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1" r:id="rId1"/>
    <p:sldMasterId id="2147490938" r:id="rId2"/>
  </p:sldMasterIdLst>
  <p:notesMasterIdLst>
    <p:notesMasterId r:id="rId52"/>
  </p:notesMasterIdLst>
  <p:handoutMasterIdLst>
    <p:handoutMasterId r:id="rId53"/>
  </p:handoutMasterIdLst>
  <p:sldIdLst>
    <p:sldId id="1246" r:id="rId3"/>
    <p:sldId id="1265" r:id="rId4"/>
    <p:sldId id="1260" r:id="rId5"/>
    <p:sldId id="1271" r:id="rId6"/>
    <p:sldId id="1288" r:id="rId7"/>
    <p:sldId id="1289" r:id="rId8"/>
    <p:sldId id="1318" r:id="rId9"/>
    <p:sldId id="1290" r:id="rId10"/>
    <p:sldId id="1291" r:id="rId11"/>
    <p:sldId id="1324" r:id="rId12"/>
    <p:sldId id="1325" r:id="rId13"/>
    <p:sldId id="1326" r:id="rId14"/>
    <p:sldId id="1327" r:id="rId15"/>
    <p:sldId id="1362" r:id="rId16"/>
    <p:sldId id="1363" r:id="rId17"/>
    <p:sldId id="1364" r:id="rId18"/>
    <p:sldId id="1328" r:id="rId19"/>
    <p:sldId id="1329" r:id="rId20"/>
    <p:sldId id="1330" r:id="rId21"/>
    <p:sldId id="1331" r:id="rId22"/>
    <p:sldId id="1332" r:id="rId23"/>
    <p:sldId id="1333" r:id="rId24"/>
    <p:sldId id="1334" r:id="rId25"/>
    <p:sldId id="1366" r:id="rId26"/>
    <p:sldId id="1367" r:id="rId27"/>
    <p:sldId id="1368" r:id="rId28"/>
    <p:sldId id="1309" r:id="rId29"/>
    <p:sldId id="1354" r:id="rId30"/>
    <p:sldId id="1335" r:id="rId31"/>
    <p:sldId id="1338" r:id="rId32"/>
    <p:sldId id="1353" r:id="rId33"/>
    <p:sldId id="1349" r:id="rId34"/>
    <p:sldId id="1350" r:id="rId35"/>
    <p:sldId id="1348" r:id="rId36"/>
    <p:sldId id="1351" r:id="rId37"/>
    <p:sldId id="1352" r:id="rId38"/>
    <p:sldId id="1336" r:id="rId39"/>
    <p:sldId id="1337" r:id="rId40"/>
    <p:sldId id="1347" r:id="rId41"/>
    <p:sldId id="1261" r:id="rId42"/>
    <p:sldId id="1355" r:id="rId43"/>
    <p:sldId id="1356" r:id="rId44"/>
    <p:sldId id="1357" r:id="rId45"/>
    <p:sldId id="1358" r:id="rId46"/>
    <p:sldId id="1365" r:id="rId47"/>
    <p:sldId id="1359" r:id="rId48"/>
    <p:sldId id="1360" r:id="rId49"/>
    <p:sldId id="1361" r:id="rId50"/>
    <p:sldId id="1286" r:id="rId51"/>
  </p:sldIdLst>
  <p:sldSz cx="9144000" cy="6858000" type="screen4x3"/>
  <p:notesSz cx="6735763" cy="9866313"/>
  <p:defaultTextStyle>
    <a:defPPr>
      <a:defRPr lang="en-US"/>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816">
          <p15:clr>
            <a:srgbClr val="A4A3A4"/>
          </p15:clr>
        </p15:guide>
        <p15:guide id="2" orient="horz" pos="1296">
          <p15:clr>
            <a:srgbClr val="A4A3A4"/>
          </p15:clr>
        </p15:guide>
        <p15:guide id="3" pos="240">
          <p15:clr>
            <a:srgbClr val="A4A3A4"/>
          </p15:clr>
        </p15:guide>
      </p15:sldGuideLst>
    </p:ext>
    <p:ext uri="{2D200454-40CA-4A62-9FC3-DE9A4176ACB9}">
      <p15:notesGuideLst xmlns:p15="http://schemas.microsoft.com/office/powerpoint/2012/main">
        <p15:guide id="1" orient="horz" pos="3108">
          <p15:clr>
            <a:srgbClr val="A4A3A4"/>
          </p15:clr>
        </p15:guide>
        <p15:guide id="2" pos="21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9A6"/>
    <a:srgbClr val="CE6D02"/>
    <a:srgbClr val="F7D64B"/>
    <a:srgbClr val="FE9F5E"/>
    <a:srgbClr val="FF4343"/>
    <a:srgbClr val="990033"/>
    <a:srgbClr val="33CC33"/>
    <a:srgbClr val="FFE6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75DCB02-9BB8-47FD-8907-85C794F793BA}" styleName="主题样式 1 - 强调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11" autoAdjust="0"/>
    <p:restoredTop sz="94781" autoAdjust="0"/>
  </p:normalViewPr>
  <p:slideViewPr>
    <p:cSldViewPr snapToGrid="0">
      <p:cViewPr varScale="1">
        <p:scale>
          <a:sx n="65" d="100"/>
          <a:sy n="65" d="100"/>
        </p:scale>
        <p:origin x="1362" y="66"/>
      </p:cViewPr>
      <p:guideLst>
        <p:guide orient="horz" pos="816"/>
        <p:guide orient="horz" pos="1296"/>
        <p:guide pos="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404"/>
    </p:cViewPr>
  </p:sorterViewPr>
  <p:notesViewPr>
    <p:cSldViewPr snapToGrid="0">
      <p:cViewPr varScale="1">
        <p:scale>
          <a:sx n="60" d="100"/>
          <a:sy n="60" d="100"/>
        </p:scale>
        <p:origin x="-2490" y="-90"/>
      </p:cViewPr>
      <p:guideLst>
        <p:guide orient="horz" pos="3108"/>
        <p:guide pos="212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2125"/>
          </a:xfrm>
          <a:prstGeom prst="rect">
            <a:avLst/>
          </a:prstGeom>
        </p:spPr>
        <p:txBody>
          <a:bodyPr vert="horz" wrap="square" lIns="92958" tIns="46479" rIns="92958" bIns="46479" numCol="1" anchor="t" anchorCtr="0" compatLnSpc="1">
            <a:prstTxWarp prst="textNoShape">
              <a:avLst/>
            </a:prstTxWarp>
          </a:bodyPr>
          <a:lstStyle>
            <a:lvl1pPr>
              <a:defRPr sz="1200">
                <a:latin typeface="Arial" charset="0"/>
                <a:ea typeface="ＭＳ Ｐゴシック" pitchFamily="34" charset="-128"/>
              </a:defRPr>
            </a:lvl1pPr>
          </a:lstStyle>
          <a:p>
            <a:pPr>
              <a:defRPr/>
            </a:pPr>
            <a:endParaRPr lang="zh-CN" altLang="zh-CN"/>
          </a:p>
        </p:txBody>
      </p:sp>
      <p:sp>
        <p:nvSpPr>
          <p:cNvPr id="3" name="Date Placeholder 2"/>
          <p:cNvSpPr>
            <a:spLocks noGrp="1"/>
          </p:cNvSpPr>
          <p:nvPr>
            <p:ph type="dt" sz="quarter" idx="1"/>
          </p:nvPr>
        </p:nvSpPr>
        <p:spPr>
          <a:xfrm>
            <a:off x="3814763" y="0"/>
            <a:ext cx="2919412" cy="492125"/>
          </a:xfrm>
          <a:prstGeom prst="rect">
            <a:avLst/>
          </a:prstGeom>
        </p:spPr>
        <p:txBody>
          <a:bodyPr vert="horz" wrap="square" lIns="92958" tIns="46479" rIns="92958" bIns="46479" numCol="1" anchor="t" anchorCtr="0" compatLnSpc="1">
            <a:prstTxWarp prst="textNoShape">
              <a:avLst/>
            </a:prstTxWarp>
          </a:bodyPr>
          <a:lstStyle>
            <a:lvl1pPr algn="r">
              <a:defRPr sz="1200">
                <a:latin typeface="Arial" charset="0"/>
                <a:ea typeface="ＭＳ Ｐゴシック" pitchFamily="34" charset="-128"/>
              </a:defRPr>
            </a:lvl1pPr>
          </a:lstStyle>
          <a:p>
            <a:pPr>
              <a:defRPr/>
            </a:pPr>
            <a:fld id="{F1D26B6A-1F71-41CE-B1D1-F8B9E9FCAFBC}" type="datetime1">
              <a:rPr lang="en-US" altLang="zh-CN"/>
              <a:pPr>
                <a:defRPr/>
              </a:pPr>
              <a:t>5/22/2020</a:t>
            </a:fld>
            <a:endParaRPr lang="en-US" altLang="zh-CN"/>
          </a:p>
        </p:txBody>
      </p:sp>
      <p:sp>
        <p:nvSpPr>
          <p:cNvPr id="4" name="Footer Placeholder 3"/>
          <p:cNvSpPr>
            <a:spLocks noGrp="1"/>
          </p:cNvSpPr>
          <p:nvPr>
            <p:ph type="ftr" sz="quarter" idx="2"/>
          </p:nvPr>
        </p:nvSpPr>
        <p:spPr>
          <a:xfrm>
            <a:off x="0" y="9372600"/>
            <a:ext cx="2919413" cy="492125"/>
          </a:xfrm>
          <a:prstGeom prst="rect">
            <a:avLst/>
          </a:prstGeom>
        </p:spPr>
        <p:txBody>
          <a:bodyPr vert="horz" wrap="square" lIns="92958" tIns="46479" rIns="92958" bIns="46479" numCol="1" anchor="b" anchorCtr="0" compatLnSpc="1">
            <a:prstTxWarp prst="textNoShape">
              <a:avLst/>
            </a:prstTxWarp>
          </a:bodyPr>
          <a:lstStyle>
            <a:lvl1pPr>
              <a:defRPr sz="1200">
                <a:latin typeface="Arial" charset="0"/>
                <a:ea typeface="ＭＳ Ｐゴシック" pitchFamily="34" charset="-128"/>
              </a:defRPr>
            </a:lvl1pPr>
          </a:lstStyle>
          <a:p>
            <a:pPr>
              <a:defRPr/>
            </a:pPr>
            <a:endParaRPr lang="zh-CN" altLang="zh-CN"/>
          </a:p>
        </p:txBody>
      </p:sp>
      <p:sp>
        <p:nvSpPr>
          <p:cNvPr id="5" name="Slide Number Placeholder 4"/>
          <p:cNvSpPr>
            <a:spLocks noGrp="1"/>
          </p:cNvSpPr>
          <p:nvPr>
            <p:ph type="sldNum" sz="quarter" idx="3"/>
          </p:nvPr>
        </p:nvSpPr>
        <p:spPr>
          <a:xfrm>
            <a:off x="3814763" y="9372600"/>
            <a:ext cx="2919412" cy="492125"/>
          </a:xfrm>
          <a:prstGeom prst="rect">
            <a:avLst/>
          </a:prstGeom>
        </p:spPr>
        <p:txBody>
          <a:bodyPr vert="horz" wrap="square" lIns="92958" tIns="46479" rIns="92958" bIns="46479" numCol="1" anchor="b" anchorCtr="0" compatLnSpc="1">
            <a:prstTxWarp prst="textNoShape">
              <a:avLst/>
            </a:prstTxWarp>
          </a:bodyPr>
          <a:lstStyle>
            <a:lvl1pPr algn="r">
              <a:defRPr sz="1200">
                <a:latin typeface="Arial" charset="0"/>
                <a:ea typeface="ＭＳ Ｐゴシック" pitchFamily="34" charset="-128"/>
              </a:defRPr>
            </a:lvl1pPr>
          </a:lstStyle>
          <a:p>
            <a:pPr>
              <a:defRPr/>
            </a:pPr>
            <a:fld id="{FA87659C-7AA1-474C-9A18-B29E8B45522E}" type="slidenum">
              <a:rPr lang="en-US" altLang="zh-CN"/>
              <a:pPr>
                <a:defRPr/>
              </a:pPr>
              <a:t>‹#›</a:t>
            </a:fld>
            <a:endParaRPr lang="en-US" altLang="zh-CN"/>
          </a:p>
        </p:txBody>
      </p:sp>
    </p:spTree>
    <p:extLst>
      <p:ext uri="{BB962C8B-B14F-4D97-AF65-F5344CB8AC3E}">
        <p14:creationId xmlns:p14="http://schemas.microsoft.com/office/powerpoint/2010/main" val="13792437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2125"/>
          </a:xfrm>
          <a:prstGeom prst="rect">
            <a:avLst/>
          </a:prstGeom>
        </p:spPr>
        <p:txBody>
          <a:bodyPr vert="horz" wrap="square" lIns="92958" tIns="46479" rIns="92958" bIns="46479" numCol="1" anchor="t" anchorCtr="0" compatLnSpc="1">
            <a:prstTxWarp prst="textNoShape">
              <a:avLst/>
            </a:prstTxWarp>
          </a:bodyPr>
          <a:lstStyle>
            <a:lvl1pPr>
              <a:defRPr sz="1200">
                <a:latin typeface="Arial" charset="0"/>
                <a:ea typeface="ＭＳ Ｐゴシック" pitchFamily="34" charset="-128"/>
              </a:defRPr>
            </a:lvl1pPr>
          </a:lstStyle>
          <a:p>
            <a:pPr>
              <a:defRPr/>
            </a:pPr>
            <a:endParaRPr lang="zh-CN" altLang="zh-CN"/>
          </a:p>
        </p:txBody>
      </p:sp>
      <p:sp>
        <p:nvSpPr>
          <p:cNvPr id="3" name="Date Placeholder 2"/>
          <p:cNvSpPr>
            <a:spLocks noGrp="1"/>
          </p:cNvSpPr>
          <p:nvPr>
            <p:ph type="dt" idx="1"/>
          </p:nvPr>
        </p:nvSpPr>
        <p:spPr>
          <a:xfrm>
            <a:off x="3814763" y="0"/>
            <a:ext cx="2919412" cy="492125"/>
          </a:xfrm>
          <a:prstGeom prst="rect">
            <a:avLst/>
          </a:prstGeom>
        </p:spPr>
        <p:txBody>
          <a:bodyPr vert="horz" wrap="square" lIns="92958" tIns="46479" rIns="92958" bIns="46479" numCol="1" anchor="t" anchorCtr="0" compatLnSpc="1">
            <a:prstTxWarp prst="textNoShape">
              <a:avLst/>
            </a:prstTxWarp>
          </a:bodyPr>
          <a:lstStyle>
            <a:lvl1pPr algn="r">
              <a:defRPr sz="1200">
                <a:latin typeface="Arial" charset="0"/>
                <a:ea typeface="ＭＳ Ｐゴシック" pitchFamily="34" charset="-128"/>
              </a:defRPr>
            </a:lvl1pPr>
          </a:lstStyle>
          <a:p>
            <a:pPr>
              <a:defRPr/>
            </a:pPr>
            <a:fld id="{23692B8F-A67A-4596-8AE4-72D630125C50}" type="datetime1">
              <a:rPr lang="en-US" altLang="zh-CN"/>
              <a:pPr>
                <a:defRPr/>
              </a:pPr>
              <a:t>5/22/2020</a:t>
            </a:fld>
            <a:endParaRPr lang="en-US" altLang="zh-CN"/>
          </a:p>
        </p:txBody>
      </p:sp>
      <p:sp>
        <p:nvSpPr>
          <p:cNvPr id="4" name="Slide Image Placeholder 3"/>
          <p:cNvSpPr>
            <a:spLocks noGrp="1" noRot="1" noChangeAspect="1"/>
          </p:cNvSpPr>
          <p:nvPr>
            <p:ph type="sldImg" idx="2"/>
          </p:nvPr>
        </p:nvSpPr>
        <p:spPr>
          <a:xfrm>
            <a:off x="903288" y="741363"/>
            <a:ext cx="4929187" cy="3698875"/>
          </a:xfrm>
          <a:prstGeom prst="rect">
            <a:avLst/>
          </a:prstGeom>
          <a:noFill/>
          <a:ln w="12700">
            <a:solidFill>
              <a:prstClr val="black"/>
            </a:solidFill>
          </a:ln>
        </p:spPr>
        <p:txBody>
          <a:bodyPr vert="horz" wrap="square" lIns="92958" tIns="46479" rIns="92958" bIns="46479" numCol="1" anchor="ctr" anchorCtr="0" compatLnSpc="1">
            <a:prstTxWarp prst="textNoShape">
              <a:avLst/>
            </a:prstTxWarp>
          </a:bodyPr>
          <a:lstStyle/>
          <a:p>
            <a:pPr lvl="0"/>
            <a:endParaRPr lang="en-US" noProof="0" dirty="0"/>
          </a:p>
        </p:txBody>
      </p:sp>
      <p:sp>
        <p:nvSpPr>
          <p:cNvPr id="5" name="Notes Placeholder 4"/>
          <p:cNvSpPr>
            <a:spLocks noGrp="1"/>
          </p:cNvSpPr>
          <p:nvPr>
            <p:ph type="body" sz="quarter" idx="3"/>
          </p:nvPr>
        </p:nvSpPr>
        <p:spPr>
          <a:xfrm>
            <a:off x="673100" y="4686300"/>
            <a:ext cx="5389563" cy="4438650"/>
          </a:xfrm>
          <a:prstGeom prst="rect">
            <a:avLst/>
          </a:prstGeom>
        </p:spPr>
        <p:txBody>
          <a:bodyPr vert="horz" wrap="square" lIns="92958" tIns="46479" rIns="92958" bIns="46479"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372600"/>
            <a:ext cx="2919413" cy="492125"/>
          </a:xfrm>
          <a:prstGeom prst="rect">
            <a:avLst/>
          </a:prstGeom>
        </p:spPr>
        <p:txBody>
          <a:bodyPr vert="horz" wrap="square" lIns="92958" tIns="46479" rIns="92958" bIns="46479" numCol="1" anchor="b" anchorCtr="0" compatLnSpc="1">
            <a:prstTxWarp prst="textNoShape">
              <a:avLst/>
            </a:prstTxWarp>
          </a:bodyPr>
          <a:lstStyle>
            <a:lvl1pPr>
              <a:defRPr sz="1200">
                <a:latin typeface="Arial" charset="0"/>
                <a:ea typeface="ＭＳ Ｐゴシック" pitchFamily="34" charset="-128"/>
              </a:defRPr>
            </a:lvl1pPr>
          </a:lstStyle>
          <a:p>
            <a:pPr>
              <a:defRPr/>
            </a:pPr>
            <a:endParaRPr lang="zh-CN" altLang="zh-CN"/>
          </a:p>
        </p:txBody>
      </p:sp>
      <p:sp>
        <p:nvSpPr>
          <p:cNvPr id="7" name="Slide Number Placeholder 6"/>
          <p:cNvSpPr>
            <a:spLocks noGrp="1"/>
          </p:cNvSpPr>
          <p:nvPr>
            <p:ph type="sldNum" sz="quarter" idx="5"/>
          </p:nvPr>
        </p:nvSpPr>
        <p:spPr>
          <a:xfrm>
            <a:off x="3814763" y="9372600"/>
            <a:ext cx="2919412" cy="492125"/>
          </a:xfrm>
          <a:prstGeom prst="rect">
            <a:avLst/>
          </a:prstGeom>
        </p:spPr>
        <p:txBody>
          <a:bodyPr vert="horz" wrap="square" lIns="92958" tIns="46479" rIns="92958" bIns="46479" numCol="1" anchor="b" anchorCtr="0" compatLnSpc="1">
            <a:prstTxWarp prst="textNoShape">
              <a:avLst/>
            </a:prstTxWarp>
          </a:bodyPr>
          <a:lstStyle>
            <a:lvl1pPr algn="r">
              <a:defRPr sz="1200">
                <a:latin typeface="Arial" charset="0"/>
                <a:ea typeface="ＭＳ Ｐゴシック" pitchFamily="34" charset="-128"/>
              </a:defRPr>
            </a:lvl1pPr>
          </a:lstStyle>
          <a:p>
            <a:pPr>
              <a:defRPr/>
            </a:pPr>
            <a:fld id="{AC60CD70-E488-4C77-AD62-81257AA47C66}" type="slidenum">
              <a:rPr lang="en-US" altLang="zh-CN"/>
              <a:pPr>
                <a:defRPr/>
              </a:pPr>
              <a:t>‹#›</a:t>
            </a:fld>
            <a:endParaRPr lang="en-US" altLang="zh-CN"/>
          </a:p>
        </p:txBody>
      </p:sp>
    </p:spTree>
    <p:extLst>
      <p:ext uri="{BB962C8B-B14F-4D97-AF65-F5344CB8AC3E}">
        <p14:creationId xmlns:p14="http://schemas.microsoft.com/office/powerpoint/2010/main" val="365546557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ＭＳ Ｐゴシック" pitchFamily="-65" charset="-128"/>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ＭＳ Ｐゴシック" pitchFamily="-65" charset="-128"/>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ＭＳ Ｐゴシック" pitchFamily="-65" charset="-128"/>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ＭＳ Ｐゴシック" pitchFamily="-65"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p:cNvSpPr>
            <a:spLocks noGrp="1" noRot="1" noChangeAspect="1" noTextEdit="1"/>
          </p:cNvSpPr>
          <p:nvPr>
            <p:ph type="sldImg"/>
          </p:nvPr>
        </p:nvSpPr>
        <p:spPr bwMode="auto">
          <a:noFill/>
          <a:ln>
            <a:solidFill>
              <a:srgbClr val="000000"/>
            </a:solidFill>
            <a:miter lim="800000"/>
            <a:headEnd/>
            <a:tailEnd/>
          </a:ln>
        </p:spPr>
      </p:sp>
      <p:sp>
        <p:nvSpPr>
          <p:cNvPr id="65539" name="备注占位符 2"/>
          <p:cNvSpPr>
            <a:spLocks noGrp="1"/>
          </p:cNvSpPr>
          <p:nvPr>
            <p:ph type="body" idx="1"/>
          </p:nvPr>
        </p:nvSpPr>
        <p:spPr bwMode="auto">
          <a:noFill/>
        </p:spPr>
        <p:txBody>
          <a:bodyPr/>
          <a:lstStyle/>
          <a:p>
            <a:endParaRPr lang="zh-CN" altLang="en-US" smtClean="0"/>
          </a:p>
        </p:txBody>
      </p:sp>
      <p:sp>
        <p:nvSpPr>
          <p:cNvPr id="65540" name="灯片编号占位符 3"/>
          <p:cNvSpPr>
            <a:spLocks noGrp="1"/>
          </p:cNvSpPr>
          <p:nvPr>
            <p:ph type="sldNum" sz="quarter" idx="5"/>
          </p:nvPr>
        </p:nvSpPr>
        <p:spPr bwMode="auto">
          <a:noFill/>
          <a:ln>
            <a:miter lim="800000"/>
            <a:headEnd/>
            <a:tailEnd/>
          </a:ln>
        </p:spPr>
        <p:txBody>
          <a:bodyPr/>
          <a:lstStyle/>
          <a:p>
            <a:fld id="{E913D480-8054-49E1-BBDB-FB3C39259B72}" type="slidenum">
              <a:rPr lang="zh-CN" altLang="en-US" smtClean="0">
                <a:latin typeface="Arial" pitchFamily="34" charset="0"/>
                <a:ea typeface="MS PGothic" pitchFamily="34" charset="-128"/>
              </a:rPr>
              <a:pPr/>
              <a:t>1</a:t>
            </a:fld>
            <a:endParaRPr lang="zh-CN" altLang="en-US" smtClean="0">
              <a:latin typeface="Arial" pitchFamily="34" charset="0"/>
              <a:ea typeface="MS PGothic" pitchFamily="34" charset="-128"/>
            </a:endParaRPr>
          </a:p>
        </p:txBody>
      </p:sp>
    </p:spTree>
    <p:extLst>
      <p:ext uri="{BB962C8B-B14F-4D97-AF65-F5344CB8AC3E}">
        <p14:creationId xmlns:p14="http://schemas.microsoft.com/office/powerpoint/2010/main" val="692538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p:cNvSpPr>
            <a:spLocks noGrp="1" noRot="1" noChangeAspect="1" noTextEdit="1"/>
          </p:cNvSpPr>
          <p:nvPr>
            <p:ph type="sldImg"/>
          </p:nvPr>
        </p:nvSpPr>
        <p:spPr bwMode="auto">
          <a:noFill/>
          <a:ln>
            <a:solidFill>
              <a:srgbClr val="000000"/>
            </a:solidFill>
            <a:miter lim="800000"/>
            <a:headEnd/>
            <a:tailEnd/>
          </a:ln>
        </p:spPr>
      </p:sp>
      <p:sp>
        <p:nvSpPr>
          <p:cNvPr id="66563" name="备注占位符 2"/>
          <p:cNvSpPr>
            <a:spLocks noGrp="1"/>
          </p:cNvSpPr>
          <p:nvPr>
            <p:ph type="body" idx="1"/>
          </p:nvPr>
        </p:nvSpPr>
        <p:spPr bwMode="auto">
          <a:noFill/>
        </p:spPr>
        <p:txBody>
          <a:bodyPr/>
          <a:lstStyle/>
          <a:p>
            <a:endParaRPr lang="zh-CN" altLang="en-US" smtClean="0"/>
          </a:p>
        </p:txBody>
      </p:sp>
      <p:sp>
        <p:nvSpPr>
          <p:cNvPr id="66564" name="灯片编号占位符 3"/>
          <p:cNvSpPr>
            <a:spLocks noGrp="1"/>
          </p:cNvSpPr>
          <p:nvPr>
            <p:ph type="sldNum" sz="quarter" idx="5"/>
          </p:nvPr>
        </p:nvSpPr>
        <p:spPr bwMode="auto">
          <a:noFill/>
          <a:ln>
            <a:miter lim="800000"/>
            <a:headEnd/>
            <a:tailEnd/>
          </a:ln>
        </p:spPr>
        <p:txBody>
          <a:bodyPr/>
          <a:lstStyle/>
          <a:p>
            <a:fld id="{74391106-7429-44F9-9B28-055D82815D07}" type="slidenum">
              <a:rPr lang="zh-CN" altLang="en-US" smtClean="0">
                <a:latin typeface="Arial" pitchFamily="34" charset="0"/>
                <a:ea typeface="MS PGothic" pitchFamily="34" charset="-128"/>
              </a:rPr>
              <a:pPr/>
              <a:t>2</a:t>
            </a:fld>
            <a:endParaRPr lang="zh-CN" altLang="en-US" smtClean="0">
              <a:latin typeface="Arial" pitchFamily="34" charset="0"/>
              <a:ea typeface="MS PGothic" pitchFamily="34" charset="-128"/>
            </a:endParaRPr>
          </a:p>
        </p:txBody>
      </p:sp>
    </p:spTree>
    <p:extLst>
      <p:ext uri="{BB962C8B-B14F-4D97-AF65-F5344CB8AC3E}">
        <p14:creationId xmlns:p14="http://schemas.microsoft.com/office/powerpoint/2010/main" val="1342213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bwMode="auto">
          <a:noFill/>
          <a:ln>
            <a:solidFill>
              <a:srgbClr val="000000"/>
            </a:solidFill>
            <a:miter lim="800000"/>
            <a:headEnd/>
            <a:tailEnd/>
          </a:ln>
        </p:spPr>
      </p:sp>
      <p:sp>
        <p:nvSpPr>
          <p:cNvPr id="67587" name="备注占位符 2"/>
          <p:cNvSpPr>
            <a:spLocks noGrp="1"/>
          </p:cNvSpPr>
          <p:nvPr>
            <p:ph type="body" idx="1"/>
          </p:nvPr>
        </p:nvSpPr>
        <p:spPr bwMode="auto">
          <a:noFill/>
        </p:spPr>
        <p:txBody>
          <a:bodyPr/>
          <a:lstStyle/>
          <a:p>
            <a:pPr eaLnBrk="1" hangingPunct="1">
              <a:spcBef>
                <a:spcPct val="0"/>
              </a:spcBef>
            </a:pPr>
            <a:endParaRPr lang="en-US" altLang="zh-CN" smtClean="0"/>
          </a:p>
        </p:txBody>
      </p:sp>
      <p:sp>
        <p:nvSpPr>
          <p:cNvPr id="67588" name="灯片编号占位符 3"/>
          <p:cNvSpPr>
            <a:spLocks noGrp="1"/>
          </p:cNvSpPr>
          <p:nvPr>
            <p:ph type="sldNum" sz="quarter" idx="5"/>
          </p:nvPr>
        </p:nvSpPr>
        <p:spPr bwMode="auto">
          <a:noFill/>
          <a:ln>
            <a:miter lim="800000"/>
            <a:headEnd/>
            <a:tailEnd/>
          </a:ln>
        </p:spPr>
        <p:txBody>
          <a:bodyPr/>
          <a:lstStyle/>
          <a:p>
            <a:fld id="{81CC71A6-FD6C-45C9-8D5F-B25E9DB982A8}" type="slidenum">
              <a:rPr lang="en-US" altLang="zh-CN" smtClean="0">
                <a:latin typeface="Arial" pitchFamily="34" charset="0"/>
                <a:ea typeface="MS PGothic" pitchFamily="34" charset="-128"/>
              </a:rPr>
              <a:pPr/>
              <a:t>3</a:t>
            </a:fld>
            <a:endParaRPr lang="en-US" altLang="zh-CN" smtClean="0">
              <a:latin typeface="Arial" pitchFamily="34" charset="0"/>
              <a:ea typeface="MS PGothic" pitchFamily="34" charset="-128"/>
            </a:endParaRPr>
          </a:p>
        </p:txBody>
      </p:sp>
    </p:spTree>
    <p:extLst>
      <p:ext uri="{BB962C8B-B14F-4D97-AF65-F5344CB8AC3E}">
        <p14:creationId xmlns:p14="http://schemas.microsoft.com/office/powerpoint/2010/main" val="1674995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b="0" dirty="0" smtClean="0">
                <a:solidFill>
                  <a:schemeClr val="accent4">
                    <a:lumMod val="60000"/>
                    <a:lumOff val="40000"/>
                  </a:schemeClr>
                </a:solidFill>
                <a:latin typeface="Arial Unicode MS" panose="020B0604020202020204" pitchFamily="34" charset="-122"/>
                <a:ea typeface="Arial Unicode MS" panose="020B0604020202020204" pitchFamily="34" charset="-122"/>
                <a:cs typeface="Arial Unicode MS" panose="020B0604020202020204" pitchFamily="34" charset="-122"/>
              </a:rPr>
              <a:t>2018 ACS Portfolio Average Submission to ASAP = 10 weeks</a:t>
            </a:r>
          </a:p>
        </p:txBody>
      </p:sp>
      <p:sp>
        <p:nvSpPr>
          <p:cNvPr id="4" name="灯片编号占位符 3"/>
          <p:cNvSpPr>
            <a:spLocks noGrp="1"/>
          </p:cNvSpPr>
          <p:nvPr>
            <p:ph type="sldNum" sz="quarter" idx="10"/>
          </p:nvPr>
        </p:nvSpPr>
        <p:spPr/>
        <p:txBody>
          <a:bodyPr/>
          <a:lstStyle/>
          <a:p>
            <a:pPr>
              <a:defRPr/>
            </a:pPr>
            <a:fld id="{AC60CD70-E488-4C77-AD62-81257AA47C66}" type="slidenum">
              <a:rPr lang="en-US" altLang="zh-CN" smtClean="0"/>
              <a:pPr>
                <a:defRPr/>
              </a:pPr>
              <a:t>7</a:t>
            </a:fld>
            <a:endParaRPr lang="en-US" altLang="zh-CN"/>
          </a:p>
        </p:txBody>
      </p:sp>
    </p:spTree>
    <p:extLst>
      <p:ext uri="{BB962C8B-B14F-4D97-AF65-F5344CB8AC3E}">
        <p14:creationId xmlns:p14="http://schemas.microsoft.com/office/powerpoint/2010/main" val="50161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bwMode="auto">
          <a:noFill/>
          <a:ln>
            <a:solidFill>
              <a:srgbClr val="000000"/>
            </a:solidFill>
            <a:miter lim="800000"/>
            <a:headEnd/>
            <a:tailEnd/>
          </a:ln>
        </p:spPr>
      </p:sp>
      <p:sp>
        <p:nvSpPr>
          <p:cNvPr id="67587" name="备注占位符 2"/>
          <p:cNvSpPr>
            <a:spLocks noGrp="1"/>
          </p:cNvSpPr>
          <p:nvPr>
            <p:ph type="body" idx="1"/>
          </p:nvPr>
        </p:nvSpPr>
        <p:spPr bwMode="auto">
          <a:noFill/>
        </p:spPr>
        <p:txBody>
          <a:bodyPr/>
          <a:lstStyle/>
          <a:p>
            <a:pPr eaLnBrk="1" hangingPunct="1">
              <a:spcBef>
                <a:spcPct val="0"/>
              </a:spcBef>
            </a:pPr>
            <a:endParaRPr lang="en-US" altLang="zh-CN" smtClean="0"/>
          </a:p>
        </p:txBody>
      </p:sp>
      <p:sp>
        <p:nvSpPr>
          <p:cNvPr id="67588" name="灯片编号占位符 3"/>
          <p:cNvSpPr>
            <a:spLocks noGrp="1"/>
          </p:cNvSpPr>
          <p:nvPr>
            <p:ph type="sldNum" sz="quarter" idx="5"/>
          </p:nvPr>
        </p:nvSpPr>
        <p:spPr bwMode="auto">
          <a:noFill/>
          <a:ln>
            <a:miter lim="800000"/>
            <a:headEnd/>
            <a:tailEnd/>
          </a:ln>
        </p:spPr>
        <p:txBody>
          <a:bodyPr/>
          <a:lstStyle/>
          <a:p>
            <a:fld id="{81CC71A6-FD6C-45C9-8D5F-B25E9DB982A8}" type="slidenum">
              <a:rPr lang="en-US" altLang="zh-CN" smtClean="0">
                <a:latin typeface="Arial" pitchFamily="34" charset="0"/>
                <a:ea typeface="MS PGothic" pitchFamily="34" charset="-128"/>
              </a:rPr>
              <a:pPr/>
              <a:t>27</a:t>
            </a:fld>
            <a:endParaRPr lang="en-US" altLang="zh-CN" smtClean="0">
              <a:latin typeface="Arial" pitchFamily="34" charset="0"/>
              <a:ea typeface="MS PGothic" pitchFamily="34" charset="-128"/>
            </a:endParaRPr>
          </a:p>
        </p:txBody>
      </p:sp>
    </p:spTree>
    <p:extLst>
      <p:ext uri="{BB962C8B-B14F-4D97-AF65-F5344CB8AC3E}">
        <p14:creationId xmlns:p14="http://schemas.microsoft.com/office/powerpoint/2010/main" val="435393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p:cNvSpPr>
            <a:spLocks noGrp="1" noRot="1" noChangeAspect="1" noTextEdit="1"/>
          </p:cNvSpPr>
          <p:nvPr>
            <p:ph type="sldImg"/>
          </p:nvPr>
        </p:nvSpPr>
        <p:spPr bwMode="auto">
          <a:noFill/>
          <a:ln>
            <a:solidFill>
              <a:srgbClr val="000000"/>
            </a:solidFill>
            <a:miter lim="800000"/>
            <a:headEnd/>
            <a:tailEnd/>
          </a:ln>
        </p:spPr>
      </p:sp>
      <p:sp>
        <p:nvSpPr>
          <p:cNvPr id="70659" name="备注占位符 2"/>
          <p:cNvSpPr>
            <a:spLocks noGrp="1"/>
          </p:cNvSpPr>
          <p:nvPr>
            <p:ph type="body" idx="1"/>
          </p:nvPr>
        </p:nvSpPr>
        <p:spPr bwMode="auto">
          <a:noFill/>
        </p:spPr>
        <p:txBody>
          <a:bodyPr/>
          <a:lstStyle/>
          <a:p>
            <a:pPr eaLnBrk="1" hangingPunct="1">
              <a:spcBef>
                <a:spcPct val="0"/>
              </a:spcBef>
            </a:pPr>
            <a:endParaRPr lang="en-US" altLang="zh-CN"/>
          </a:p>
        </p:txBody>
      </p:sp>
      <p:sp>
        <p:nvSpPr>
          <p:cNvPr id="70660" name="灯片编号占位符 3"/>
          <p:cNvSpPr>
            <a:spLocks noGrp="1"/>
          </p:cNvSpPr>
          <p:nvPr>
            <p:ph type="sldNum" sz="quarter" idx="5"/>
          </p:nvPr>
        </p:nvSpPr>
        <p:spPr bwMode="auto">
          <a:noFill/>
          <a:ln>
            <a:miter lim="800000"/>
            <a:headEnd/>
            <a:tailEnd/>
          </a:ln>
        </p:spPr>
        <p:txBody>
          <a:bodyPr/>
          <a:lstStyle/>
          <a:p>
            <a:fld id="{B8F9019E-E526-4925-AAE5-30DF8077D791}" type="slidenum">
              <a:rPr lang="en-US" altLang="zh-CN" smtClean="0">
                <a:latin typeface="Arial" pitchFamily="34" charset="0"/>
                <a:ea typeface="MS PGothic" pitchFamily="34" charset="-128"/>
              </a:rPr>
              <a:pPr/>
              <a:t>28</a:t>
            </a:fld>
            <a:endParaRPr lang="en-US" altLang="zh-CN">
              <a:latin typeface="Arial" pitchFamily="34" charset="0"/>
              <a:ea typeface="MS PGothic" pitchFamily="34" charset="-128"/>
            </a:endParaRPr>
          </a:p>
        </p:txBody>
      </p:sp>
    </p:spTree>
    <p:extLst>
      <p:ext uri="{BB962C8B-B14F-4D97-AF65-F5344CB8AC3E}">
        <p14:creationId xmlns:p14="http://schemas.microsoft.com/office/powerpoint/2010/main" val="4246128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幻灯片图像占位符 1"/>
          <p:cNvSpPr>
            <a:spLocks noGrp="1" noRot="1" noChangeAspect="1" noTextEdit="1"/>
          </p:cNvSpPr>
          <p:nvPr>
            <p:ph type="sldImg"/>
          </p:nvPr>
        </p:nvSpPr>
        <p:spPr bwMode="auto">
          <a:noFill/>
          <a:ln>
            <a:solidFill>
              <a:srgbClr val="000000"/>
            </a:solidFill>
            <a:miter lim="800000"/>
            <a:headEnd/>
            <a:tailEnd/>
          </a:ln>
        </p:spPr>
      </p:sp>
      <p:sp>
        <p:nvSpPr>
          <p:cNvPr id="71683" name="备注占位符 2"/>
          <p:cNvSpPr>
            <a:spLocks noGrp="1"/>
          </p:cNvSpPr>
          <p:nvPr>
            <p:ph type="body" idx="1"/>
          </p:nvPr>
        </p:nvSpPr>
        <p:spPr bwMode="auto">
          <a:noFill/>
        </p:spPr>
        <p:txBody>
          <a:bodyPr/>
          <a:lstStyle/>
          <a:p>
            <a:pPr eaLnBrk="1" hangingPunct="1">
              <a:spcBef>
                <a:spcPct val="0"/>
              </a:spcBef>
            </a:pPr>
            <a:endParaRPr lang="en-US" altLang="zh-CN" smtClean="0"/>
          </a:p>
        </p:txBody>
      </p:sp>
      <p:sp>
        <p:nvSpPr>
          <p:cNvPr id="71684" name="灯片编号占位符 3"/>
          <p:cNvSpPr>
            <a:spLocks noGrp="1"/>
          </p:cNvSpPr>
          <p:nvPr>
            <p:ph type="sldNum" sz="quarter" idx="5"/>
          </p:nvPr>
        </p:nvSpPr>
        <p:spPr bwMode="auto">
          <a:noFill/>
          <a:ln>
            <a:miter lim="800000"/>
            <a:headEnd/>
            <a:tailEnd/>
          </a:ln>
        </p:spPr>
        <p:txBody>
          <a:bodyPr/>
          <a:lstStyle/>
          <a:p>
            <a:fld id="{5EEC2BD1-6CC2-4014-B8A9-C95FF55BC23B}" type="slidenum">
              <a:rPr lang="en-US" altLang="zh-CN" smtClean="0">
                <a:latin typeface="Arial" pitchFamily="34" charset="0"/>
                <a:ea typeface="MS PGothic" pitchFamily="34" charset="-128"/>
              </a:rPr>
              <a:pPr/>
              <a:t>40</a:t>
            </a:fld>
            <a:endParaRPr lang="en-US" altLang="zh-CN" smtClean="0">
              <a:latin typeface="Arial" pitchFamily="34" charset="0"/>
              <a:ea typeface="MS PGothic" pitchFamily="34" charset="-128"/>
            </a:endParaRPr>
          </a:p>
        </p:txBody>
      </p:sp>
    </p:spTree>
    <p:extLst>
      <p:ext uri="{BB962C8B-B14F-4D97-AF65-F5344CB8AC3E}">
        <p14:creationId xmlns:p14="http://schemas.microsoft.com/office/powerpoint/2010/main" val="755864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
          <p:cNvSpPr>
            <a:spLocks noGrp="1" noChangeArrowheads="1"/>
          </p:cNvSpPr>
          <p:nvPr>
            <p:ph type="sldNum" sz="quarter" idx="10"/>
          </p:nvPr>
        </p:nvSpPr>
        <p:spPr/>
        <p:txBody>
          <a:bodyPr/>
          <a:lstStyle>
            <a:lvl1pPr>
              <a:defRPr/>
            </a:lvl1pPr>
          </a:lstStyle>
          <a:p>
            <a:pPr>
              <a:defRPr/>
            </a:pPr>
            <a:fld id="{5A2C358A-0C21-461E-99ED-97EA2979548A}" type="slidenum">
              <a:rPr lang="en-GB"/>
              <a:pPr>
                <a:defRPr/>
              </a:pPr>
              <a:t>‹#›</a:t>
            </a:fld>
            <a:endParaRPr lang="en-GB"/>
          </a:p>
        </p:txBody>
      </p:sp>
      <p:sp>
        <p:nvSpPr>
          <p:cNvPr id="5"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sz="quarter" idx="10"/>
          </p:nvPr>
        </p:nvSpPr>
        <p:spPr/>
        <p:txBody>
          <a:bodyPr/>
          <a:lstStyle>
            <a:lvl1pPr>
              <a:defRPr/>
            </a:lvl1pPr>
          </a:lstStyle>
          <a:p>
            <a:pPr>
              <a:defRPr/>
            </a:pPr>
            <a:fld id="{9721B3FA-EE4E-486B-842C-CB6DF492E9BF}" type="slidenum">
              <a:rPr lang="en-GB"/>
              <a:pPr>
                <a:defRPr/>
              </a:pPr>
              <a:t>‹#›</a:t>
            </a:fld>
            <a:endParaRPr lang="en-GB"/>
          </a:p>
        </p:txBody>
      </p:sp>
      <p:sp>
        <p:nvSpPr>
          <p:cNvPr id="5"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19088"/>
            <a:ext cx="2057400" cy="58070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19088"/>
            <a:ext cx="6019800" cy="5807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sz="quarter" idx="10"/>
          </p:nvPr>
        </p:nvSpPr>
        <p:spPr/>
        <p:txBody>
          <a:bodyPr/>
          <a:lstStyle>
            <a:lvl1pPr>
              <a:defRPr/>
            </a:lvl1pPr>
          </a:lstStyle>
          <a:p>
            <a:pPr>
              <a:defRPr/>
            </a:pPr>
            <a:fld id="{C26FD659-BFE9-4473-9129-88C4CC92A286}" type="slidenum">
              <a:rPr lang="en-GB"/>
              <a:pPr>
                <a:defRPr/>
              </a:pPr>
              <a:t>‹#›</a:t>
            </a:fld>
            <a:endParaRPr lang="en-GB"/>
          </a:p>
        </p:txBody>
      </p:sp>
      <p:sp>
        <p:nvSpPr>
          <p:cNvPr id="5"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AF9FA2AD-794C-4AC4-A2B1-9EF6315CE4EC}" type="datetimeFigureOut">
              <a:rPr lang="en-US" altLang="zh-CN"/>
              <a:pPr>
                <a:defRPr/>
              </a:pPr>
              <a:t>5/22/2020</a:t>
            </a:fld>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1F0204AB-5022-4AE7-B0B1-47D2C58C9447}" type="slidenum">
              <a:rPr lang="en-US" altLang="zh-CN"/>
              <a:pPr>
                <a:defRPr/>
              </a:pPr>
              <a:t>‹#›</a:t>
            </a:fld>
            <a:endParaRPr lang="en-US" altLang="zh-CN"/>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E5262B86-9ECB-44FB-B87B-16E35AC6B739}" type="datetimeFigureOut">
              <a:rPr lang="en-US" altLang="zh-CN"/>
              <a:pPr>
                <a:defRPr/>
              </a:pPr>
              <a:t>5/22/2020</a:t>
            </a:fld>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9EA9264D-7BFA-4849-9BBB-598A3F0AA5B0}" type="slidenum">
              <a:rPr lang="en-US" altLang="zh-CN"/>
              <a:pPr>
                <a:defRPr/>
              </a:pPr>
              <a:t>‹#›</a:t>
            </a:fld>
            <a:endParaRPr lang="en-US" altLang="zh-CN"/>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C20157C1-5E83-498D-B310-48E39CB056E6}" type="datetimeFigureOut">
              <a:rPr lang="en-US" altLang="zh-CN"/>
              <a:pPr>
                <a:defRPr/>
              </a:pPr>
              <a:t>5/22/2020</a:t>
            </a:fld>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706382B4-12B5-4207-8D04-BEB9F1D8847D}" type="slidenum">
              <a:rPr lang="en-US" altLang="zh-CN"/>
              <a:pPr>
                <a:defRPr/>
              </a:pPr>
              <a:t>‹#›</a:t>
            </a:fld>
            <a:endParaRPr lang="en-US" altLang="zh-CN"/>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pPr>
              <a:defRPr/>
            </a:pPr>
            <a:fld id="{01A3690E-FE11-4CE0-AC81-0D4E2247F181}" type="datetimeFigureOut">
              <a:rPr lang="en-US" altLang="zh-CN"/>
              <a:pPr>
                <a:defRPr/>
              </a:pPr>
              <a:t>5/22/2020</a:t>
            </a:fld>
            <a:endParaRPr lang="en-US" altLang="zh-CN"/>
          </a:p>
        </p:txBody>
      </p:sp>
      <p:sp>
        <p:nvSpPr>
          <p:cNvPr id="6" name="页脚占位符 5"/>
          <p:cNvSpPr>
            <a:spLocks noGrp="1"/>
          </p:cNvSpPr>
          <p:nvPr>
            <p:ph type="ftr" sz="quarter" idx="11"/>
          </p:nvPr>
        </p:nvSpPr>
        <p:spPr/>
        <p:txBody>
          <a:bodyPr/>
          <a:lstStyle>
            <a:lvl1pPr>
              <a:defRPr/>
            </a:lvl1pPr>
          </a:lstStyle>
          <a:p>
            <a:pPr>
              <a:defRPr/>
            </a:pPr>
            <a:endParaRPr lang="zh-CN" altLang="zh-CN"/>
          </a:p>
        </p:txBody>
      </p:sp>
      <p:sp>
        <p:nvSpPr>
          <p:cNvPr id="7" name="灯片编号占位符 6"/>
          <p:cNvSpPr>
            <a:spLocks noGrp="1"/>
          </p:cNvSpPr>
          <p:nvPr>
            <p:ph type="sldNum" sz="quarter" idx="12"/>
          </p:nvPr>
        </p:nvSpPr>
        <p:spPr/>
        <p:txBody>
          <a:bodyPr/>
          <a:lstStyle>
            <a:lvl1pPr>
              <a:defRPr/>
            </a:lvl1pPr>
          </a:lstStyle>
          <a:p>
            <a:pPr>
              <a:defRPr/>
            </a:pPr>
            <a:fld id="{3BD0DF7F-B207-4BF3-914B-8C3980DABBA0}" type="slidenum">
              <a:rPr lang="en-US" altLang="zh-CN"/>
              <a:pPr>
                <a:defRPr/>
              </a:pPr>
              <a:t>‹#›</a:t>
            </a:fld>
            <a:endParaRPr lang="en-US" altLang="zh-CN"/>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pPr>
              <a:defRPr/>
            </a:pPr>
            <a:fld id="{7D8CB82A-4F47-41E2-90D4-7E70A5516D0C}" type="datetimeFigureOut">
              <a:rPr lang="en-US" altLang="zh-CN"/>
              <a:pPr>
                <a:defRPr/>
              </a:pPr>
              <a:t>5/22/2020</a:t>
            </a:fld>
            <a:endParaRPr lang="en-US" altLang="zh-CN"/>
          </a:p>
        </p:txBody>
      </p:sp>
      <p:sp>
        <p:nvSpPr>
          <p:cNvPr id="8" name="页脚占位符 7"/>
          <p:cNvSpPr>
            <a:spLocks noGrp="1"/>
          </p:cNvSpPr>
          <p:nvPr>
            <p:ph type="ftr" sz="quarter" idx="11"/>
          </p:nvPr>
        </p:nvSpPr>
        <p:spPr/>
        <p:txBody>
          <a:bodyPr/>
          <a:lstStyle>
            <a:lvl1pPr>
              <a:defRPr/>
            </a:lvl1pPr>
          </a:lstStyle>
          <a:p>
            <a:pPr>
              <a:defRPr/>
            </a:pPr>
            <a:endParaRPr lang="zh-CN" altLang="zh-CN"/>
          </a:p>
        </p:txBody>
      </p:sp>
      <p:sp>
        <p:nvSpPr>
          <p:cNvPr id="9" name="灯片编号占位符 8"/>
          <p:cNvSpPr>
            <a:spLocks noGrp="1"/>
          </p:cNvSpPr>
          <p:nvPr>
            <p:ph type="sldNum" sz="quarter" idx="12"/>
          </p:nvPr>
        </p:nvSpPr>
        <p:spPr/>
        <p:txBody>
          <a:bodyPr/>
          <a:lstStyle>
            <a:lvl1pPr>
              <a:defRPr/>
            </a:lvl1pPr>
          </a:lstStyle>
          <a:p>
            <a:pPr>
              <a:defRPr/>
            </a:pPr>
            <a:fld id="{25575788-5F82-46B8-A996-3A8D588BB42C}" type="slidenum">
              <a:rPr lang="en-US" altLang="zh-CN"/>
              <a:pPr>
                <a:defRPr/>
              </a:pPr>
              <a:t>‹#›</a:t>
            </a:fld>
            <a:endParaRPr lang="en-US" altLang="zh-CN"/>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pPr>
              <a:defRPr/>
            </a:pPr>
            <a:fld id="{8BFC3027-DB65-4920-83E2-4915C96071EC}" type="datetimeFigureOut">
              <a:rPr lang="en-US" altLang="zh-CN"/>
              <a:pPr>
                <a:defRPr/>
              </a:pPr>
              <a:t>5/22/2020</a:t>
            </a:fld>
            <a:endParaRPr lang="en-US" altLang="zh-CN"/>
          </a:p>
        </p:txBody>
      </p:sp>
      <p:sp>
        <p:nvSpPr>
          <p:cNvPr id="4" name="页脚占位符 3"/>
          <p:cNvSpPr>
            <a:spLocks noGrp="1"/>
          </p:cNvSpPr>
          <p:nvPr>
            <p:ph type="ftr" sz="quarter" idx="11"/>
          </p:nvPr>
        </p:nvSpPr>
        <p:spPr/>
        <p:txBody>
          <a:bodyPr/>
          <a:lstStyle>
            <a:lvl1pPr>
              <a:defRPr/>
            </a:lvl1pPr>
          </a:lstStyle>
          <a:p>
            <a:pPr>
              <a:defRPr/>
            </a:pPr>
            <a:endParaRPr lang="zh-CN" altLang="zh-CN"/>
          </a:p>
        </p:txBody>
      </p:sp>
      <p:sp>
        <p:nvSpPr>
          <p:cNvPr id="5" name="灯片编号占位符 4"/>
          <p:cNvSpPr>
            <a:spLocks noGrp="1"/>
          </p:cNvSpPr>
          <p:nvPr>
            <p:ph type="sldNum" sz="quarter" idx="12"/>
          </p:nvPr>
        </p:nvSpPr>
        <p:spPr/>
        <p:txBody>
          <a:bodyPr/>
          <a:lstStyle>
            <a:lvl1pPr>
              <a:defRPr/>
            </a:lvl1pPr>
          </a:lstStyle>
          <a:p>
            <a:pPr>
              <a:defRPr/>
            </a:pPr>
            <a:fld id="{F8DC667E-4282-4C03-A8C0-CC460148DB3C}" type="slidenum">
              <a:rPr lang="en-US" altLang="zh-CN"/>
              <a:pPr>
                <a:defRPr/>
              </a:pPr>
              <a:t>‹#›</a:t>
            </a:fld>
            <a:endParaRPr lang="en-US" altLang="zh-CN"/>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a:defRPr/>
            </a:pPr>
            <a:fld id="{D9F88D55-2C7F-48A3-9AE8-E1EB02F6F33E}" type="datetimeFigureOut">
              <a:rPr lang="en-US" altLang="zh-CN"/>
              <a:pPr>
                <a:defRPr/>
              </a:pPr>
              <a:t>5/22/2020</a:t>
            </a:fld>
            <a:endParaRPr lang="en-US" altLang="zh-CN"/>
          </a:p>
        </p:txBody>
      </p:sp>
      <p:sp>
        <p:nvSpPr>
          <p:cNvPr id="3" name="页脚占位符 2"/>
          <p:cNvSpPr>
            <a:spLocks noGrp="1"/>
          </p:cNvSpPr>
          <p:nvPr>
            <p:ph type="ftr" sz="quarter" idx="11"/>
          </p:nvPr>
        </p:nvSpPr>
        <p:spPr/>
        <p:txBody>
          <a:bodyPr/>
          <a:lstStyle>
            <a:lvl1pPr>
              <a:defRPr/>
            </a:lvl1pPr>
          </a:lstStyle>
          <a:p>
            <a:pPr>
              <a:defRPr/>
            </a:pPr>
            <a:endParaRPr lang="zh-CN" altLang="zh-CN"/>
          </a:p>
        </p:txBody>
      </p:sp>
      <p:sp>
        <p:nvSpPr>
          <p:cNvPr id="4" name="灯片编号占位符 3"/>
          <p:cNvSpPr>
            <a:spLocks noGrp="1"/>
          </p:cNvSpPr>
          <p:nvPr>
            <p:ph type="sldNum" sz="quarter" idx="12"/>
          </p:nvPr>
        </p:nvSpPr>
        <p:spPr/>
        <p:txBody>
          <a:bodyPr/>
          <a:lstStyle>
            <a:lvl1pPr>
              <a:defRPr/>
            </a:lvl1pPr>
          </a:lstStyle>
          <a:p>
            <a:pPr>
              <a:defRPr/>
            </a:pPr>
            <a:fld id="{95D7C1AC-AFAB-4575-BC99-B24FDEAE3938}" type="slidenum">
              <a:rPr lang="en-US" altLang="zh-CN"/>
              <a:pPr>
                <a:defRPr/>
              </a:pPr>
              <a:t>‹#›</a:t>
            </a:fld>
            <a:endParaRPr lang="en-US" altLang="zh-CN"/>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pPr>
              <a:defRPr/>
            </a:pPr>
            <a:fld id="{9F1B96DA-40FB-413C-9F1A-249A8ABAC360}" type="datetimeFigureOut">
              <a:rPr lang="en-US" altLang="zh-CN"/>
              <a:pPr>
                <a:defRPr/>
              </a:pPr>
              <a:t>5/22/2020</a:t>
            </a:fld>
            <a:endParaRPr lang="en-US" altLang="zh-CN"/>
          </a:p>
        </p:txBody>
      </p:sp>
      <p:sp>
        <p:nvSpPr>
          <p:cNvPr id="6" name="页脚占位符 5"/>
          <p:cNvSpPr>
            <a:spLocks noGrp="1"/>
          </p:cNvSpPr>
          <p:nvPr>
            <p:ph type="ftr" sz="quarter" idx="11"/>
          </p:nvPr>
        </p:nvSpPr>
        <p:spPr/>
        <p:txBody>
          <a:bodyPr/>
          <a:lstStyle>
            <a:lvl1pPr>
              <a:defRPr/>
            </a:lvl1pPr>
          </a:lstStyle>
          <a:p>
            <a:pPr>
              <a:defRPr/>
            </a:pPr>
            <a:endParaRPr lang="zh-CN" altLang="zh-CN"/>
          </a:p>
        </p:txBody>
      </p:sp>
      <p:sp>
        <p:nvSpPr>
          <p:cNvPr id="7" name="灯片编号占位符 6"/>
          <p:cNvSpPr>
            <a:spLocks noGrp="1"/>
          </p:cNvSpPr>
          <p:nvPr>
            <p:ph type="sldNum" sz="quarter" idx="12"/>
          </p:nvPr>
        </p:nvSpPr>
        <p:spPr/>
        <p:txBody>
          <a:bodyPr/>
          <a:lstStyle>
            <a:lvl1pPr>
              <a:defRPr/>
            </a:lvl1pPr>
          </a:lstStyle>
          <a:p>
            <a:pPr>
              <a:defRPr/>
            </a:pPr>
            <a:fld id="{5F61D04C-EB66-453A-8A64-BF85C69DA5CC}" type="slidenum">
              <a:rPr lang="en-US" altLang="zh-CN"/>
              <a:pPr>
                <a:defRPr/>
              </a:pPr>
              <a:t>‹#›</a:t>
            </a:fld>
            <a:endParaRPr lang="en-US" altLang="zh-CN"/>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sz="quarter" idx="10"/>
          </p:nvPr>
        </p:nvSpPr>
        <p:spPr/>
        <p:txBody>
          <a:bodyPr/>
          <a:lstStyle>
            <a:lvl1pPr>
              <a:defRPr/>
            </a:lvl1pPr>
          </a:lstStyle>
          <a:p>
            <a:pPr>
              <a:defRPr/>
            </a:pPr>
            <a:fld id="{E2BC145B-6BF7-4BC8-B92A-AEFD2FE4CDE1}" type="slidenum">
              <a:rPr lang="en-GB"/>
              <a:pPr>
                <a:defRPr/>
              </a:pPr>
              <a:t>‹#›</a:t>
            </a:fld>
            <a:endParaRPr lang="en-GB"/>
          </a:p>
        </p:txBody>
      </p:sp>
      <p:sp>
        <p:nvSpPr>
          <p:cNvPr id="5"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pPr>
              <a:defRPr/>
            </a:pPr>
            <a:fld id="{01C67AF6-00DA-4BAD-9160-220A7E896736}" type="datetimeFigureOut">
              <a:rPr lang="en-US" altLang="zh-CN"/>
              <a:pPr>
                <a:defRPr/>
              </a:pPr>
              <a:t>5/22/2020</a:t>
            </a:fld>
            <a:endParaRPr lang="en-US" altLang="zh-CN"/>
          </a:p>
        </p:txBody>
      </p:sp>
      <p:sp>
        <p:nvSpPr>
          <p:cNvPr id="6" name="页脚占位符 5"/>
          <p:cNvSpPr>
            <a:spLocks noGrp="1"/>
          </p:cNvSpPr>
          <p:nvPr>
            <p:ph type="ftr" sz="quarter" idx="11"/>
          </p:nvPr>
        </p:nvSpPr>
        <p:spPr/>
        <p:txBody>
          <a:bodyPr/>
          <a:lstStyle>
            <a:lvl1pPr>
              <a:defRPr/>
            </a:lvl1pPr>
          </a:lstStyle>
          <a:p>
            <a:pPr>
              <a:defRPr/>
            </a:pPr>
            <a:endParaRPr lang="zh-CN" altLang="zh-CN"/>
          </a:p>
        </p:txBody>
      </p:sp>
      <p:sp>
        <p:nvSpPr>
          <p:cNvPr id="7" name="灯片编号占位符 6"/>
          <p:cNvSpPr>
            <a:spLocks noGrp="1"/>
          </p:cNvSpPr>
          <p:nvPr>
            <p:ph type="sldNum" sz="quarter" idx="12"/>
          </p:nvPr>
        </p:nvSpPr>
        <p:spPr/>
        <p:txBody>
          <a:bodyPr/>
          <a:lstStyle>
            <a:lvl1pPr>
              <a:defRPr/>
            </a:lvl1pPr>
          </a:lstStyle>
          <a:p>
            <a:pPr>
              <a:defRPr/>
            </a:pPr>
            <a:fld id="{4E6AA2B2-1328-4AFF-95C0-309292049352}" type="slidenum">
              <a:rPr lang="en-US" altLang="zh-CN"/>
              <a:pPr>
                <a:defRPr/>
              </a:pPr>
              <a:t>‹#›</a:t>
            </a:fld>
            <a:endParaRPr lang="en-US" altLang="zh-CN"/>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53F11EAA-87F9-4635-8379-68D01DB3B041}" type="datetimeFigureOut">
              <a:rPr lang="en-US" altLang="zh-CN"/>
              <a:pPr>
                <a:defRPr/>
              </a:pPr>
              <a:t>5/22/2020</a:t>
            </a:fld>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5D20E061-C535-4D3B-B683-F54AC1A81928}" type="slidenum">
              <a:rPr lang="en-US" altLang="zh-CN"/>
              <a:pPr>
                <a:defRPr/>
              </a:pPr>
              <a:t>‹#›</a:t>
            </a:fld>
            <a:endParaRPr lang="en-US" altLang="zh-CN"/>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57F3C395-F07B-45B6-ACDA-20395A236B1A}" type="datetimeFigureOut">
              <a:rPr lang="en-US" altLang="zh-CN"/>
              <a:pPr>
                <a:defRPr/>
              </a:pPr>
              <a:t>5/22/2020</a:t>
            </a:fld>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3199924B-AB4C-4A35-8F79-04F29B0B0C95}" type="slidenum">
              <a:rPr lang="en-US" altLang="zh-CN"/>
              <a:pPr>
                <a:defRPr/>
              </a:pPr>
              <a:t>‹#›</a:t>
            </a:fld>
            <a:endParaRPr lang="en-US" altLang="zh-CN"/>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9"/>
          <p:cNvSpPr>
            <a:spLocks noChangeArrowheads="1"/>
          </p:cNvSpPr>
          <p:nvPr userDrawn="1"/>
        </p:nvSpPr>
        <p:spPr bwMode="auto">
          <a:xfrm>
            <a:off x="376238" y="0"/>
            <a:ext cx="6253162" cy="6858000"/>
          </a:xfrm>
          <a:prstGeom prst="rect">
            <a:avLst/>
          </a:prstGeom>
          <a:solidFill>
            <a:srgbClr val="0039A6"/>
          </a:solidFill>
          <a:ln w="9525">
            <a:noFill/>
            <a:miter lim="800000"/>
            <a:headEnd/>
            <a:tailEnd/>
          </a:ln>
        </p:spPr>
        <p:txBody>
          <a:bodyPr wrap="none" anchor="ctr"/>
          <a:lstStyle/>
          <a:p>
            <a:pPr>
              <a:defRPr/>
            </a:pPr>
            <a:endParaRPr lang="zh-CN" altLang="zh-CN">
              <a:latin typeface="Arial" charset="0"/>
              <a:ea typeface="ＭＳ Ｐゴシック" pitchFamily="34" charset="-128"/>
              <a:cs typeface="Arial" charset="0"/>
            </a:endParaRPr>
          </a:p>
        </p:txBody>
      </p:sp>
      <p:sp>
        <p:nvSpPr>
          <p:cNvPr id="5" name="Rectangle 10"/>
          <p:cNvSpPr/>
          <p:nvPr userDrawn="1"/>
        </p:nvSpPr>
        <p:spPr>
          <a:xfrm>
            <a:off x="6629400" y="0"/>
            <a:ext cx="25146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ea typeface="ＭＳ Ｐゴシック" pitchFamily="34" charset="-128"/>
            </a:endParaRPr>
          </a:p>
        </p:txBody>
      </p:sp>
      <p:pic>
        <p:nvPicPr>
          <p:cNvPr id="6" name="Picture 11" descr="title-texture-A-1.jpg"/>
          <p:cNvPicPr>
            <a:picLocks noChangeAspect="1"/>
          </p:cNvPicPr>
          <p:nvPr userDrawn="1"/>
        </p:nvPicPr>
        <p:blipFill>
          <a:blip r:embed="rId2" cstate="print"/>
          <a:srcRect/>
          <a:stretch>
            <a:fillRect/>
          </a:stretch>
        </p:blipFill>
        <p:spPr bwMode="auto">
          <a:xfrm>
            <a:off x="371475" y="1262063"/>
            <a:ext cx="6248400" cy="5595937"/>
          </a:xfrm>
          <a:prstGeom prst="rect">
            <a:avLst/>
          </a:prstGeom>
          <a:noFill/>
          <a:ln w="9525">
            <a:noFill/>
            <a:miter lim="800000"/>
            <a:headEnd/>
            <a:tailEnd/>
          </a:ln>
        </p:spPr>
      </p:pic>
      <p:sp>
        <p:nvSpPr>
          <p:cNvPr id="7" name="Rectangle 12"/>
          <p:cNvSpPr>
            <a:spLocks noChangeArrowheads="1"/>
          </p:cNvSpPr>
          <p:nvPr userDrawn="1"/>
        </p:nvSpPr>
        <p:spPr bwMode="auto">
          <a:xfrm>
            <a:off x="376238" y="0"/>
            <a:ext cx="6253162" cy="1255713"/>
          </a:xfrm>
          <a:prstGeom prst="rect">
            <a:avLst/>
          </a:prstGeom>
          <a:solidFill>
            <a:srgbClr val="FDC82F"/>
          </a:solidFill>
          <a:ln w="9525">
            <a:noFill/>
            <a:miter lim="800000"/>
            <a:headEnd/>
            <a:tailEnd/>
          </a:ln>
        </p:spPr>
        <p:txBody>
          <a:bodyPr wrap="none" anchor="ctr"/>
          <a:lstStyle/>
          <a:p>
            <a:pPr>
              <a:defRPr/>
            </a:pPr>
            <a:endParaRPr lang="zh-CN" altLang="zh-CN">
              <a:latin typeface="Arial" charset="0"/>
              <a:ea typeface="ＭＳ Ｐゴシック" pitchFamily="34" charset="-128"/>
              <a:cs typeface="Arial" charset="0"/>
            </a:endParaRPr>
          </a:p>
        </p:txBody>
      </p:sp>
      <p:sp>
        <p:nvSpPr>
          <p:cNvPr id="8" name="TextBox 7"/>
          <p:cNvSpPr txBox="1">
            <a:spLocks noChangeArrowheads="1"/>
          </p:cNvSpPr>
          <p:nvPr userDrawn="1"/>
        </p:nvSpPr>
        <p:spPr bwMode="auto">
          <a:xfrm>
            <a:off x="795338" y="1031875"/>
            <a:ext cx="3090862" cy="139700"/>
          </a:xfrm>
          <a:prstGeom prst="rect">
            <a:avLst/>
          </a:prstGeom>
          <a:noFill/>
          <a:ln>
            <a:noFill/>
          </a:ln>
          <a:extLst/>
        </p:spPr>
        <p:txBody>
          <a:bodyPr lIns="0" tIns="0" rIns="0" bIns="0">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r>
              <a:rPr lang="en-US" sz="900" b="1" dirty="0" smtClean="0">
                <a:solidFill>
                  <a:srgbClr val="0039A6"/>
                </a:solidFill>
                <a:latin typeface="Calibri" charset="0"/>
              </a:rPr>
              <a:t>American Chemical Society</a:t>
            </a:r>
          </a:p>
        </p:txBody>
      </p:sp>
      <p:pic>
        <p:nvPicPr>
          <p:cNvPr id="9" name="Picture 15" descr="ACS-MOST logo.gif"/>
          <p:cNvPicPr>
            <a:picLocks noChangeAspect="1"/>
          </p:cNvPicPr>
          <p:nvPr userDrawn="1"/>
        </p:nvPicPr>
        <p:blipFill>
          <a:blip r:embed="rId3" cstate="print"/>
          <a:srcRect/>
          <a:stretch>
            <a:fillRect/>
          </a:stretch>
        </p:blipFill>
        <p:spPr bwMode="auto">
          <a:xfrm>
            <a:off x="6788150" y="1066800"/>
            <a:ext cx="2263775" cy="427038"/>
          </a:xfrm>
          <a:prstGeom prst="rect">
            <a:avLst/>
          </a:prstGeom>
          <a:noFill/>
          <a:ln w="9525">
            <a:noFill/>
            <a:miter lim="800000"/>
            <a:headEnd/>
            <a:tailEnd/>
          </a:ln>
        </p:spPr>
      </p:pic>
      <p:sp>
        <p:nvSpPr>
          <p:cNvPr id="20" name="Title 1"/>
          <p:cNvSpPr>
            <a:spLocks noGrp="1"/>
          </p:cNvSpPr>
          <p:nvPr>
            <p:ph type="ctrTitle"/>
          </p:nvPr>
        </p:nvSpPr>
        <p:spPr>
          <a:xfrm>
            <a:off x="795338" y="2743200"/>
            <a:ext cx="5715000" cy="1463040"/>
          </a:xfrm>
          <a:prstGeom prst="rect">
            <a:avLst/>
          </a:prstGeom>
        </p:spPr>
        <p:txBody>
          <a:bodyPr lIns="0" tIns="0" rIns="0" bIns="0">
            <a:normAutofit/>
          </a:bodyPr>
          <a:lstStyle>
            <a:lvl1pPr algn="l">
              <a:defRPr sz="3200" b="0">
                <a:solidFill>
                  <a:schemeClr val="bg1"/>
                </a:solidFill>
                <a:latin typeface="Arial" pitchFamily="34" charset="0"/>
                <a:cs typeface="Arial" pitchFamily="34" charset="0"/>
              </a:defRPr>
            </a:lvl1pPr>
          </a:lstStyle>
          <a:p>
            <a:r>
              <a:rPr lang="en-US" dirty="0" smtClean="0"/>
              <a:t>Click to edit Master title style</a:t>
            </a:r>
            <a:endParaRPr lang="en-US" dirty="0"/>
          </a:p>
        </p:txBody>
      </p:sp>
      <p:sp>
        <p:nvSpPr>
          <p:cNvPr id="21" name="Subtitle 2"/>
          <p:cNvSpPr>
            <a:spLocks noGrp="1"/>
          </p:cNvSpPr>
          <p:nvPr>
            <p:ph type="subTitle" idx="1"/>
          </p:nvPr>
        </p:nvSpPr>
        <p:spPr>
          <a:xfrm>
            <a:off x="795338" y="4953000"/>
            <a:ext cx="4706471" cy="1143000"/>
          </a:xfrm>
          <a:prstGeom prst="rect">
            <a:avLst/>
          </a:prstGeom>
        </p:spPr>
        <p:txBody>
          <a:bodyPr lIns="0" tIns="0" rIns="0" bIns="0">
            <a:normAutofit/>
          </a:bodyPr>
          <a:lstStyle>
            <a:lvl1pPr marL="0" indent="0" algn="l">
              <a:buNone/>
              <a:defRPr sz="200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Footer Placeholder 4"/>
          <p:cNvSpPr>
            <a:spLocks noGrp="1"/>
          </p:cNvSpPr>
          <p:nvPr>
            <p:ph type="ftr" sz="quarter" idx="10"/>
          </p:nvPr>
        </p:nvSpPr>
        <p:spPr>
          <a:xfrm>
            <a:off x="762000" y="6477000"/>
            <a:ext cx="5257800" cy="365125"/>
          </a:xfrm>
        </p:spPr>
        <p:txBody>
          <a:bodyPr/>
          <a:lstStyle>
            <a:lvl1pPr>
              <a:defRPr>
                <a:solidFill>
                  <a:schemeClr val="bg1"/>
                </a:solidFill>
              </a:defRPr>
            </a:lvl1pPr>
          </a:lstStyle>
          <a:p>
            <a:pPr>
              <a:defRPr/>
            </a:pPr>
            <a:r>
              <a:rPr lang="en-US"/>
              <a:t>www.acs.org</a:t>
            </a:r>
          </a:p>
        </p:txBody>
      </p:sp>
      <p:sp>
        <p:nvSpPr>
          <p:cNvPr id="11" name="Slide Number Placeholder 12"/>
          <p:cNvSpPr>
            <a:spLocks noGrp="1"/>
          </p:cNvSpPr>
          <p:nvPr>
            <p:ph type="sldNum" sz="quarter" idx="11"/>
          </p:nvPr>
        </p:nvSpPr>
        <p:spPr/>
        <p:txBody>
          <a:bodyPr/>
          <a:lstStyle>
            <a:lvl1pPr>
              <a:defRPr/>
            </a:lvl1pPr>
          </a:lstStyle>
          <a:p>
            <a:pPr>
              <a:defRPr/>
            </a:pPr>
            <a:fld id="{B0F5A19D-21FC-4D23-AE39-0387F420CC50}" type="slidenum">
              <a:rPr lang="en-US" altLang="zh-CN"/>
              <a:pPr>
                <a:defRPr/>
              </a:pPr>
              <a:t>‹#›</a:t>
            </a:fld>
            <a:endParaRPr lang="en-US" altLang="zh-CN"/>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Rectangle 9"/>
          <p:cNvSpPr/>
          <p:nvPr userDrawn="1"/>
        </p:nvSpPr>
        <p:spPr>
          <a:xfrm>
            <a:off x="4495800" y="0"/>
            <a:ext cx="4648200" cy="1255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ea typeface="ＭＳ Ｐゴシック" pitchFamily="34" charset="-128"/>
            </a:endParaRPr>
          </a:p>
        </p:txBody>
      </p:sp>
      <p:sp>
        <p:nvSpPr>
          <p:cNvPr id="5" name="Rectangle 10"/>
          <p:cNvSpPr/>
          <p:nvPr userDrawn="1"/>
        </p:nvSpPr>
        <p:spPr>
          <a:xfrm>
            <a:off x="6629400" y="0"/>
            <a:ext cx="25146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ea typeface="ＭＳ Ｐゴシック" pitchFamily="34" charset="-128"/>
            </a:endParaRPr>
          </a:p>
        </p:txBody>
      </p:sp>
      <p:sp>
        <p:nvSpPr>
          <p:cNvPr id="6" name="Rectangle 11"/>
          <p:cNvSpPr>
            <a:spLocks noChangeArrowheads="1"/>
          </p:cNvSpPr>
          <p:nvPr userDrawn="1"/>
        </p:nvSpPr>
        <p:spPr bwMode="auto">
          <a:xfrm>
            <a:off x="376238" y="0"/>
            <a:ext cx="6253162" cy="6858000"/>
          </a:xfrm>
          <a:prstGeom prst="rect">
            <a:avLst/>
          </a:prstGeom>
          <a:solidFill>
            <a:srgbClr val="0039A6"/>
          </a:solidFill>
          <a:ln w="9525">
            <a:noFill/>
            <a:miter lim="800000"/>
            <a:headEnd/>
            <a:tailEnd/>
          </a:ln>
        </p:spPr>
        <p:txBody>
          <a:bodyPr wrap="none" anchor="ctr"/>
          <a:lstStyle/>
          <a:p>
            <a:pPr>
              <a:defRPr/>
            </a:pPr>
            <a:endParaRPr lang="zh-CN" altLang="zh-CN">
              <a:latin typeface="Arial" charset="0"/>
              <a:ea typeface="ＭＳ Ｐゴシック" pitchFamily="34" charset="-128"/>
              <a:cs typeface="Arial" charset="0"/>
            </a:endParaRPr>
          </a:p>
        </p:txBody>
      </p:sp>
      <p:pic>
        <p:nvPicPr>
          <p:cNvPr id="7" name="Picture 12" descr="title-texture-A-1.jpg"/>
          <p:cNvPicPr>
            <a:picLocks noChangeAspect="1"/>
          </p:cNvPicPr>
          <p:nvPr userDrawn="1"/>
        </p:nvPicPr>
        <p:blipFill>
          <a:blip r:embed="rId2" cstate="print"/>
          <a:srcRect/>
          <a:stretch>
            <a:fillRect/>
          </a:stretch>
        </p:blipFill>
        <p:spPr bwMode="auto">
          <a:xfrm>
            <a:off x="381000" y="1262063"/>
            <a:ext cx="6248400" cy="5595937"/>
          </a:xfrm>
          <a:prstGeom prst="rect">
            <a:avLst/>
          </a:prstGeom>
          <a:noFill/>
          <a:ln w="9525">
            <a:noFill/>
            <a:miter lim="800000"/>
            <a:headEnd/>
            <a:tailEnd/>
          </a:ln>
        </p:spPr>
      </p:pic>
      <p:sp>
        <p:nvSpPr>
          <p:cNvPr id="8" name="Rectangle 13"/>
          <p:cNvSpPr>
            <a:spLocks noChangeArrowheads="1"/>
          </p:cNvSpPr>
          <p:nvPr userDrawn="1"/>
        </p:nvSpPr>
        <p:spPr bwMode="auto">
          <a:xfrm>
            <a:off x="376238" y="0"/>
            <a:ext cx="6253162" cy="1255713"/>
          </a:xfrm>
          <a:prstGeom prst="rect">
            <a:avLst/>
          </a:prstGeom>
          <a:solidFill>
            <a:srgbClr val="FDC82F"/>
          </a:solidFill>
          <a:ln w="9525">
            <a:noFill/>
            <a:miter lim="800000"/>
            <a:headEnd/>
            <a:tailEnd/>
          </a:ln>
        </p:spPr>
        <p:txBody>
          <a:bodyPr wrap="none" anchor="ctr"/>
          <a:lstStyle/>
          <a:p>
            <a:pPr>
              <a:defRPr/>
            </a:pPr>
            <a:endParaRPr lang="zh-CN" altLang="zh-CN">
              <a:latin typeface="Arial" charset="0"/>
              <a:ea typeface="ＭＳ Ｐゴシック" pitchFamily="34" charset="-128"/>
              <a:cs typeface="Arial" charset="0"/>
            </a:endParaRPr>
          </a:p>
        </p:txBody>
      </p:sp>
      <p:sp>
        <p:nvSpPr>
          <p:cNvPr id="9" name="TextBox 8"/>
          <p:cNvSpPr txBox="1">
            <a:spLocks noChangeArrowheads="1"/>
          </p:cNvSpPr>
          <p:nvPr userDrawn="1"/>
        </p:nvSpPr>
        <p:spPr bwMode="auto">
          <a:xfrm>
            <a:off x="795338" y="1031875"/>
            <a:ext cx="3090862" cy="139700"/>
          </a:xfrm>
          <a:prstGeom prst="rect">
            <a:avLst/>
          </a:prstGeom>
          <a:noFill/>
          <a:ln>
            <a:noFill/>
          </a:ln>
          <a:extLst/>
        </p:spPr>
        <p:txBody>
          <a:bodyPr lIns="0" tIns="0" rIns="0" bIns="0">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r>
              <a:rPr lang="en-US" sz="900" b="1" dirty="0" smtClean="0">
                <a:solidFill>
                  <a:srgbClr val="0039A6"/>
                </a:solidFill>
                <a:latin typeface="Calibri" charset="0"/>
              </a:rPr>
              <a:t>American Chemical Society</a:t>
            </a:r>
          </a:p>
        </p:txBody>
      </p:sp>
      <p:pic>
        <p:nvPicPr>
          <p:cNvPr id="10" name="Picture 16" descr="ACS-MOST logo.gif"/>
          <p:cNvPicPr>
            <a:picLocks noChangeAspect="1"/>
          </p:cNvPicPr>
          <p:nvPr userDrawn="1"/>
        </p:nvPicPr>
        <p:blipFill>
          <a:blip r:embed="rId3" cstate="print"/>
          <a:srcRect/>
          <a:stretch>
            <a:fillRect/>
          </a:stretch>
        </p:blipFill>
        <p:spPr bwMode="auto">
          <a:xfrm>
            <a:off x="6788150" y="1066800"/>
            <a:ext cx="2263775" cy="427038"/>
          </a:xfrm>
          <a:prstGeom prst="rect">
            <a:avLst/>
          </a:prstGeom>
          <a:noFill/>
          <a:ln w="9525">
            <a:noFill/>
            <a:miter lim="800000"/>
            <a:headEnd/>
            <a:tailEnd/>
          </a:ln>
        </p:spPr>
      </p:pic>
      <p:sp>
        <p:nvSpPr>
          <p:cNvPr id="20" name="Title 1"/>
          <p:cNvSpPr>
            <a:spLocks noGrp="1"/>
          </p:cNvSpPr>
          <p:nvPr>
            <p:ph type="ctrTitle"/>
          </p:nvPr>
        </p:nvSpPr>
        <p:spPr>
          <a:xfrm>
            <a:off x="795338" y="2743200"/>
            <a:ext cx="5715000" cy="1463040"/>
          </a:xfrm>
          <a:prstGeom prst="rect">
            <a:avLst/>
          </a:prstGeom>
        </p:spPr>
        <p:txBody>
          <a:bodyPr lIns="0" tIns="0" rIns="0" bIns="0">
            <a:normAutofit/>
          </a:bodyPr>
          <a:lstStyle>
            <a:lvl1pPr algn="l">
              <a:defRPr sz="3200" b="0">
                <a:solidFill>
                  <a:schemeClr val="bg1"/>
                </a:solidFill>
                <a:latin typeface="Arial" pitchFamily="34" charset="0"/>
                <a:cs typeface="Arial" pitchFamily="34" charset="0"/>
              </a:defRPr>
            </a:lvl1pPr>
          </a:lstStyle>
          <a:p>
            <a:r>
              <a:rPr lang="en-US" dirty="0" smtClean="0"/>
              <a:t>Click to edit Master title style</a:t>
            </a:r>
            <a:endParaRPr lang="en-US" dirty="0"/>
          </a:p>
        </p:txBody>
      </p:sp>
      <p:sp>
        <p:nvSpPr>
          <p:cNvPr id="21" name="Subtitle 2"/>
          <p:cNvSpPr>
            <a:spLocks noGrp="1"/>
          </p:cNvSpPr>
          <p:nvPr>
            <p:ph type="subTitle" idx="1"/>
          </p:nvPr>
        </p:nvSpPr>
        <p:spPr>
          <a:xfrm>
            <a:off x="795338" y="4953000"/>
            <a:ext cx="4706471" cy="1143000"/>
          </a:xfrm>
          <a:prstGeom prst="rect">
            <a:avLst/>
          </a:prstGeom>
        </p:spPr>
        <p:txBody>
          <a:bodyPr lIns="0" tIns="0" rIns="0" bIns="0">
            <a:normAutofit/>
          </a:bodyPr>
          <a:lstStyle>
            <a:lvl1pPr marL="0" indent="0" algn="l">
              <a:buNone/>
              <a:defRPr sz="200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a:xfrm>
            <a:off x="762000" y="6492875"/>
            <a:ext cx="5257800" cy="365125"/>
          </a:xfrm>
        </p:spPr>
        <p:txBody>
          <a:bodyPr/>
          <a:lstStyle>
            <a:lvl1pPr>
              <a:defRPr>
                <a:solidFill>
                  <a:schemeClr val="bg1"/>
                </a:solidFill>
              </a:defRPr>
            </a:lvl1pPr>
          </a:lstStyle>
          <a:p>
            <a:pPr>
              <a:defRPr/>
            </a:pPr>
            <a:r>
              <a:rPr lang="en-US"/>
              <a:t>www.acs.org</a:t>
            </a: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Rectangle 9"/>
          <p:cNvSpPr/>
          <p:nvPr userDrawn="1"/>
        </p:nvSpPr>
        <p:spPr>
          <a:xfrm>
            <a:off x="4495800" y="0"/>
            <a:ext cx="4648200" cy="1255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ea typeface="ＭＳ Ｐゴシック" pitchFamily="34" charset="-128"/>
            </a:endParaRPr>
          </a:p>
        </p:txBody>
      </p:sp>
      <p:sp>
        <p:nvSpPr>
          <p:cNvPr id="5" name="Rectangle 10"/>
          <p:cNvSpPr/>
          <p:nvPr userDrawn="1"/>
        </p:nvSpPr>
        <p:spPr>
          <a:xfrm>
            <a:off x="6629400" y="0"/>
            <a:ext cx="25146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ea typeface="ＭＳ Ｐゴシック" pitchFamily="34" charset="-128"/>
            </a:endParaRPr>
          </a:p>
        </p:txBody>
      </p:sp>
      <p:sp>
        <p:nvSpPr>
          <p:cNvPr id="6" name="Rectangle 11"/>
          <p:cNvSpPr>
            <a:spLocks noChangeArrowheads="1"/>
          </p:cNvSpPr>
          <p:nvPr userDrawn="1"/>
        </p:nvSpPr>
        <p:spPr bwMode="auto">
          <a:xfrm>
            <a:off x="376238" y="0"/>
            <a:ext cx="6253162" cy="6858000"/>
          </a:xfrm>
          <a:prstGeom prst="rect">
            <a:avLst/>
          </a:prstGeom>
          <a:solidFill>
            <a:srgbClr val="0039A6"/>
          </a:solidFill>
          <a:ln w="9525">
            <a:noFill/>
            <a:miter lim="800000"/>
            <a:headEnd/>
            <a:tailEnd/>
          </a:ln>
        </p:spPr>
        <p:txBody>
          <a:bodyPr wrap="none" anchor="ctr"/>
          <a:lstStyle/>
          <a:p>
            <a:pPr>
              <a:defRPr/>
            </a:pPr>
            <a:endParaRPr lang="zh-CN" altLang="zh-CN">
              <a:latin typeface="Arial" charset="0"/>
              <a:ea typeface="ＭＳ Ｐゴシック" pitchFamily="34" charset="-128"/>
              <a:cs typeface="Arial" charset="0"/>
            </a:endParaRPr>
          </a:p>
        </p:txBody>
      </p:sp>
      <p:pic>
        <p:nvPicPr>
          <p:cNvPr id="7" name="Picture 12" descr="title-texture-A-1.jpg"/>
          <p:cNvPicPr>
            <a:picLocks noChangeAspect="1"/>
          </p:cNvPicPr>
          <p:nvPr userDrawn="1"/>
        </p:nvPicPr>
        <p:blipFill>
          <a:blip r:embed="rId2" cstate="print"/>
          <a:srcRect/>
          <a:stretch>
            <a:fillRect/>
          </a:stretch>
        </p:blipFill>
        <p:spPr bwMode="auto">
          <a:xfrm>
            <a:off x="371475" y="1262063"/>
            <a:ext cx="6248400" cy="5595937"/>
          </a:xfrm>
          <a:prstGeom prst="rect">
            <a:avLst/>
          </a:prstGeom>
          <a:noFill/>
          <a:ln w="9525">
            <a:noFill/>
            <a:miter lim="800000"/>
            <a:headEnd/>
            <a:tailEnd/>
          </a:ln>
        </p:spPr>
      </p:pic>
      <p:sp>
        <p:nvSpPr>
          <p:cNvPr id="8" name="Rectangle 13"/>
          <p:cNvSpPr>
            <a:spLocks noChangeArrowheads="1"/>
          </p:cNvSpPr>
          <p:nvPr userDrawn="1"/>
        </p:nvSpPr>
        <p:spPr bwMode="auto">
          <a:xfrm>
            <a:off x="376238" y="0"/>
            <a:ext cx="6253162" cy="1255713"/>
          </a:xfrm>
          <a:prstGeom prst="rect">
            <a:avLst/>
          </a:prstGeom>
          <a:solidFill>
            <a:srgbClr val="FDC82F"/>
          </a:solidFill>
          <a:ln w="9525">
            <a:noFill/>
            <a:miter lim="800000"/>
            <a:headEnd/>
            <a:tailEnd/>
          </a:ln>
        </p:spPr>
        <p:txBody>
          <a:bodyPr wrap="none" anchor="ctr"/>
          <a:lstStyle/>
          <a:p>
            <a:pPr>
              <a:defRPr/>
            </a:pPr>
            <a:endParaRPr lang="zh-CN" altLang="zh-CN">
              <a:latin typeface="Arial" charset="0"/>
              <a:ea typeface="ＭＳ Ｐゴシック" pitchFamily="34" charset="-128"/>
              <a:cs typeface="Arial" charset="0"/>
            </a:endParaRPr>
          </a:p>
        </p:txBody>
      </p:sp>
      <p:sp>
        <p:nvSpPr>
          <p:cNvPr id="9" name="TextBox 8"/>
          <p:cNvSpPr txBox="1">
            <a:spLocks noChangeArrowheads="1"/>
          </p:cNvSpPr>
          <p:nvPr userDrawn="1"/>
        </p:nvSpPr>
        <p:spPr bwMode="auto">
          <a:xfrm>
            <a:off x="795338" y="1031875"/>
            <a:ext cx="3090862" cy="139700"/>
          </a:xfrm>
          <a:prstGeom prst="rect">
            <a:avLst/>
          </a:prstGeom>
          <a:noFill/>
          <a:ln>
            <a:noFill/>
          </a:ln>
          <a:extLst/>
        </p:spPr>
        <p:txBody>
          <a:bodyPr lIns="0" tIns="0" rIns="0" bIns="0">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r>
              <a:rPr lang="en-US" sz="900" b="1" dirty="0" smtClean="0">
                <a:solidFill>
                  <a:srgbClr val="0039A6"/>
                </a:solidFill>
                <a:latin typeface="Calibri" charset="0"/>
              </a:rPr>
              <a:t>American Chemical Society</a:t>
            </a:r>
          </a:p>
        </p:txBody>
      </p:sp>
      <p:pic>
        <p:nvPicPr>
          <p:cNvPr id="10" name="Picture 16" descr="ACS-MOST logo.gif"/>
          <p:cNvPicPr>
            <a:picLocks noChangeAspect="1"/>
          </p:cNvPicPr>
          <p:nvPr userDrawn="1"/>
        </p:nvPicPr>
        <p:blipFill>
          <a:blip r:embed="rId3" cstate="print"/>
          <a:srcRect/>
          <a:stretch>
            <a:fillRect/>
          </a:stretch>
        </p:blipFill>
        <p:spPr bwMode="auto">
          <a:xfrm>
            <a:off x="6788150" y="1066800"/>
            <a:ext cx="2263775" cy="427038"/>
          </a:xfrm>
          <a:prstGeom prst="rect">
            <a:avLst/>
          </a:prstGeom>
          <a:noFill/>
          <a:ln w="9525">
            <a:noFill/>
            <a:miter lim="800000"/>
            <a:headEnd/>
            <a:tailEnd/>
          </a:ln>
        </p:spPr>
      </p:pic>
      <p:sp>
        <p:nvSpPr>
          <p:cNvPr id="20" name="Title 1"/>
          <p:cNvSpPr>
            <a:spLocks noGrp="1"/>
          </p:cNvSpPr>
          <p:nvPr>
            <p:ph type="ctrTitle"/>
          </p:nvPr>
        </p:nvSpPr>
        <p:spPr>
          <a:xfrm>
            <a:off x="795338" y="2743200"/>
            <a:ext cx="5715000" cy="1463040"/>
          </a:xfrm>
          <a:prstGeom prst="rect">
            <a:avLst/>
          </a:prstGeom>
        </p:spPr>
        <p:txBody>
          <a:bodyPr lIns="0" tIns="0" rIns="0" bIns="0">
            <a:normAutofit/>
          </a:bodyPr>
          <a:lstStyle>
            <a:lvl1pPr algn="l">
              <a:defRPr sz="3200" b="0">
                <a:solidFill>
                  <a:schemeClr val="bg1"/>
                </a:solidFill>
                <a:latin typeface="Arial" pitchFamily="34" charset="0"/>
                <a:cs typeface="Arial" pitchFamily="34" charset="0"/>
              </a:defRPr>
            </a:lvl1pPr>
          </a:lstStyle>
          <a:p>
            <a:r>
              <a:rPr lang="en-US" dirty="0" smtClean="0"/>
              <a:t>Click to edit Master title style</a:t>
            </a:r>
            <a:endParaRPr lang="en-US" dirty="0"/>
          </a:p>
        </p:txBody>
      </p:sp>
      <p:sp>
        <p:nvSpPr>
          <p:cNvPr id="21" name="Subtitle 2"/>
          <p:cNvSpPr>
            <a:spLocks noGrp="1"/>
          </p:cNvSpPr>
          <p:nvPr>
            <p:ph type="subTitle" idx="1"/>
          </p:nvPr>
        </p:nvSpPr>
        <p:spPr>
          <a:xfrm>
            <a:off x="795338" y="4953000"/>
            <a:ext cx="4706471" cy="1143000"/>
          </a:xfrm>
          <a:prstGeom prst="rect">
            <a:avLst/>
          </a:prstGeom>
        </p:spPr>
        <p:txBody>
          <a:bodyPr lIns="0" tIns="0" rIns="0" bIns="0">
            <a:normAutofit/>
          </a:bodyPr>
          <a:lstStyle>
            <a:lvl1pPr marL="0" indent="0" algn="l">
              <a:buNone/>
              <a:defRPr sz="200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a:xfrm>
            <a:off x="762000" y="6492875"/>
            <a:ext cx="5257800" cy="365125"/>
          </a:xfrm>
        </p:spPr>
        <p:txBody>
          <a:bodyPr/>
          <a:lstStyle>
            <a:lvl1pPr>
              <a:defRPr>
                <a:solidFill>
                  <a:schemeClr val="bg1"/>
                </a:solidFill>
              </a:defRPr>
            </a:lvl1pPr>
          </a:lstStyle>
          <a:p>
            <a:pPr>
              <a:defRPr/>
            </a:pPr>
            <a:r>
              <a:rPr lang="en-US"/>
              <a:t>www.acs.org</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ACS Pubs —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7620000" y="-3352800"/>
            <a:ext cx="8153400" cy="30178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7"/>
          <p:cNvSpPr>
            <a:spLocks noGrp="1"/>
          </p:cNvSpPr>
          <p:nvPr>
            <p:ph sz="quarter" idx="13"/>
          </p:nvPr>
        </p:nvSpPr>
        <p:spPr>
          <a:xfrm>
            <a:off x="533400" y="1927161"/>
            <a:ext cx="8153400" cy="4088200"/>
          </a:xfrm>
        </p:spPr>
        <p:txBody>
          <a:bodyPr/>
          <a:lstStyle>
            <a:lvl2pPr marL="457200" indent="-457200">
              <a:defRPr/>
            </a:lvl2pPr>
            <a:lvl4pPr>
              <a:defRPr sz="2000"/>
            </a:lvl4pPr>
            <a:lvl5pPr>
              <a:defRPr sz="2000"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3"/>
          <p:cNvSpPr>
            <a:spLocks noGrp="1"/>
          </p:cNvSpPr>
          <p:nvPr>
            <p:ph type="dt" sz="half" idx="14"/>
          </p:nvPr>
        </p:nvSpPr>
        <p:spPr>
          <a:xfrm>
            <a:off x="7239000" y="6356350"/>
            <a:ext cx="1447800" cy="349250"/>
          </a:xfrm>
        </p:spPr>
        <p:txBody>
          <a:bodyPr/>
          <a:lstStyle>
            <a:lvl1pPr>
              <a:defRPr>
                <a:solidFill>
                  <a:prstClr val="black">
                    <a:tint val="75000"/>
                  </a:prstClr>
                </a:solidFill>
                <a:latin typeface="Arial" charset="0"/>
                <a:ea typeface="MS PGothic" charset="0"/>
                <a:cs typeface="MS PGothic" charset="0"/>
              </a:defRPr>
            </a:lvl1pPr>
          </a:lstStyle>
          <a:p>
            <a:pPr>
              <a:defRPr/>
            </a:pPr>
            <a:r>
              <a:rPr lang="en-US"/>
              <a:t>June 2015</a:t>
            </a:r>
          </a:p>
        </p:txBody>
      </p:sp>
      <p:sp>
        <p:nvSpPr>
          <p:cNvPr id="6" name="Footer Placeholder 4"/>
          <p:cNvSpPr>
            <a:spLocks noGrp="1"/>
          </p:cNvSpPr>
          <p:nvPr>
            <p:ph type="ftr" sz="quarter" idx="15"/>
          </p:nvPr>
        </p:nvSpPr>
        <p:spPr/>
        <p:txBody>
          <a:bodyPr/>
          <a:lstStyle>
            <a:lvl1pPr>
              <a:defRPr/>
            </a:lvl1pPr>
          </a:lstStyle>
          <a:p>
            <a:pPr>
              <a:defRPr/>
            </a:pPr>
            <a:endParaRPr lang="zh-CN" altLang="zh-CN"/>
          </a:p>
        </p:txBody>
      </p:sp>
      <p:sp>
        <p:nvSpPr>
          <p:cNvPr id="7" name="Slide Number Placeholder 5"/>
          <p:cNvSpPr>
            <a:spLocks noGrp="1"/>
          </p:cNvSpPr>
          <p:nvPr>
            <p:ph type="sldNum" sz="quarter" idx="16"/>
          </p:nvPr>
        </p:nvSpPr>
        <p:spPr/>
        <p:txBody>
          <a:bodyPr/>
          <a:lstStyle>
            <a:lvl1pPr>
              <a:defRPr/>
            </a:lvl1pPr>
          </a:lstStyle>
          <a:p>
            <a:pPr>
              <a:defRPr/>
            </a:pPr>
            <a:fld id="{FB414F7E-E7CF-4099-B0F7-F5BDAC2C104D}" type="slidenum">
              <a:rPr lang="en-US" altLang="zh-CN"/>
              <a:pPr>
                <a:defRPr/>
              </a:pPr>
              <a:t>‹#›</a:t>
            </a:fld>
            <a:endParaRPr lang="en-US" altLang="zh-CN"/>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sldNum" sz="quarter" idx="10"/>
          </p:nvPr>
        </p:nvSpPr>
        <p:spPr/>
        <p:txBody>
          <a:bodyPr/>
          <a:lstStyle>
            <a:lvl1pPr>
              <a:defRPr/>
            </a:lvl1pPr>
          </a:lstStyle>
          <a:p>
            <a:pPr>
              <a:defRPr/>
            </a:pPr>
            <a:fld id="{7F05DC61-46EA-4FB9-8DC5-6F02FB77B2C7}" type="slidenum">
              <a:rPr lang="en-GB"/>
              <a:pPr>
                <a:defRPr/>
              </a:pPr>
              <a:t>‹#›</a:t>
            </a:fld>
            <a:endParaRPr lang="en-GB"/>
          </a:p>
        </p:txBody>
      </p:sp>
      <p:sp>
        <p:nvSpPr>
          <p:cNvPr id="5"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sldNum" sz="quarter" idx="10"/>
          </p:nvPr>
        </p:nvSpPr>
        <p:spPr/>
        <p:txBody>
          <a:bodyPr/>
          <a:lstStyle>
            <a:lvl1pPr>
              <a:defRPr/>
            </a:lvl1pPr>
          </a:lstStyle>
          <a:p>
            <a:pPr>
              <a:defRPr/>
            </a:pPr>
            <a:fld id="{8E3A8D62-10D1-4311-808A-F20AF2716A8D}" type="slidenum">
              <a:rPr lang="en-GB"/>
              <a:pPr>
                <a:defRPr/>
              </a:pPr>
              <a:t>‹#›</a:t>
            </a:fld>
            <a:endParaRPr lang="en-GB"/>
          </a:p>
        </p:txBody>
      </p:sp>
      <p:sp>
        <p:nvSpPr>
          <p:cNvPr id="6"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sldNum" sz="quarter" idx="10"/>
          </p:nvPr>
        </p:nvSpPr>
        <p:spPr/>
        <p:txBody>
          <a:bodyPr/>
          <a:lstStyle>
            <a:lvl1pPr>
              <a:defRPr/>
            </a:lvl1pPr>
          </a:lstStyle>
          <a:p>
            <a:pPr>
              <a:defRPr/>
            </a:pPr>
            <a:fld id="{5C77D7E0-5F98-41FF-8C7F-7A5F5839F8F8}" type="slidenum">
              <a:rPr lang="en-GB"/>
              <a:pPr>
                <a:defRPr/>
              </a:pPr>
              <a:t>‹#›</a:t>
            </a:fld>
            <a:endParaRPr lang="en-GB"/>
          </a:p>
        </p:txBody>
      </p:sp>
      <p:sp>
        <p:nvSpPr>
          <p:cNvPr id="8"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sldNum" sz="quarter" idx="10"/>
          </p:nvPr>
        </p:nvSpPr>
        <p:spPr/>
        <p:txBody>
          <a:bodyPr/>
          <a:lstStyle>
            <a:lvl1pPr>
              <a:defRPr/>
            </a:lvl1pPr>
          </a:lstStyle>
          <a:p>
            <a:pPr>
              <a:defRPr/>
            </a:pPr>
            <a:fld id="{096E1578-47F2-4106-A246-BFFDAEC4E2EC}" type="slidenum">
              <a:rPr lang="en-GB"/>
              <a:pPr>
                <a:defRPr/>
              </a:pPr>
              <a:t>‹#›</a:t>
            </a:fld>
            <a:endParaRPr lang="en-GB"/>
          </a:p>
        </p:txBody>
      </p:sp>
      <p:sp>
        <p:nvSpPr>
          <p:cNvPr id="4"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p:txBody>
          <a:bodyPr/>
          <a:lstStyle>
            <a:lvl1pPr>
              <a:defRPr/>
            </a:lvl1pPr>
          </a:lstStyle>
          <a:p>
            <a:pPr>
              <a:defRPr/>
            </a:pPr>
            <a:fld id="{2A6FB787-A323-4E42-BD7A-B826D8C778D5}" type="slidenum">
              <a:rPr lang="en-GB"/>
              <a:pPr>
                <a:defRPr/>
              </a:pPr>
              <a:t>‹#›</a:t>
            </a:fld>
            <a:endParaRPr lang="en-GB"/>
          </a:p>
        </p:txBody>
      </p:sp>
      <p:sp>
        <p:nvSpPr>
          <p:cNvPr id="3"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sldNum" sz="quarter" idx="10"/>
          </p:nvPr>
        </p:nvSpPr>
        <p:spPr/>
        <p:txBody>
          <a:bodyPr/>
          <a:lstStyle>
            <a:lvl1pPr>
              <a:defRPr/>
            </a:lvl1pPr>
          </a:lstStyle>
          <a:p>
            <a:pPr>
              <a:defRPr/>
            </a:pPr>
            <a:fld id="{00B8746D-46EB-46FE-A0BB-720195941E07}" type="slidenum">
              <a:rPr lang="en-GB"/>
              <a:pPr>
                <a:defRPr/>
              </a:pPr>
              <a:t>‹#›</a:t>
            </a:fld>
            <a:endParaRPr lang="en-GB"/>
          </a:p>
        </p:txBody>
      </p:sp>
      <p:sp>
        <p:nvSpPr>
          <p:cNvPr id="6"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sldNum" sz="quarter" idx="10"/>
          </p:nvPr>
        </p:nvSpPr>
        <p:spPr/>
        <p:txBody>
          <a:bodyPr/>
          <a:lstStyle>
            <a:lvl1pPr>
              <a:defRPr/>
            </a:lvl1pPr>
          </a:lstStyle>
          <a:p>
            <a:pPr>
              <a:defRPr/>
            </a:pPr>
            <a:fld id="{71A75243-2ED1-45F9-BEEC-5B7C97CEC805}" type="slidenum">
              <a:rPr lang="en-GB"/>
              <a:pPr>
                <a:defRPr/>
              </a:pPr>
              <a:t>‹#›</a:t>
            </a:fld>
            <a:endParaRPr lang="en-GB"/>
          </a:p>
        </p:txBody>
      </p:sp>
      <p:sp>
        <p:nvSpPr>
          <p:cNvPr id="6"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11"/>
          <p:cNvSpPr>
            <a:spLocks noChangeArrowheads="1"/>
          </p:cNvSpPr>
          <p:nvPr/>
        </p:nvSpPr>
        <p:spPr bwMode="auto">
          <a:xfrm>
            <a:off x="0" y="1412875"/>
            <a:ext cx="9144000" cy="5445125"/>
          </a:xfrm>
          <a:prstGeom prst="rect">
            <a:avLst/>
          </a:prstGeom>
          <a:solidFill>
            <a:srgbClr val="0039A6"/>
          </a:solidFill>
          <a:ln w="9525">
            <a:noFill/>
            <a:miter lim="800000"/>
            <a:headEnd/>
            <a:tailEnd/>
          </a:ln>
        </p:spPr>
        <p:txBody>
          <a:bodyPr wrap="none" anchor="ctr"/>
          <a:lstStyle/>
          <a:p>
            <a:pPr>
              <a:defRPr/>
            </a:pPr>
            <a:endParaRPr lang="zh-CN" altLang="zh-CN" sz="1200">
              <a:solidFill>
                <a:srgbClr val="000000"/>
              </a:solidFill>
              <a:latin typeface="Arial" charset="0"/>
              <a:ea typeface="ＭＳ Ｐゴシック" pitchFamily="34" charset="-128"/>
            </a:endParaRPr>
          </a:p>
        </p:txBody>
      </p:sp>
      <p:sp>
        <p:nvSpPr>
          <p:cNvPr id="20490" name="Rectangle 10"/>
          <p:cNvSpPr>
            <a:spLocks noGrp="1" noChangeArrowheads="1"/>
          </p:cNvSpPr>
          <p:nvPr>
            <p:ph type="sldNum" sz="quarter" idx="4"/>
          </p:nvPr>
        </p:nvSpPr>
        <p:spPr bwMode="auto">
          <a:xfrm>
            <a:off x="6908800" y="6464300"/>
            <a:ext cx="1773238" cy="290513"/>
          </a:xfrm>
          <a:prstGeom prst="rect">
            <a:avLst/>
          </a:prstGeom>
          <a:noFill/>
          <a:ln>
            <a:noFill/>
          </a:ln>
          <a:effectLst/>
          <a:extLst/>
        </p:spPr>
        <p:txBody>
          <a:bodyPr vert="horz" wrap="square" lIns="0" tIns="0" rIns="0" bIns="0" numCol="1" anchor="t" anchorCtr="0" compatLnSpc="1">
            <a:prstTxWarp prst="textNoShape">
              <a:avLst/>
            </a:prstTxWarp>
          </a:bodyPr>
          <a:lstStyle>
            <a:lvl1pPr algn="r">
              <a:defRPr sz="800" b="1">
                <a:solidFill>
                  <a:srgbClr val="FFFFFF"/>
                </a:solidFill>
                <a:latin typeface="Arial" charset="0"/>
                <a:ea typeface="ＭＳ Ｐゴシック" pitchFamily="34" charset="-128"/>
              </a:defRPr>
            </a:lvl1pPr>
          </a:lstStyle>
          <a:p>
            <a:pPr>
              <a:defRPr/>
            </a:pPr>
            <a:fld id="{19548CB3-62F2-4F9F-B306-B517FDEA4DF9}" type="slidenum">
              <a:rPr lang="en-GB"/>
              <a:pPr>
                <a:defRPr/>
              </a:pPr>
              <a:t>‹#›</a:t>
            </a:fld>
            <a:endParaRPr lang="en-GB"/>
          </a:p>
        </p:txBody>
      </p:sp>
      <p:sp>
        <p:nvSpPr>
          <p:cNvPr id="4100" name="Rectangle 13"/>
          <p:cNvSpPr>
            <a:spLocks noChangeArrowheads="1"/>
          </p:cNvSpPr>
          <p:nvPr/>
        </p:nvSpPr>
        <p:spPr bwMode="auto">
          <a:xfrm flipV="1">
            <a:off x="0" y="1363663"/>
            <a:ext cx="9144000" cy="142875"/>
          </a:xfrm>
          <a:prstGeom prst="rect">
            <a:avLst/>
          </a:prstGeom>
          <a:solidFill>
            <a:srgbClr val="FDC82F"/>
          </a:solidFill>
          <a:ln w="9525">
            <a:noFill/>
            <a:miter lim="800000"/>
            <a:headEnd/>
            <a:tailEnd/>
          </a:ln>
        </p:spPr>
        <p:txBody>
          <a:bodyPr wrap="none" anchor="ctr"/>
          <a:lstStyle/>
          <a:p>
            <a:pPr>
              <a:defRPr/>
            </a:pPr>
            <a:endParaRPr lang="zh-CN" altLang="zh-CN" sz="1200">
              <a:solidFill>
                <a:srgbClr val="000000"/>
              </a:solidFill>
              <a:latin typeface="Arial" charset="0"/>
              <a:ea typeface="ＭＳ Ｐゴシック" pitchFamily="34" charset="-128"/>
            </a:endParaRPr>
          </a:p>
        </p:txBody>
      </p:sp>
      <p:sp>
        <p:nvSpPr>
          <p:cNvPr id="4101" name="Line 14"/>
          <p:cNvSpPr>
            <a:spLocks noChangeShapeType="1"/>
          </p:cNvSpPr>
          <p:nvPr/>
        </p:nvSpPr>
        <p:spPr bwMode="auto">
          <a:xfrm>
            <a:off x="466725" y="6381750"/>
            <a:ext cx="8208963" cy="0"/>
          </a:xfrm>
          <a:prstGeom prst="line">
            <a:avLst/>
          </a:prstGeom>
          <a:noFill/>
          <a:ln w="9525">
            <a:solidFill>
              <a:schemeClr val="bg1"/>
            </a:solidFill>
            <a:round/>
            <a:headEnd/>
            <a:tailEnd/>
          </a:ln>
        </p:spPr>
        <p:txBody>
          <a:bodyPr/>
          <a:lstStyle/>
          <a:p>
            <a:pPr>
              <a:defRPr/>
            </a:pPr>
            <a:endParaRPr lang="zh-CN" altLang="en-US">
              <a:latin typeface="Arial" charset="0"/>
              <a:ea typeface="ＭＳ Ｐゴシック" pitchFamily="34" charset="-128"/>
            </a:endParaRPr>
          </a:p>
        </p:txBody>
      </p:sp>
      <p:sp>
        <p:nvSpPr>
          <p:cNvPr id="20489" name="Rectangle 9"/>
          <p:cNvSpPr>
            <a:spLocks noGrp="1" noChangeArrowheads="1"/>
          </p:cNvSpPr>
          <p:nvPr>
            <p:ph type="ftr" sz="quarter" idx="3"/>
          </p:nvPr>
        </p:nvSpPr>
        <p:spPr bwMode="auto">
          <a:xfrm>
            <a:off x="466725" y="6462713"/>
            <a:ext cx="2895600" cy="279400"/>
          </a:xfrm>
          <a:prstGeom prst="rect">
            <a:avLst/>
          </a:prstGeom>
          <a:noFill/>
          <a:ln>
            <a:noFill/>
          </a:ln>
          <a:effectLst/>
          <a:extLst/>
        </p:spPr>
        <p:txBody>
          <a:bodyPr vert="horz" wrap="square" lIns="0" tIns="0" rIns="0" bIns="0" numCol="1" anchor="t" anchorCtr="0" compatLnSpc="1">
            <a:prstTxWarp prst="textNoShape">
              <a:avLst/>
            </a:prstTxWarp>
          </a:bodyPr>
          <a:lstStyle>
            <a:lvl1pPr>
              <a:defRPr sz="800" b="1">
                <a:solidFill>
                  <a:srgbClr val="FFFFFF"/>
                </a:solidFill>
                <a:latin typeface="Arial" charset="0"/>
                <a:ea typeface="+mn-ea"/>
                <a:cs typeface="+mn-cs"/>
              </a:defRPr>
            </a:lvl1pPr>
          </a:lstStyle>
          <a:p>
            <a:pPr>
              <a:defRPr/>
            </a:pPr>
            <a:r>
              <a:rPr lang="en-GB"/>
              <a:t>American Chemical Society</a:t>
            </a:r>
          </a:p>
        </p:txBody>
      </p:sp>
      <p:sp>
        <p:nvSpPr>
          <p:cNvPr id="1031" name="Rectangle 15"/>
          <p:cNvSpPr>
            <a:spLocks noGrp="1" noChangeArrowheads="1"/>
          </p:cNvSpPr>
          <p:nvPr>
            <p:ph type="title"/>
          </p:nvPr>
        </p:nvSpPr>
        <p:spPr bwMode="auto">
          <a:xfrm>
            <a:off x="468313" y="319088"/>
            <a:ext cx="5975350" cy="94456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GB" altLang="zh-CN" smtClean="0"/>
              <a:t>Click to edit Master title style</a:t>
            </a:r>
          </a:p>
        </p:txBody>
      </p:sp>
      <p:sp>
        <p:nvSpPr>
          <p:cNvPr id="1032" name="Rectangle 18"/>
          <p:cNvSpPr>
            <a:spLocks noGrp="1" noChangeArrowheads="1"/>
          </p:cNvSpPr>
          <p:nvPr>
            <p:ph type="body" idx="1"/>
          </p:nvPr>
        </p:nvSpPr>
        <p:spPr bwMode="auto">
          <a:xfrm>
            <a:off x="457200" y="1773238"/>
            <a:ext cx="8229600" cy="43529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ltLang="zh-CN" smtClean="0"/>
              <a:t>Click to edit Master text styles</a:t>
            </a:r>
          </a:p>
          <a:p>
            <a:pPr lvl="1"/>
            <a:r>
              <a:rPr lang="en-GB" altLang="zh-CN" smtClean="0"/>
              <a:t>Second level</a:t>
            </a:r>
          </a:p>
          <a:p>
            <a:pPr lvl="2"/>
            <a:r>
              <a:rPr lang="en-GB" altLang="zh-CN" smtClean="0"/>
              <a:t>Third level</a:t>
            </a:r>
          </a:p>
          <a:p>
            <a:pPr lvl="3"/>
            <a:r>
              <a:rPr lang="en-GB" altLang="zh-CN" smtClean="0"/>
              <a:t>Fourth level</a:t>
            </a:r>
          </a:p>
          <a:p>
            <a:pPr lvl="4"/>
            <a:r>
              <a:rPr lang="en-GB" altLang="zh-CN" smtClean="0"/>
              <a:t>Fifth level</a:t>
            </a:r>
          </a:p>
        </p:txBody>
      </p:sp>
      <p:pic>
        <p:nvPicPr>
          <p:cNvPr id="1033" name="Picture 20" descr="ACS_Chemistry_for_Life_CMYK_Logo"/>
          <p:cNvPicPr>
            <a:picLocks noChangeAspect="1" noChangeArrowheads="1"/>
          </p:cNvPicPr>
          <p:nvPr/>
        </p:nvPicPr>
        <p:blipFill>
          <a:blip r:embed="rId13" cstate="print"/>
          <a:srcRect/>
          <a:stretch>
            <a:fillRect/>
          </a:stretch>
        </p:blipFill>
        <p:spPr bwMode="auto">
          <a:xfrm>
            <a:off x="6877050" y="404813"/>
            <a:ext cx="1847850" cy="5905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8395" r:id="rId1"/>
    <p:sldLayoutId id="2147498396" r:id="rId2"/>
    <p:sldLayoutId id="2147498397" r:id="rId3"/>
    <p:sldLayoutId id="2147498398" r:id="rId4"/>
    <p:sldLayoutId id="2147498399" r:id="rId5"/>
    <p:sldLayoutId id="2147498400" r:id="rId6"/>
    <p:sldLayoutId id="2147498401" r:id="rId7"/>
    <p:sldLayoutId id="2147498402" r:id="rId8"/>
    <p:sldLayoutId id="2147498403" r:id="rId9"/>
    <p:sldLayoutId id="2147498404" r:id="rId10"/>
    <p:sldLayoutId id="2147498405" r:id="rId11"/>
  </p:sldLayoutIdLst>
  <p:transition/>
  <p:hf hdr="0" dt="0"/>
  <p:txStyles>
    <p:titleStyle>
      <a:lvl1pPr algn="l" rtl="0" eaLnBrk="0" fontAlgn="base" hangingPunct="0">
        <a:lnSpc>
          <a:spcPct val="90000"/>
        </a:lnSpc>
        <a:spcBef>
          <a:spcPct val="0"/>
        </a:spcBef>
        <a:spcAft>
          <a:spcPct val="0"/>
        </a:spcAft>
        <a:defRPr sz="2600" b="1">
          <a:solidFill>
            <a:srgbClr val="0039A6"/>
          </a:solidFill>
          <a:latin typeface="+mj-lt"/>
          <a:ea typeface="MS PGothic" pitchFamily="34" charset="-128"/>
          <a:cs typeface="ＭＳ Ｐゴシック" charset="-128"/>
        </a:defRPr>
      </a:lvl1pPr>
      <a:lvl2pPr algn="l" rtl="0" eaLnBrk="0" fontAlgn="base" hangingPunct="0">
        <a:lnSpc>
          <a:spcPct val="90000"/>
        </a:lnSpc>
        <a:spcBef>
          <a:spcPct val="0"/>
        </a:spcBef>
        <a:spcAft>
          <a:spcPct val="0"/>
        </a:spcAft>
        <a:defRPr sz="2600" b="1">
          <a:solidFill>
            <a:srgbClr val="0039A6"/>
          </a:solidFill>
          <a:latin typeface="Arial" charset="0"/>
          <a:ea typeface="MS PGothic" pitchFamily="34" charset="-128"/>
          <a:cs typeface="ＭＳ Ｐゴシック" charset="-128"/>
        </a:defRPr>
      </a:lvl2pPr>
      <a:lvl3pPr algn="l" rtl="0" eaLnBrk="0" fontAlgn="base" hangingPunct="0">
        <a:lnSpc>
          <a:spcPct val="90000"/>
        </a:lnSpc>
        <a:spcBef>
          <a:spcPct val="0"/>
        </a:spcBef>
        <a:spcAft>
          <a:spcPct val="0"/>
        </a:spcAft>
        <a:defRPr sz="2600" b="1">
          <a:solidFill>
            <a:srgbClr val="0039A6"/>
          </a:solidFill>
          <a:latin typeface="Arial" charset="0"/>
          <a:ea typeface="MS PGothic" pitchFamily="34" charset="-128"/>
          <a:cs typeface="ＭＳ Ｐゴシック" charset="-128"/>
        </a:defRPr>
      </a:lvl3pPr>
      <a:lvl4pPr algn="l" rtl="0" eaLnBrk="0" fontAlgn="base" hangingPunct="0">
        <a:lnSpc>
          <a:spcPct val="90000"/>
        </a:lnSpc>
        <a:spcBef>
          <a:spcPct val="0"/>
        </a:spcBef>
        <a:spcAft>
          <a:spcPct val="0"/>
        </a:spcAft>
        <a:defRPr sz="2600" b="1">
          <a:solidFill>
            <a:srgbClr val="0039A6"/>
          </a:solidFill>
          <a:latin typeface="Arial" charset="0"/>
          <a:ea typeface="MS PGothic" pitchFamily="34" charset="-128"/>
          <a:cs typeface="ＭＳ Ｐゴシック" charset="-128"/>
        </a:defRPr>
      </a:lvl4pPr>
      <a:lvl5pPr algn="l" rtl="0" eaLnBrk="0" fontAlgn="base" hangingPunct="0">
        <a:lnSpc>
          <a:spcPct val="90000"/>
        </a:lnSpc>
        <a:spcBef>
          <a:spcPct val="0"/>
        </a:spcBef>
        <a:spcAft>
          <a:spcPct val="0"/>
        </a:spcAft>
        <a:defRPr sz="2600" b="1">
          <a:solidFill>
            <a:srgbClr val="0039A6"/>
          </a:solidFill>
          <a:latin typeface="Arial" charset="0"/>
          <a:ea typeface="MS PGothic" pitchFamily="34" charset="-128"/>
          <a:cs typeface="ＭＳ Ｐゴシック" charset="-128"/>
        </a:defRPr>
      </a:lvl5pPr>
      <a:lvl6pPr marL="457200" algn="l" rtl="0" fontAlgn="base">
        <a:lnSpc>
          <a:spcPct val="90000"/>
        </a:lnSpc>
        <a:spcBef>
          <a:spcPct val="0"/>
        </a:spcBef>
        <a:spcAft>
          <a:spcPct val="0"/>
        </a:spcAft>
        <a:defRPr sz="2600" b="1">
          <a:solidFill>
            <a:srgbClr val="0039A6"/>
          </a:solidFill>
          <a:latin typeface="Arial" charset="0"/>
        </a:defRPr>
      </a:lvl6pPr>
      <a:lvl7pPr marL="914400" algn="l" rtl="0" fontAlgn="base">
        <a:lnSpc>
          <a:spcPct val="90000"/>
        </a:lnSpc>
        <a:spcBef>
          <a:spcPct val="0"/>
        </a:spcBef>
        <a:spcAft>
          <a:spcPct val="0"/>
        </a:spcAft>
        <a:defRPr sz="2600" b="1">
          <a:solidFill>
            <a:srgbClr val="0039A6"/>
          </a:solidFill>
          <a:latin typeface="Arial" charset="0"/>
        </a:defRPr>
      </a:lvl7pPr>
      <a:lvl8pPr marL="1371600" algn="l" rtl="0" fontAlgn="base">
        <a:lnSpc>
          <a:spcPct val="90000"/>
        </a:lnSpc>
        <a:spcBef>
          <a:spcPct val="0"/>
        </a:spcBef>
        <a:spcAft>
          <a:spcPct val="0"/>
        </a:spcAft>
        <a:defRPr sz="2600" b="1">
          <a:solidFill>
            <a:srgbClr val="0039A6"/>
          </a:solidFill>
          <a:latin typeface="Arial" charset="0"/>
        </a:defRPr>
      </a:lvl8pPr>
      <a:lvl9pPr marL="1828800" algn="l" rtl="0" fontAlgn="base">
        <a:lnSpc>
          <a:spcPct val="90000"/>
        </a:lnSpc>
        <a:spcBef>
          <a:spcPct val="0"/>
        </a:spcBef>
        <a:spcAft>
          <a:spcPct val="0"/>
        </a:spcAft>
        <a:defRPr sz="2600" b="1">
          <a:solidFill>
            <a:srgbClr val="0039A6"/>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1600">
          <a:solidFill>
            <a:schemeClr val="bg1"/>
          </a:solidFill>
          <a:latin typeface="+mn-lt"/>
          <a:ea typeface="MS PGothic" pitchFamily="34" charset="-128"/>
        </a:defRPr>
      </a:lvl2pPr>
      <a:lvl3pPr marL="1143000" indent="-228600" algn="l" rtl="0" eaLnBrk="0" fontAlgn="base" hangingPunct="0">
        <a:spcBef>
          <a:spcPct val="20000"/>
        </a:spcBef>
        <a:spcAft>
          <a:spcPct val="0"/>
        </a:spcAft>
        <a:buChar char="•"/>
        <a:defRPr sz="1400">
          <a:solidFill>
            <a:schemeClr val="bg1"/>
          </a:solidFill>
          <a:latin typeface="+mn-lt"/>
          <a:ea typeface="MS PGothic" pitchFamily="34" charset="-128"/>
        </a:defRPr>
      </a:lvl3pPr>
      <a:lvl4pPr marL="1600200" indent="-228600" algn="l" rtl="0" eaLnBrk="0" fontAlgn="base" hangingPunct="0">
        <a:spcBef>
          <a:spcPct val="20000"/>
        </a:spcBef>
        <a:spcAft>
          <a:spcPct val="0"/>
        </a:spcAft>
        <a:buChar char="–"/>
        <a:defRPr sz="1200">
          <a:solidFill>
            <a:schemeClr val="bg1"/>
          </a:solidFill>
          <a:latin typeface="+mn-lt"/>
          <a:ea typeface="MS PGothic" pitchFamily="34" charset="-128"/>
        </a:defRPr>
      </a:lvl4pPr>
      <a:lvl5pPr marL="2057400" indent="-228600" algn="l" rtl="0" eaLnBrk="0" fontAlgn="base" hangingPunct="0">
        <a:spcBef>
          <a:spcPct val="20000"/>
        </a:spcBef>
        <a:spcAft>
          <a:spcPct val="0"/>
        </a:spcAft>
        <a:buChar char="»"/>
        <a:defRPr sz="1000">
          <a:solidFill>
            <a:schemeClr val="bg1"/>
          </a:solidFill>
          <a:latin typeface="+mn-lt"/>
          <a:ea typeface="MS PGothic" pitchFamily="34" charset="-128"/>
        </a:defRPr>
      </a:lvl5pPr>
      <a:lvl6pPr marL="2514600" indent="-228600" algn="l" rtl="0" fontAlgn="base">
        <a:spcBef>
          <a:spcPct val="20000"/>
        </a:spcBef>
        <a:spcAft>
          <a:spcPct val="0"/>
        </a:spcAft>
        <a:buChar char="»"/>
        <a:defRPr sz="1000">
          <a:solidFill>
            <a:schemeClr val="bg1"/>
          </a:solidFill>
          <a:latin typeface="+mn-lt"/>
        </a:defRPr>
      </a:lvl6pPr>
      <a:lvl7pPr marL="2971800" indent="-228600" algn="l" rtl="0" fontAlgn="base">
        <a:spcBef>
          <a:spcPct val="20000"/>
        </a:spcBef>
        <a:spcAft>
          <a:spcPct val="0"/>
        </a:spcAft>
        <a:buChar char="»"/>
        <a:defRPr sz="1000">
          <a:solidFill>
            <a:schemeClr val="bg1"/>
          </a:solidFill>
          <a:latin typeface="+mn-lt"/>
        </a:defRPr>
      </a:lvl7pPr>
      <a:lvl8pPr marL="3429000" indent="-228600" algn="l" rtl="0" fontAlgn="base">
        <a:spcBef>
          <a:spcPct val="20000"/>
        </a:spcBef>
        <a:spcAft>
          <a:spcPct val="0"/>
        </a:spcAft>
        <a:buChar char="»"/>
        <a:defRPr sz="1000">
          <a:solidFill>
            <a:schemeClr val="bg1"/>
          </a:solidFill>
          <a:latin typeface="+mn-lt"/>
        </a:defRPr>
      </a:lvl8pPr>
      <a:lvl9pPr marL="3886200" indent="-228600" algn="l" rtl="0" fontAlgn="base">
        <a:spcBef>
          <a:spcPct val="20000"/>
        </a:spcBef>
        <a:spcAft>
          <a:spcPct val="0"/>
        </a:spcAft>
        <a:buChar char="»"/>
        <a:defRPr sz="1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2051" name="文本占位符 2"/>
          <p:cNvSpPr>
            <a:spLocks noGrp="1"/>
          </p:cNvSpPr>
          <p:nvPr>
            <p:ph type="body" idx="1"/>
          </p:nvPr>
        </p:nvSpPr>
        <p:spPr bwMode="auto">
          <a:xfrm>
            <a:off x="468313" y="17732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ＭＳ Ｐゴシック" pitchFamily="34" charset="-128"/>
              </a:defRPr>
            </a:lvl1pPr>
          </a:lstStyle>
          <a:p>
            <a:pPr>
              <a:defRPr/>
            </a:pPr>
            <a:fld id="{3C6377D0-5F25-4827-9756-4A9DE448B99E}" type="datetimeFigureOut">
              <a:rPr lang="zh-CN" altLang="en-US"/>
              <a:pPr>
                <a:defRPr/>
              </a:pPr>
              <a:t>2020-05-22</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ＭＳ Ｐゴシック" pitchFamily="34" charset="-128"/>
              </a:defRPr>
            </a:lvl1pPr>
          </a:lstStyle>
          <a:p>
            <a:pPr>
              <a:defRPr/>
            </a:pPr>
            <a:r>
              <a:rPr lang="en-US"/>
              <a:t>www.acs.org</a:t>
            </a: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ＭＳ Ｐゴシック" pitchFamily="34" charset="-128"/>
              </a:defRPr>
            </a:lvl1pPr>
          </a:lstStyle>
          <a:p>
            <a:pPr>
              <a:defRPr/>
            </a:pPr>
            <a:fld id="{1032B05D-622B-4786-BEEC-9166A9A82956}" type="slidenum">
              <a:rPr lang="en-US" altLang="zh-CN"/>
              <a:pPr>
                <a:defRPr/>
              </a:pPr>
              <a:t>‹#›</a:t>
            </a:fld>
            <a:endParaRPr lang="en-US" altLang="zh-CN"/>
          </a:p>
        </p:txBody>
      </p:sp>
      <p:pic>
        <p:nvPicPr>
          <p:cNvPr id="2055" name="图片 6" descr="PPT 标头.png"/>
          <p:cNvPicPr>
            <a:picLocks noChangeAspect="1"/>
          </p:cNvPicPr>
          <p:nvPr/>
        </p:nvPicPr>
        <p:blipFill>
          <a:blip r:embed="rId17" cstate="print"/>
          <a:srcRect/>
          <a:stretch>
            <a:fillRect/>
          </a:stretch>
        </p:blipFill>
        <p:spPr bwMode="auto">
          <a:xfrm>
            <a:off x="0" y="0"/>
            <a:ext cx="9144000" cy="16954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8406" r:id="rId1"/>
    <p:sldLayoutId id="2147498407" r:id="rId2"/>
    <p:sldLayoutId id="2147498408" r:id="rId3"/>
    <p:sldLayoutId id="2147498409" r:id="rId4"/>
    <p:sldLayoutId id="2147498410" r:id="rId5"/>
    <p:sldLayoutId id="2147498411" r:id="rId6"/>
    <p:sldLayoutId id="2147498412" r:id="rId7"/>
    <p:sldLayoutId id="2147498413" r:id="rId8"/>
    <p:sldLayoutId id="2147498414" r:id="rId9"/>
    <p:sldLayoutId id="2147498415" r:id="rId10"/>
    <p:sldLayoutId id="2147498416" r:id="rId11"/>
    <p:sldLayoutId id="2147498417" r:id="rId12"/>
    <p:sldLayoutId id="2147498418" r:id="rId13"/>
    <p:sldLayoutId id="2147498419" r:id="rId14"/>
    <p:sldLayoutId id="2147498420" r:id="rId15"/>
  </p:sldLayoutIdLst>
  <p:transition/>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eorgia" pitchFamily="18" charset="0"/>
          <a:ea typeface="微软雅黑" pitchFamily="34" charset="-122"/>
        </a:defRPr>
      </a:lvl2pPr>
      <a:lvl3pPr algn="ctr" rtl="0" eaLnBrk="0" fontAlgn="base" hangingPunct="0">
        <a:spcBef>
          <a:spcPct val="0"/>
        </a:spcBef>
        <a:spcAft>
          <a:spcPct val="0"/>
        </a:spcAft>
        <a:defRPr sz="4400">
          <a:solidFill>
            <a:schemeClr val="tx1"/>
          </a:solidFill>
          <a:latin typeface="Georgia" pitchFamily="18" charset="0"/>
          <a:ea typeface="微软雅黑" pitchFamily="34" charset="-122"/>
        </a:defRPr>
      </a:lvl3pPr>
      <a:lvl4pPr algn="ctr" rtl="0" eaLnBrk="0" fontAlgn="base" hangingPunct="0">
        <a:spcBef>
          <a:spcPct val="0"/>
        </a:spcBef>
        <a:spcAft>
          <a:spcPct val="0"/>
        </a:spcAft>
        <a:defRPr sz="4400">
          <a:solidFill>
            <a:schemeClr val="tx1"/>
          </a:solidFill>
          <a:latin typeface="Georgia" pitchFamily="18" charset="0"/>
          <a:ea typeface="微软雅黑" pitchFamily="34" charset="-122"/>
        </a:defRPr>
      </a:lvl4pPr>
      <a:lvl5pPr algn="ctr" rtl="0" eaLnBrk="0" fontAlgn="base" hangingPunct="0">
        <a:spcBef>
          <a:spcPct val="0"/>
        </a:spcBef>
        <a:spcAft>
          <a:spcPct val="0"/>
        </a:spcAft>
        <a:defRPr sz="4400">
          <a:solidFill>
            <a:schemeClr val="tx1"/>
          </a:solidFill>
          <a:latin typeface="Georgia" pitchFamily="18" charset="0"/>
          <a:ea typeface="微软雅黑" pitchFamily="34" charset="-122"/>
        </a:defRPr>
      </a:lvl5pPr>
      <a:lvl6pPr marL="457200" algn="ctr" rtl="0" fontAlgn="base">
        <a:spcBef>
          <a:spcPct val="0"/>
        </a:spcBef>
        <a:spcAft>
          <a:spcPct val="0"/>
        </a:spcAft>
        <a:defRPr sz="4400">
          <a:solidFill>
            <a:schemeClr val="tx1"/>
          </a:solidFill>
          <a:latin typeface="Georgia" pitchFamily="18" charset="0"/>
          <a:ea typeface="微软雅黑" pitchFamily="34" charset="-122"/>
        </a:defRPr>
      </a:lvl6pPr>
      <a:lvl7pPr marL="914400" algn="ctr" rtl="0" fontAlgn="base">
        <a:spcBef>
          <a:spcPct val="0"/>
        </a:spcBef>
        <a:spcAft>
          <a:spcPct val="0"/>
        </a:spcAft>
        <a:defRPr sz="4400">
          <a:solidFill>
            <a:schemeClr val="tx1"/>
          </a:solidFill>
          <a:latin typeface="Georgia" pitchFamily="18" charset="0"/>
          <a:ea typeface="微软雅黑" pitchFamily="34" charset="-122"/>
        </a:defRPr>
      </a:lvl7pPr>
      <a:lvl8pPr marL="1371600" algn="ctr" rtl="0" fontAlgn="base">
        <a:spcBef>
          <a:spcPct val="0"/>
        </a:spcBef>
        <a:spcAft>
          <a:spcPct val="0"/>
        </a:spcAft>
        <a:defRPr sz="4400">
          <a:solidFill>
            <a:schemeClr val="tx1"/>
          </a:solidFill>
          <a:latin typeface="Georgia" pitchFamily="18" charset="0"/>
          <a:ea typeface="微软雅黑" pitchFamily="34" charset="-122"/>
        </a:defRPr>
      </a:lvl8pPr>
      <a:lvl9pPr marL="1828800" algn="ctr" rtl="0" fontAlgn="base">
        <a:spcBef>
          <a:spcPct val="0"/>
        </a:spcBef>
        <a:spcAft>
          <a:spcPct val="0"/>
        </a:spcAft>
        <a:defRPr sz="4400">
          <a:solidFill>
            <a:schemeClr val="tx1"/>
          </a:solidFill>
          <a:latin typeface="Georgia" pitchFamily="18" charset="0"/>
          <a:ea typeface="微软雅黑" pitchFamily="34" charset="-122"/>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hyperlink" Target="https://pubs.acs.org/loi/achsc5" TargetMode="External"/><Relationship Id="rId3" Type="http://schemas.openxmlformats.org/officeDocument/2006/relationships/hyperlink" Target="https://pubs.acs.org/journal/aabmcb" TargetMode="External"/><Relationship Id="rId7" Type="http://schemas.openxmlformats.org/officeDocument/2006/relationships/hyperlink" Target="https://pubs.acs.org/journal/aptsfn" TargetMode="External"/><Relationship Id="rId12" Type="http://schemas.openxmlformats.org/officeDocument/2006/relationships/image" Target="../media/image41.png"/><Relationship Id="rId2" Type="http://schemas.openxmlformats.org/officeDocument/2006/relationships/hyperlink" Target="https://pubs.acs.org/journal/aanmf6" TargetMode="External"/><Relationship Id="rId1" Type="http://schemas.openxmlformats.org/officeDocument/2006/relationships/slideLayout" Target="../slideLayouts/slideLayout13.xml"/><Relationship Id="rId6" Type="http://schemas.openxmlformats.org/officeDocument/2006/relationships/hyperlink" Target="https://pubs.acs.org/journal/amlcef" TargetMode="External"/><Relationship Id="rId11" Type="http://schemas.openxmlformats.org/officeDocument/2006/relationships/hyperlink" Target="https://pubs.acs.org/journal/aewcaa" TargetMode="External"/><Relationship Id="rId5" Type="http://schemas.openxmlformats.org/officeDocument/2006/relationships/hyperlink" Target="https://pubs.acs.org/journal/aaembp" TargetMode="External"/><Relationship Id="rId10" Type="http://schemas.openxmlformats.org/officeDocument/2006/relationships/hyperlink" Target="https://pubs.acs.org/journal/aeecco" TargetMode="External"/><Relationship Id="rId4" Type="http://schemas.openxmlformats.org/officeDocument/2006/relationships/hyperlink" Target="https://pubs.acs.org/journal/aapmcd" TargetMode="External"/><Relationship Id="rId9" Type="http://schemas.openxmlformats.org/officeDocument/2006/relationships/hyperlink" Target="https://pubs.acs.org/journal/jamse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6.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hyperlink" Target="https://pubs.acs.org/journal/aewcaa" TargetMode="External"/><Relationship Id="rId2" Type="http://schemas.openxmlformats.org/officeDocument/2006/relationships/hyperlink" Target="https://pubs.acs.org/journal/aeecco" TargetMode="Externa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hyperlink" Target="pubs.acs.org/journal/aamick" TargetMode="External"/><Relationship Id="rId1" Type="http://schemas.openxmlformats.org/officeDocument/2006/relationships/slideLayout" Target="../slideLayouts/slideLayout13.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s://pubs.acs.org/journal/aptsfn" TargetMode="Externa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pubs.acs.org/journal/achsc5" TargetMode="Externa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cenblog.org/the-safety-zone"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hyperlink" Target="https://pubs.acs.org/series/symposium" TargetMode="External"/><Relationship Id="rId2" Type="http://schemas.openxmlformats.org/officeDocument/2006/relationships/hyperlink" Target="https://pubs.acs.org/series/advances"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hyperlink" Target="https://pubs.acs.org/page/policy/authorchoice/index.html" TargetMode="External"/><Relationship Id="rId7" Type="http://schemas.openxmlformats.org/officeDocument/2006/relationships/image" Target="../media/image66.png"/><Relationship Id="rId2" Type="http://schemas.openxmlformats.org/officeDocument/2006/relationships/hyperlink" Target="https://pubs.acs.org/editorschoice/" TargetMode="External"/><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hyperlink" Target="https://pubs.acs.org/journal/acscii" TargetMode="External"/><Relationship Id="rId2" Type="http://schemas.openxmlformats.org/officeDocument/2006/relationships/image" Target="../media/image68.png"/><Relationship Id="rId1" Type="http://schemas.openxmlformats.org/officeDocument/2006/relationships/slideLayout" Target="../slideLayouts/slideLayout13.xml"/><Relationship Id="rId4" Type="http://schemas.openxmlformats.org/officeDocument/2006/relationships/hyperlink" Target="https://pubs.acs.org/journal/acsodf"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pubs.acs.org/journal/jaaucr" TargetMode="External"/><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cid:image002.png@01D5B42B.5C043270" TargetMode="External"/><Relationship Id="rId2" Type="http://schemas.openxmlformats.org/officeDocument/2006/relationships/image" Target="../media/image70.png"/><Relationship Id="rId1" Type="http://schemas.openxmlformats.org/officeDocument/2006/relationships/slideLayout" Target="../slideLayouts/slideLayout13.xml"/><Relationship Id="rId5" Type="http://schemas.openxmlformats.org/officeDocument/2006/relationships/image" Target="cid:image003.png@01D5B42B.5C043270" TargetMode="External"/><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s://pubs.acs.org/journal/acsodf" TargetMode="External"/><Relationship Id="rId1" Type="http://schemas.openxmlformats.org/officeDocument/2006/relationships/slideLayout" Target="../slideLayouts/slideLayout13.xml"/><Relationship Id="rId4" Type="http://schemas.openxmlformats.org/officeDocument/2006/relationships/image" Target="../media/image7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0" y="1822450"/>
            <a:ext cx="9161463" cy="936625"/>
          </a:xfrm>
          <a:prstGeom prst="rect">
            <a:avLst/>
          </a:prstGeom>
          <a:solidFill>
            <a:srgbClr val="9FA0A3">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9699" name="文本框 9"/>
          <p:cNvSpPr txBox="1">
            <a:spLocks noChangeArrowheads="1"/>
          </p:cNvSpPr>
          <p:nvPr/>
        </p:nvSpPr>
        <p:spPr bwMode="auto">
          <a:xfrm>
            <a:off x="323850" y="2036763"/>
            <a:ext cx="8820150" cy="523875"/>
          </a:xfrm>
          <a:prstGeom prst="rect">
            <a:avLst/>
          </a:prstGeom>
          <a:noFill/>
          <a:ln w="9525">
            <a:noFill/>
            <a:miter lim="800000"/>
            <a:headEnd/>
            <a:tailEnd/>
          </a:ln>
        </p:spPr>
        <p:txBody>
          <a:bodyPr>
            <a:spAutoFit/>
          </a:bodyPr>
          <a:lstStyle/>
          <a:p>
            <a:r>
              <a:rPr lang="en-US" altLang="zh-CN" sz="2800" b="1" dirty="0" smtClean="0">
                <a:latin typeface="Georgia" pitchFamily="18" charset="0"/>
              </a:rPr>
              <a:t>ACS Publications </a:t>
            </a:r>
            <a:r>
              <a:rPr lang="zh-CN" altLang="en-US" sz="2800" b="1" dirty="0" smtClean="0">
                <a:latin typeface="Georgia" pitchFamily="18" charset="0"/>
              </a:rPr>
              <a:t>数据库使用指南</a:t>
            </a:r>
            <a:endParaRPr lang="en-US" altLang="zh-CN" sz="2800" b="1" dirty="0">
              <a:latin typeface="Georgia" pitchFamily="18" charset="0"/>
            </a:endParaRPr>
          </a:p>
        </p:txBody>
      </p:sp>
      <p:sp>
        <p:nvSpPr>
          <p:cNvPr id="29700" name="文本框 7"/>
          <p:cNvSpPr txBox="1">
            <a:spLocks noChangeArrowheads="1"/>
          </p:cNvSpPr>
          <p:nvPr/>
        </p:nvSpPr>
        <p:spPr bwMode="auto">
          <a:xfrm>
            <a:off x="4762500" y="6000750"/>
            <a:ext cx="2292350" cy="523875"/>
          </a:xfrm>
          <a:prstGeom prst="rect">
            <a:avLst/>
          </a:prstGeom>
          <a:noFill/>
          <a:ln w="9525">
            <a:noFill/>
            <a:miter lim="800000"/>
            <a:headEnd/>
            <a:tailEnd/>
          </a:ln>
        </p:spPr>
        <p:txBody>
          <a:bodyPr>
            <a:spAutoFit/>
          </a:bodyPr>
          <a:lstStyle/>
          <a:p>
            <a:pPr algn="r"/>
            <a:r>
              <a:rPr lang="en-US" altLang="zh-CN" sz="1400" b="1" dirty="0" smtClean="0">
                <a:solidFill>
                  <a:srgbClr val="FFC000"/>
                </a:solidFill>
                <a:latin typeface="Georgia" pitchFamily="18" charset="0"/>
                <a:ea typeface="微软雅黑" pitchFamily="34" charset="-122"/>
              </a:rPr>
              <a:t>Apr, </a:t>
            </a:r>
            <a:r>
              <a:rPr lang="en-US" altLang="zh-CN" sz="1400" b="1" dirty="0" smtClean="0">
                <a:solidFill>
                  <a:srgbClr val="FFC000"/>
                </a:solidFill>
                <a:latin typeface="Georgia" pitchFamily="18" charset="0"/>
                <a:ea typeface="微软雅黑" pitchFamily="34" charset="-122"/>
              </a:rPr>
              <a:t>2020</a:t>
            </a:r>
            <a:endParaRPr lang="en-US" altLang="zh-CN" sz="1400" b="1" dirty="0">
              <a:solidFill>
                <a:srgbClr val="FFC000"/>
              </a:solidFill>
              <a:latin typeface="Georgia" pitchFamily="18" charset="0"/>
              <a:ea typeface="微软雅黑" pitchFamily="34" charset="-122"/>
            </a:endParaRPr>
          </a:p>
          <a:p>
            <a:pPr algn="r"/>
            <a:r>
              <a:rPr lang="en-US" altLang="zh-CN" sz="1400" b="1" dirty="0">
                <a:solidFill>
                  <a:srgbClr val="FFC000"/>
                </a:solidFill>
                <a:latin typeface="Georgia" pitchFamily="18" charset="0"/>
                <a:ea typeface="微软雅黑" pitchFamily="34" charset="-122"/>
              </a:rPr>
              <a:t>iGroup Training Team</a:t>
            </a:r>
            <a:endParaRPr lang="zh-CN" altLang="en-US" sz="1400" b="1" dirty="0">
              <a:solidFill>
                <a:srgbClr val="FFC000"/>
              </a:solidFill>
              <a:latin typeface="Georgia" pitchFamily="18" charset="0"/>
              <a:ea typeface="微软雅黑" pitchFamily="34" charset="-122"/>
            </a:endParaRPr>
          </a:p>
        </p:txBody>
      </p:sp>
      <p:pic>
        <p:nvPicPr>
          <p:cNvPr id="29701" name="Picture 3" descr="C:\Users\Administrator\Desktop\iGroup官方下载\iGroup LOGO图\iGroup Logo\iGroup logo 中英文全称版.png"/>
          <p:cNvPicPr>
            <a:picLocks noChangeAspect="1" noChangeArrowheads="1"/>
          </p:cNvPicPr>
          <p:nvPr/>
        </p:nvPicPr>
        <p:blipFill>
          <a:blip r:embed="rId3" cstate="print"/>
          <a:srcRect/>
          <a:stretch>
            <a:fillRect/>
          </a:stretch>
        </p:blipFill>
        <p:spPr bwMode="auto">
          <a:xfrm>
            <a:off x="7178675" y="5797550"/>
            <a:ext cx="1714500" cy="68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8688" y="3002220"/>
            <a:ext cx="5974080" cy="3420129"/>
          </a:xfrm>
          <a:prstGeom prst="rect">
            <a:avLst/>
          </a:prstGeom>
          <a:ln>
            <a:noFill/>
          </a:ln>
          <a:effectLst>
            <a:softEdge rad="112500"/>
          </a:effectLst>
        </p:spPr>
      </p:pic>
      <p:sp>
        <p:nvSpPr>
          <p:cNvPr id="5"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其他特色功能</a:t>
            </a:r>
            <a:endParaRPr lang="zh-CN" altLang="zh-CN" dirty="0">
              <a:latin typeface="+mj-ea"/>
              <a:ea typeface="+mj-ea"/>
              <a:cs typeface="ＭＳ Ｐゴシック" charset="-128"/>
            </a:endParaRPr>
          </a:p>
        </p:txBody>
      </p:sp>
      <p:sp>
        <p:nvSpPr>
          <p:cNvPr id="6" name="矩形 5"/>
          <p:cNvSpPr>
            <a:spLocks noChangeArrowheads="1"/>
          </p:cNvSpPr>
          <p:nvPr/>
        </p:nvSpPr>
        <p:spPr bwMode="auto">
          <a:xfrm>
            <a:off x="1036638" y="1108683"/>
            <a:ext cx="7200000" cy="3083921"/>
          </a:xfrm>
          <a:prstGeom prst="rect">
            <a:avLst/>
          </a:prstGeom>
          <a:noFill/>
          <a:ln w="9525">
            <a:noFill/>
            <a:miter lim="800000"/>
            <a:headEnd/>
            <a:tailEnd/>
          </a:ln>
        </p:spPr>
        <p:txBody>
          <a:bodyPr wrap="square">
            <a:spAutoFit/>
          </a:bodyPr>
          <a:lstStyle/>
          <a:p>
            <a:pPr marL="342900" indent="-342900" algn="just" defTabSz="409575" eaLnBrk="0" hangingPunct="0">
              <a:lnSpc>
                <a:spcPct val="90000"/>
              </a:lnSpc>
              <a:buFont typeface="+mj-lt"/>
              <a:buAutoNum type="arabicPeriod"/>
            </a:pPr>
            <a:endParaRPr lang="en-US" altLang="zh-CN" dirty="0">
              <a:latin typeface="+mj-lt"/>
              <a:ea typeface="+mj-ea"/>
              <a:cs typeface="Times New Roman" pitchFamily="18" charset="0"/>
            </a:endParaRPr>
          </a:p>
          <a:p>
            <a:pPr marL="342900" indent="-342900" algn="just" defTabSz="409575" eaLnBrk="0" hangingPunct="0">
              <a:lnSpc>
                <a:spcPct val="90000"/>
              </a:lnSpc>
              <a:buFont typeface="+mj-lt"/>
              <a:buAutoNum type="arabicPeriod"/>
            </a:pPr>
            <a:r>
              <a:rPr lang="zh-CN" altLang="en-US" dirty="0">
                <a:latin typeface="+mj-lt"/>
                <a:ea typeface="+mj-ea"/>
                <a:cs typeface="Times New Roman" pitchFamily="18" charset="0"/>
              </a:rPr>
              <a:t>如何查看热门文章</a:t>
            </a:r>
            <a:r>
              <a:rPr lang="en-US" altLang="zh-CN" dirty="0" smtClean="0">
                <a:latin typeface="+mj-lt"/>
                <a:ea typeface="+mj-ea"/>
                <a:cs typeface="Times New Roman" pitchFamily="18" charset="0"/>
              </a:rPr>
              <a:t>?</a:t>
            </a:r>
          </a:p>
          <a:p>
            <a:pPr marL="342900" indent="-342900" algn="just" defTabSz="409575" eaLnBrk="0" hangingPunct="0">
              <a:lnSpc>
                <a:spcPct val="90000"/>
              </a:lnSpc>
              <a:buFont typeface="+mj-lt"/>
              <a:buAutoNum type="arabicPeriod"/>
            </a:pPr>
            <a:endParaRPr lang="en-US" altLang="zh-CN" dirty="0" smtClean="0">
              <a:latin typeface="+mj-lt"/>
              <a:ea typeface="+mj-ea"/>
              <a:cs typeface="Times New Roman" pitchFamily="18" charset="0"/>
            </a:endParaRPr>
          </a:p>
          <a:p>
            <a:pPr marL="342900" indent="-342900" algn="just" defTabSz="409575" eaLnBrk="0" hangingPunct="0">
              <a:lnSpc>
                <a:spcPct val="90000"/>
              </a:lnSpc>
              <a:buFont typeface="+mj-lt"/>
              <a:buAutoNum type="arabicPeriod"/>
            </a:pPr>
            <a:r>
              <a:rPr lang="zh-CN" altLang="en-US" dirty="0" smtClean="0">
                <a:latin typeface="+mj-lt"/>
                <a:ea typeface="+mj-ea"/>
                <a:cs typeface="Times New Roman" pitchFamily="18" charset="0"/>
              </a:rPr>
              <a:t>如何按学科浏览文章</a:t>
            </a:r>
            <a:r>
              <a:rPr lang="en-US" altLang="zh-CN" dirty="0">
                <a:latin typeface="+mj-lt"/>
                <a:ea typeface="+mj-ea"/>
                <a:cs typeface="Times New Roman" pitchFamily="18" charset="0"/>
              </a:rPr>
              <a:t>?</a:t>
            </a:r>
          </a:p>
          <a:p>
            <a:pPr marL="342900" indent="-342900" algn="just" defTabSz="409575" eaLnBrk="0" hangingPunct="0">
              <a:lnSpc>
                <a:spcPct val="90000"/>
              </a:lnSpc>
              <a:buFont typeface="+mj-lt"/>
              <a:buAutoNum type="arabicPeriod"/>
            </a:pPr>
            <a:endParaRPr lang="en-US" altLang="zh-CN" dirty="0">
              <a:latin typeface="+mj-lt"/>
              <a:ea typeface="+mj-ea"/>
              <a:cs typeface="Times New Roman" pitchFamily="18" charset="0"/>
            </a:endParaRPr>
          </a:p>
          <a:p>
            <a:pPr marL="342900" indent="-342900" algn="just" defTabSz="409575" eaLnBrk="0" hangingPunct="0">
              <a:lnSpc>
                <a:spcPct val="90000"/>
              </a:lnSpc>
              <a:buFont typeface="+mj-lt"/>
              <a:buAutoNum type="arabicPeriod"/>
            </a:pPr>
            <a:r>
              <a:rPr lang="zh-CN" altLang="en-US" dirty="0">
                <a:latin typeface="+mj-lt"/>
                <a:ea typeface="+mj-ea"/>
                <a:cs typeface="Times New Roman" pitchFamily="18" charset="0"/>
              </a:rPr>
              <a:t>全文</a:t>
            </a:r>
            <a:r>
              <a:rPr lang="zh-CN" altLang="en-US" dirty="0" smtClean="0">
                <a:latin typeface="+mj-lt"/>
                <a:ea typeface="+mj-ea"/>
                <a:cs typeface="Times New Roman" pitchFamily="18" charset="0"/>
              </a:rPr>
              <a:t>页面有哪些功能</a:t>
            </a:r>
            <a:r>
              <a:rPr lang="en-US" altLang="zh-CN" dirty="0" smtClean="0">
                <a:latin typeface="+mj-lt"/>
                <a:ea typeface="+mj-ea"/>
                <a:cs typeface="Times New Roman" pitchFamily="18" charset="0"/>
              </a:rPr>
              <a:t>?</a:t>
            </a:r>
          </a:p>
          <a:p>
            <a:pPr marL="342900" indent="-342900" algn="just" defTabSz="409575" eaLnBrk="0" hangingPunct="0">
              <a:lnSpc>
                <a:spcPct val="90000"/>
              </a:lnSpc>
              <a:buFont typeface="+mj-lt"/>
              <a:buAutoNum type="arabicPeriod"/>
            </a:pPr>
            <a:endParaRPr lang="en-US" altLang="zh-CN" dirty="0">
              <a:latin typeface="+mj-lt"/>
              <a:ea typeface="+mj-ea"/>
              <a:cs typeface="Times New Roman" pitchFamily="18" charset="0"/>
            </a:endParaRPr>
          </a:p>
          <a:p>
            <a:pPr marL="342900" indent="-342900" algn="just" defTabSz="409575" eaLnBrk="0" hangingPunct="0">
              <a:lnSpc>
                <a:spcPct val="90000"/>
              </a:lnSpc>
              <a:buFont typeface="+mj-lt"/>
              <a:buAutoNum type="arabicPeriod"/>
            </a:pPr>
            <a:r>
              <a:rPr lang="zh-CN" altLang="en-US" dirty="0" smtClean="0">
                <a:latin typeface="+mj-lt"/>
                <a:ea typeface="+mj-ea"/>
                <a:cs typeface="Times New Roman" pitchFamily="18" charset="0"/>
              </a:rPr>
              <a:t>收藏</a:t>
            </a:r>
            <a:r>
              <a:rPr lang="zh-CN" altLang="en-US" dirty="0">
                <a:latin typeface="+mj-lt"/>
                <a:ea typeface="+mj-ea"/>
                <a:cs typeface="Times New Roman" pitchFamily="18" charset="0"/>
              </a:rPr>
              <a:t>检索</a:t>
            </a:r>
            <a:r>
              <a:rPr lang="zh-CN" altLang="en-US" dirty="0" smtClean="0">
                <a:latin typeface="+mj-lt"/>
                <a:ea typeface="+mj-ea"/>
                <a:cs typeface="Times New Roman" pitchFamily="18" charset="0"/>
              </a:rPr>
              <a:t>式</a:t>
            </a:r>
            <a:endParaRPr lang="en-US" altLang="zh-CN" dirty="0" smtClean="0">
              <a:latin typeface="+mj-lt"/>
              <a:ea typeface="+mj-ea"/>
              <a:cs typeface="Times New Roman" pitchFamily="18" charset="0"/>
            </a:endParaRPr>
          </a:p>
          <a:p>
            <a:pPr marL="342900" indent="-342900" algn="just" defTabSz="409575" eaLnBrk="0" hangingPunct="0">
              <a:lnSpc>
                <a:spcPct val="90000"/>
              </a:lnSpc>
              <a:buFont typeface="+mj-lt"/>
              <a:buAutoNum type="arabicPeriod"/>
            </a:pPr>
            <a:endParaRPr lang="en-US" altLang="zh-CN" dirty="0">
              <a:latin typeface="+mj-lt"/>
              <a:ea typeface="+mj-ea"/>
              <a:cs typeface="Times New Roman" pitchFamily="18" charset="0"/>
            </a:endParaRPr>
          </a:p>
          <a:p>
            <a:pPr marL="342900" indent="-342900" algn="just" defTabSz="409575" eaLnBrk="0" hangingPunct="0">
              <a:lnSpc>
                <a:spcPct val="90000"/>
              </a:lnSpc>
              <a:buFont typeface="+mj-lt"/>
              <a:buAutoNum type="arabicPeriod"/>
            </a:pPr>
            <a:r>
              <a:rPr lang="zh-CN" altLang="en-US" dirty="0" smtClean="0">
                <a:latin typeface="+mj-lt"/>
                <a:ea typeface="+mj-ea"/>
                <a:cs typeface="Times New Roman" pitchFamily="18" charset="0"/>
              </a:rPr>
              <a:t>远程访问</a:t>
            </a:r>
            <a:r>
              <a:rPr lang="en-US" altLang="zh-CN" dirty="0" smtClean="0">
                <a:cs typeface="Times New Roman" pitchFamily="18" charset="0"/>
              </a:rPr>
              <a:t> </a:t>
            </a:r>
            <a:endParaRPr lang="en-US" altLang="zh-CN" dirty="0">
              <a:latin typeface="+mj-lt"/>
              <a:ea typeface="+mj-ea"/>
              <a:cs typeface="Times New Roman" pitchFamily="18" charset="0"/>
            </a:endParaRPr>
          </a:p>
          <a:p>
            <a:pPr algn="just" defTabSz="409575" eaLnBrk="0" hangingPunct="0">
              <a:lnSpc>
                <a:spcPct val="90000"/>
              </a:lnSpc>
            </a:pPr>
            <a:endParaRPr lang="en-US" altLang="zh-CN" dirty="0">
              <a:latin typeface="+mj-lt"/>
              <a:ea typeface="+mj-ea"/>
              <a:cs typeface="Times New Roman" pitchFamily="18" charset="0"/>
            </a:endParaRPr>
          </a:p>
          <a:p>
            <a:pPr marL="342900" indent="-342900" algn="just" defTabSz="409575" eaLnBrk="0" hangingPunct="0">
              <a:lnSpc>
                <a:spcPct val="90000"/>
              </a:lnSpc>
              <a:buFont typeface="+mj-lt"/>
              <a:buAutoNum type="arabicPeriod"/>
            </a:pPr>
            <a:endParaRPr lang="en-US" altLang="zh-CN" dirty="0">
              <a:latin typeface="+mj-lt"/>
              <a:ea typeface="+mj-ea"/>
              <a:cs typeface="Times New Roman" pitchFamily="18" charset="0"/>
            </a:endParaRPr>
          </a:p>
        </p:txBody>
      </p:sp>
    </p:spTree>
    <p:extLst>
      <p:ext uri="{BB962C8B-B14F-4D97-AF65-F5344CB8AC3E}">
        <p14:creationId xmlns:p14="http://schemas.microsoft.com/office/powerpoint/2010/main" val="159439969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a:spLocks noChangeArrowheads="1"/>
          </p:cNvSpPr>
          <p:nvPr/>
        </p:nvSpPr>
        <p:spPr bwMode="auto">
          <a:xfrm>
            <a:off x="1036638" y="1249363"/>
            <a:ext cx="7200000" cy="840230"/>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a:latin typeface="+mj-lt"/>
                <a:ea typeface="+mj-ea"/>
                <a:cs typeface="Times New Roman" pitchFamily="18" charset="0"/>
              </a:rPr>
              <a:t>1. </a:t>
            </a:r>
            <a:r>
              <a:rPr lang="zh-CN" altLang="en-US" dirty="0">
                <a:latin typeface="+mj-lt"/>
                <a:ea typeface="+mj-ea"/>
                <a:cs typeface="Times New Roman" pitchFamily="18" charset="0"/>
              </a:rPr>
              <a:t>如何查看热门文章？</a:t>
            </a:r>
            <a:endParaRPr lang="en-US" altLang="zh-CN" dirty="0">
              <a:latin typeface="+mj-lt"/>
              <a:ea typeface="+mj-ea"/>
              <a:cs typeface="Times New Roman" pitchFamily="18" charset="0"/>
            </a:endParaRPr>
          </a:p>
          <a:p>
            <a:pPr marL="342900" indent="-342900" algn="just" defTabSz="409575" eaLnBrk="0" hangingPunct="0">
              <a:lnSpc>
                <a:spcPct val="90000"/>
              </a:lnSpc>
              <a:buFont typeface="+mj-lt"/>
              <a:buAutoNum type="arabicPeriod" startAt="2"/>
            </a:pPr>
            <a:endParaRPr lang="en-US" altLang="zh-CN" dirty="0">
              <a:latin typeface="+mj-lt"/>
              <a:ea typeface="+mj-ea"/>
              <a:cs typeface="Times New Roman" pitchFamily="18" charset="0"/>
            </a:endParaRPr>
          </a:p>
          <a:p>
            <a:pPr algn="just" defTabSz="409575" eaLnBrk="0" hangingPunct="0">
              <a:lnSpc>
                <a:spcPct val="90000"/>
              </a:lnSpc>
            </a:pPr>
            <a:r>
              <a:rPr lang="zh-CN" altLang="en-US" dirty="0">
                <a:latin typeface="+mj-lt"/>
                <a:ea typeface="+mj-ea"/>
                <a:cs typeface="Times New Roman" pitchFamily="18" charset="0"/>
              </a:rPr>
              <a:t>新版平台有两个查看热门文章的方法：</a:t>
            </a:r>
            <a:endParaRPr lang="en-US" altLang="zh-CN" dirty="0">
              <a:latin typeface="+mj-lt"/>
              <a:ea typeface="+mj-ea"/>
              <a:cs typeface="Times New Roman" pitchFamily="18" charset="0"/>
            </a:endParaRPr>
          </a:p>
        </p:txBody>
      </p:sp>
      <p:sp>
        <p:nvSpPr>
          <p:cNvPr id="7" name="矩形 6"/>
          <p:cNvSpPr>
            <a:spLocks noChangeArrowheads="1"/>
          </p:cNvSpPr>
          <p:nvPr/>
        </p:nvSpPr>
        <p:spPr bwMode="auto">
          <a:xfrm>
            <a:off x="4109022" y="2441786"/>
            <a:ext cx="4457462" cy="2336024"/>
          </a:xfrm>
          <a:prstGeom prst="rect">
            <a:avLst/>
          </a:prstGeom>
          <a:noFill/>
          <a:ln w="9525">
            <a:noFill/>
            <a:miter lim="800000"/>
            <a:headEnd/>
            <a:tailEnd/>
          </a:ln>
        </p:spPr>
        <p:txBody>
          <a:bodyPr wrap="square">
            <a:spAutoFit/>
          </a:bodyPr>
          <a:lstStyle/>
          <a:p>
            <a:pPr algn="just" defTabSz="409575" eaLnBrk="0" hangingPunct="0">
              <a:lnSpc>
                <a:spcPct val="90000"/>
              </a:lnSpc>
            </a:pPr>
            <a:r>
              <a:rPr lang="zh-CN" altLang="en-US" b="1" dirty="0">
                <a:latin typeface="+mj-lt"/>
                <a:ea typeface="+mj-ea"/>
                <a:cs typeface="Times New Roman" pitchFamily="18" charset="0"/>
              </a:rPr>
              <a:t>方法</a:t>
            </a:r>
            <a:r>
              <a:rPr lang="en-US" altLang="zh-CN" b="1" dirty="0">
                <a:latin typeface="+mj-lt"/>
                <a:ea typeface="+mj-ea"/>
                <a:cs typeface="Times New Roman" pitchFamily="18" charset="0"/>
              </a:rPr>
              <a:t>1</a:t>
            </a:r>
            <a:r>
              <a:rPr lang="zh-CN" altLang="en-US" b="1" dirty="0">
                <a:latin typeface="+mj-lt"/>
                <a:ea typeface="+mj-ea"/>
                <a:cs typeface="Times New Roman" pitchFamily="18" charset="0"/>
              </a:rPr>
              <a:t>：找到</a:t>
            </a:r>
            <a:r>
              <a:rPr lang="en-US" altLang="zh-CN" b="1" dirty="0" err="1">
                <a:latin typeface="+mj-lt"/>
                <a:ea typeface="+mj-ea"/>
                <a:cs typeface="Times New Roman" pitchFamily="18" charset="0"/>
              </a:rPr>
              <a:t>Almetric</a:t>
            </a:r>
            <a:r>
              <a:rPr lang="zh-CN" altLang="en-US" b="1" dirty="0">
                <a:latin typeface="+mj-lt"/>
                <a:ea typeface="+mj-ea"/>
                <a:cs typeface="Times New Roman" pitchFamily="18" charset="0"/>
              </a:rPr>
              <a:t>分数高的文章。</a:t>
            </a:r>
            <a:endParaRPr lang="en-US" altLang="zh-CN" b="1" dirty="0">
              <a:latin typeface="+mj-lt"/>
              <a:ea typeface="+mj-ea"/>
              <a:cs typeface="Times New Roman" pitchFamily="18" charset="0"/>
            </a:endParaRPr>
          </a:p>
          <a:p>
            <a:pPr algn="just" defTabSz="409575" eaLnBrk="0" hangingPunct="0">
              <a:lnSpc>
                <a:spcPct val="90000"/>
              </a:lnSpc>
            </a:pPr>
            <a:endParaRPr lang="en-US" altLang="zh-CN" b="1" dirty="0">
              <a:latin typeface="+mj-lt"/>
              <a:ea typeface="+mj-ea"/>
              <a:cs typeface="Times New Roman" pitchFamily="18" charset="0"/>
            </a:endParaRPr>
          </a:p>
          <a:p>
            <a:pPr algn="just" defTabSz="409575" eaLnBrk="0" hangingPunct="0">
              <a:lnSpc>
                <a:spcPct val="90000"/>
              </a:lnSpc>
            </a:pPr>
            <a:r>
              <a:rPr lang="zh-CN" altLang="en-US" dirty="0">
                <a:latin typeface="+mj-lt"/>
                <a:ea typeface="+mj-ea"/>
                <a:cs typeface="Times New Roman" pitchFamily="18" charset="0"/>
              </a:rPr>
              <a:t>在新版平台首页靠下位置，您可以找到</a:t>
            </a:r>
            <a:r>
              <a:rPr lang="en-US" altLang="zh-CN" b="1" u="sng" dirty="0">
                <a:solidFill>
                  <a:srgbClr val="CE6D02"/>
                </a:solidFill>
                <a:uFill>
                  <a:solidFill>
                    <a:srgbClr val="0039A6"/>
                  </a:solidFill>
                </a:uFill>
                <a:latin typeface="+mj-lt"/>
                <a:ea typeface="+mj-ea"/>
                <a:cs typeface="Times New Roman" pitchFamily="18" charset="0"/>
              </a:rPr>
              <a:t>Trending ACS Articles</a:t>
            </a:r>
            <a:r>
              <a:rPr lang="zh-CN" altLang="en-US" dirty="0">
                <a:uFill>
                  <a:solidFill>
                    <a:srgbClr val="0039A6"/>
                  </a:solidFill>
                </a:uFill>
                <a:latin typeface="+mj-lt"/>
                <a:ea typeface="+mj-ea"/>
                <a:cs typeface="Times New Roman" pitchFamily="18" charset="0"/>
              </a:rPr>
              <a:t>板块，呈现了过去一个月、三个月、六个月和十二个月内</a:t>
            </a:r>
            <a:r>
              <a:rPr lang="en-US" altLang="zh-CN" b="1" dirty="0">
                <a:solidFill>
                  <a:srgbClr val="CE6D02"/>
                </a:solidFill>
                <a:latin typeface="+mj-lt"/>
                <a:ea typeface="+mj-ea"/>
                <a:cs typeface="Times New Roman" pitchFamily="18" charset="0"/>
              </a:rPr>
              <a:t> </a:t>
            </a:r>
            <a:r>
              <a:rPr lang="en-US" altLang="zh-CN" dirty="0" err="1">
                <a:latin typeface="+mj-lt"/>
                <a:ea typeface="+mj-ea"/>
                <a:cs typeface="Times New Roman" pitchFamily="18" charset="0"/>
              </a:rPr>
              <a:t>Almetric</a:t>
            </a:r>
            <a:r>
              <a:rPr lang="zh-CN" altLang="en-US" dirty="0">
                <a:latin typeface="+mj-lt"/>
                <a:ea typeface="+mj-ea"/>
                <a:cs typeface="Times New Roman" pitchFamily="18" charset="0"/>
              </a:rPr>
              <a:t>指数累积得分的文章。当中这个数字标明了文章见诸新闻媒体或社交网络的次数、被其他论文或专利引用的次数、以及被</a:t>
            </a:r>
            <a:r>
              <a:rPr lang="en-US" altLang="zh-CN" dirty="0" err="1">
                <a:latin typeface="+mj-lt"/>
                <a:ea typeface="+mj-ea"/>
                <a:cs typeface="Times New Roman" pitchFamily="18" charset="0"/>
              </a:rPr>
              <a:t>Mendeley</a:t>
            </a:r>
            <a:r>
              <a:rPr lang="zh-CN" altLang="en-US" dirty="0">
                <a:latin typeface="+mj-lt"/>
                <a:ea typeface="+mj-ea"/>
                <a:cs typeface="Times New Roman" pitchFamily="18" charset="0"/>
              </a:rPr>
              <a:t>等工具收藏的次数。</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306" y="2417723"/>
            <a:ext cx="2880000" cy="4328185"/>
          </a:xfrm>
          <a:prstGeom prst="rect">
            <a:avLst/>
          </a:prstGeom>
          <a:ln>
            <a:noFill/>
          </a:ln>
          <a:effectLst>
            <a:outerShdw blurRad="292100" dist="139700" dir="2700000" algn="tl" rotWithShape="0">
              <a:srgbClr val="333333">
                <a:alpha val="65000"/>
              </a:srgbClr>
            </a:outerShdw>
          </a:effectLst>
        </p:spPr>
      </p:pic>
      <p:sp>
        <p:nvSpPr>
          <p:cNvPr id="8"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其他特色功能</a:t>
            </a:r>
            <a:endParaRPr lang="zh-CN" altLang="zh-CN" dirty="0">
              <a:latin typeface="+mj-ea"/>
              <a:ea typeface="+mj-ea"/>
              <a:cs typeface="ＭＳ Ｐゴシック" charset="-128"/>
            </a:endParaRPr>
          </a:p>
        </p:txBody>
      </p:sp>
    </p:spTree>
    <p:extLst>
      <p:ext uri="{BB962C8B-B14F-4D97-AF65-F5344CB8AC3E}">
        <p14:creationId xmlns:p14="http://schemas.microsoft.com/office/powerpoint/2010/main" val="36970725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a:spLocks noChangeArrowheads="1"/>
          </p:cNvSpPr>
          <p:nvPr/>
        </p:nvSpPr>
        <p:spPr bwMode="auto">
          <a:xfrm>
            <a:off x="4189370" y="2436428"/>
            <a:ext cx="4127616" cy="646331"/>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sz="2000" dirty="0">
                <a:solidFill>
                  <a:srgbClr val="0070C0"/>
                </a:solidFill>
                <a:latin typeface="+mj-ea"/>
                <a:ea typeface="+mj-ea"/>
                <a:cs typeface="Times New Roman" pitchFamily="18" charset="0"/>
              </a:rPr>
              <a:t>* </a:t>
            </a:r>
            <a:r>
              <a:rPr lang="zh-CN" altLang="en-US" sz="2000" dirty="0">
                <a:solidFill>
                  <a:srgbClr val="0070C0"/>
                </a:solidFill>
                <a:latin typeface="+mj-ea"/>
                <a:ea typeface="+mj-ea"/>
                <a:cs typeface="Times New Roman" pitchFamily="18" charset="0"/>
              </a:rPr>
              <a:t>现在，您可在网页版全文页面找到分享文章给微信好友的按钮！</a:t>
            </a: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5290" y="2436427"/>
            <a:ext cx="2145462" cy="3488979"/>
          </a:xfrm>
          <a:prstGeom prst="rect">
            <a:avLst/>
          </a:prstGeom>
          <a:ln>
            <a:noFill/>
          </a:ln>
          <a:effectLst>
            <a:outerShdw blurRad="292100" dist="139700" dir="2700000" algn="tl" rotWithShape="0">
              <a:srgbClr val="333333">
                <a:alpha val="65000"/>
              </a:srgbClr>
            </a:outerShdw>
          </a:effectLst>
        </p:spPr>
      </p:pic>
      <p:sp>
        <p:nvSpPr>
          <p:cNvPr id="9" name="圆角矩形 8"/>
          <p:cNvSpPr/>
          <p:nvPr/>
        </p:nvSpPr>
        <p:spPr>
          <a:xfrm>
            <a:off x="1658277" y="4194563"/>
            <a:ext cx="1385174" cy="309197"/>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sp>
        <p:nvSpPr>
          <p:cNvPr id="10" name="矩形 9"/>
          <p:cNvSpPr>
            <a:spLocks noChangeArrowheads="1"/>
          </p:cNvSpPr>
          <p:nvPr/>
        </p:nvSpPr>
        <p:spPr bwMode="auto">
          <a:xfrm>
            <a:off x="1036638" y="1249363"/>
            <a:ext cx="7200000" cy="840230"/>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a:latin typeface="+mj-lt"/>
                <a:ea typeface="+mj-ea"/>
                <a:cs typeface="Times New Roman" pitchFamily="18" charset="0"/>
              </a:rPr>
              <a:t>1. </a:t>
            </a:r>
            <a:r>
              <a:rPr lang="zh-CN" altLang="en-US" dirty="0">
                <a:latin typeface="+mj-lt"/>
                <a:ea typeface="+mj-ea"/>
                <a:cs typeface="Times New Roman" pitchFamily="18" charset="0"/>
              </a:rPr>
              <a:t>如何查看热门文章？</a:t>
            </a:r>
            <a:endParaRPr lang="en-US" altLang="zh-CN" dirty="0">
              <a:latin typeface="+mj-lt"/>
              <a:ea typeface="+mj-ea"/>
              <a:cs typeface="Times New Roman" pitchFamily="18" charset="0"/>
            </a:endParaRPr>
          </a:p>
          <a:p>
            <a:pPr marL="342900" indent="-342900" algn="just" defTabSz="409575" eaLnBrk="0" hangingPunct="0">
              <a:lnSpc>
                <a:spcPct val="90000"/>
              </a:lnSpc>
              <a:buFont typeface="+mj-lt"/>
              <a:buAutoNum type="arabicPeriod" startAt="2"/>
            </a:pPr>
            <a:endParaRPr lang="en-US" altLang="zh-CN" dirty="0">
              <a:latin typeface="+mj-lt"/>
              <a:ea typeface="+mj-ea"/>
              <a:cs typeface="Times New Roman" pitchFamily="18" charset="0"/>
            </a:endParaRPr>
          </a:p>
          <a:p>
            <a:pPr algn="just" defTabSz="409575" eaLnBrk="0" hangingPunct="0">
              <a:lnSpc>
                <a:spcPct val="90000"/>
              </a:lnSpc>
            </a:pPr>
            <a:r>
              <a:rPr lang="zh-CN" altLang="en-US" dirty="0">
                <a:latin typeface="+mj-lt"/>
                <a:ea typeface="+mj-ea"/>
                <a:cs typeface="Times New Roman" pitchFamily="18" charset="0"/>
              </a:rPr>
              <a:t>新版平台有两个查看热门文章的方法：</a:t>
            </a:r>
            <a:endParaRPr lang="en-US" altLang="zh-CN" dirty="0">
              <a:latin typeface="+mj-lt"/>
              <a:ea typeface="+mj-ea"/>
              <a:cs typeface="Times New Roman" pitchFamily="18" charset="0"/>
            </a:endParaRPr>
          </a:p>
        </p:txBody>
      </p:sp>
    </p:spTree>
    <p:extLst>
      <p:ext uri="{BB962C8B-B14F-4D97-AF65-F5344CB8AC3E}">
        <p14:creationId xmlns:p14="http://schemas.microsoft.com/office/powerpoint/2010/main" val="1661172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a:spLocks noChangeArrowheads="1"/>
          </p:cNvSpPr>
          <p:nvPr/>
        </p:nvSpPr>
        <p:spPr bwMode="auto">
          <a:xfrm>
            <a:off x="1036638" y="1737556"/>
            <a:ext cx="7200000" cy="1588127"/>
          </a:xfrm>
          <a:prstGeom prst="rect">
            <a:avLst/>
          </a:prstGeom>
          <a:noFill/>
          <a:ln w="9525">
            <a:noFill/>
            <a:miter lim="800000"/>
            <a:headEnd/>
            <a:tailEnd/>
          </a:ln>
        </p:spPr>
        <p:txBody>
          <a:bodyPr wrap="square">
            <a:spAutoFit/>
          </a:bodyPr>
          <a:lstStyle/>
          <a:p>
            <a:pPr algn="just" defTabSz="409575" eaLnBrk="0" hangingPunct="0">
              <a:lnSpc>
                <a:spcPct val="90000"/>
              </a:lnSpc>
            </a:pPr>
            <a:r>
              <a:rPr lang="zh-CN" altLang="en-US" b="1" dirty="0">
                <a:latin typeface="+mj-lt"/>
                <a:ea typeface="+mj-ea"/>
                <a:cs typeface="Times New Roman" pitchFamily="18" charset="0"/>
              </a:rPr>
              <a:t>方法</a:t>
            </a:r>
            <a:r>
              <a:rPr lang="en-US" altLang="zh-CN" b="1" dirty="0">
                <a:latin typeface="+mj-lt"/>
                <a:ea typeface="+mj-ea"/>
                <a:cs typeface="Times New Roman" pitchFamily="18" charset="0"/>
              </a:rPr>
              <a:t>2</a:t>
            </a:r>
            <a:r>
              <a:rPr lang="zh-CN" altLang="en-US" b="1" dirty="0">
                <a:latin typeface="+mj-lt"/>
                <a:ea typeface="+mj-ea"/>
                <a:cs typeface="Times New Roman" pitchFamily="18" charset="0"/>
              </a:rPr>
              <a:t>：在期刊主页找到“访问量最高的文章”。</a:t>
            </a:r>
            <a:endParaRPr lang="en-US" altLang="zh-CN" b="1" dirty="0">
              <a:latin typeface="+mj-lt"/>
              <a:ea typeface="+mj-ea"/>
              <a:cs typeface="Times New Roman" pitchFamily="18" charset="0"/>
            </a:endParaRPr>
          </a:p>
          <a:p>
            <a:pPr algn="just" defTabSz="409575" eaLnBrk="0" hangingPunct="0">
              <a:lnSpc>
                <a:spcPct val="90000"/>
              </a:lnSpc>
            </a:pPr>
            <a:endParaRPr lang="en-US" altLang="zh-CN" b="1" dirty="0">
              <a:latin typeface="+mj-lt"/>
              <a:ea typeface="+mj-ea"/>
              <a:cs typeface="Times New Roman" pitchFamily="18" charset="0"/>
            </a:endParaRPr>
          </a:p>
          <a:p>
            <a:pPr algn="just" defTabSz="409575" eaLnBrk="0" hangingPunct="0">
              <a:lnSpc>
                <a:spcPct val="90000"/>
              </a:lnSpc>
            </a:pPr>
            <a:endParaRPr lang="en-US" altLang="zh-CN" dirty="0">
              <a:latin typeface="+mj-lt"/>
              <a:ea typeface="+mj-ea"/>
              <a:cs typeface="Times New Roman" pitchFamily="18" charset="0"/>
            </a:endParaRPr>
          </a:p>
          <a:p>
            <a:pPr algn="just" defTabSz="409575" eaLnBrk="0" hangingPunct="0">
              <a:lnSpc>
                <a:spcPct val="90000"/>
              </a:lnSpc>
            </a:pPr>
            <a:r>
              <a:rPr lang="zh-CN" altLang="en-US" dirty="0">
                <a:latin typeface="+mj-lt"/>
                <a:ea typeface="+mj-ea"/>
                <a:cs typeface="Times New Roman" pitchFamily="18" charset="0"/>
              </a:rPr>
              <a:t>在</a:t>
            </a:r>
            <a:r>
              <a:rPr lang="en-US" altLang="zh-CN" dirty="0">
                <a:latin typeface="+mj-lt"/>
                <a:ea typeface="+mj-ea"/>
                <a:cs typeface="Times New Roman" pitchFamily="18" charset="0"/>
              </a:rPr>
              <a:t>ACS</a:t>
            </a:r>
            <a:r>
              <a:rPr lang="zh-CN" altLang="en-US" dirty="0">
                <a:latin typeface="+mj-lt"/>
                <a:ea typeface="+mj-ea"/>
                <a:cs typeface="Times New Roman" pitchFamily="18" charset="0"/>
              </a:rPr>
              <a:t>每一种期刊的主页，都有</a:t>
            </a:r>
            <a:r>
              <a:rPr lang="en-US" altLang="zh-CN" b="1" u="sng" dirty="0">
                <a:solidFill>
                  <a:srgbClr val="CE6D02"/>
                </a:solidFill>
                <a:latin typeface="+mj-lt"/>
                <a:ea typeface="+mj-ea"/>
                <a:cs typeface="Times New Roman" pitchFamily="18" charset="0"/>
              </a:rPr>
              <a:t>Most Read</a:t>
            </a:r>
            <a:r>
              <a:rPr lang="zh-CN" altLang="en-US" dirty="0">
                <a:latin typeface="+mj-lt"/>
                <a:ea typeface="+mj-ea"/>
                <a:cs typeface="Times New Roman" pitchFamily="18" charset="0"/>
              </a:rPr>
              <a:t>板块，代表了单本期刊在单位时间内吸引访问量（也即全文下载量）最多的文章；点击</a:t>
            </a:r>
            <a:r>
              <a:rPr lang="en-US" altLang="zh-CN" i="1" dirty="0">
                <a:solidFill>
                  <a:srgbClr val="0070C0"/>
                </a:solidFill>
                <a:latin typeface="+mj-lt"/>
                <a:ea typeface="+mj-ea"/>
                <a:cs typeface="Times New Roman" pitchFamily="18" charset="0"/>
              </a:rPr>
              <a:t>See all </a:t>
            </a:r>
            <a:r>
              <a:rPr lang="en-US" altLang="zh-CN" i="1" dirty="0" err="1">
                <a:solidFill>
                  <a:srgbClr val="0070C0"/>
                </a:solidFill>
                <a:latin typeface="+mj-lt"/>
                <a:ea typeface="+mj-ea"/>
                <a:cs typeface="Times New Roman" pitchFamily="18" charset="0"/>
              </a:rPr>
              <a:t>artiles</a:t>
            </a:r>
            <a:r>
              <a:rPr lang="zh-CN" altLang="en-US" dirty="0">
                <a:latin typeface="+mj-lt"/>
                <a:ea typeface="+mj-ea"/>
                <a:cs typeface="Times New Roman" pitchFamily="18" charset="0"/>
              </a:rPr>
              <a:t>查看</a:t>
            </a:r>
            <a:r>
              <a:rPr lang="en-US" altLang="zh-CN" dirty="0">
                <a:latin typeface="+mj-lt"/>
                <a:ea typeface="+mj-ea"/>
                <a:cs typeface="Times New Roman" pitchFamily="18" charset="0"/>
              </a:rPr>
              <a:t>30</a:t>
            </a:r>
            <a:r>
              <a:rPr lang="zh-CN" altLang="en-US" dirty="0">
                <a:latin typeface="+mj-lt"/>
                <a:ea typeface="+mj-ea"/>
                <a:cs typeface="Times New Roman" pitchFamily="18" charset="0"/>
              </a:rPr>
              <a:t>天或</a:t>
            </a:r>
            <a:r>
              <a:rPr lang="en-US" altLang="zh-CN" dirty="0">
                <a:latin typeface="+mj-lt"/>
                <a:ea typeface="+mj-ea"/>
                <a:cs typeface="Times New Roman" pitchFamily="18" charset="0"/>
              </a:rPr>
              <a:t>12</a:t>
            </a:r>
            <a:r>
              <a:rPr lang="zh-CN" altLang="en-US" dirty="0">
                <a:latin typeface="+mj-lt"/>
                <a:ea typeface="+mj-ea"/>
                <a:cs typeface="Times New Roman" pitchFamily="18" charset="0"/>
              </a:rPr>
              <a:t>个月的统计范围。</a:t>
            </a: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598" y="3454579"/>
            <a:ext cx="7200000" cy="2494117"/>
          </a:xfrm>
          <a:prstGeom prst="rect">
            <a:avLst/>
          </a:prstGeom>
          <a:ln>
            <a:noFill/>
          </a:ln>
          <a:effectLst>
            <a:outerShdw blurRad="292100" dist="139700" dir="2700000" algn="tl" rotWithShape="0">
              <a:srgbClr val="333333">
                <a:alpha val="65000"/>
              </a:srgbClr>
            </a:outerShdw>
          </a:effectLst>
        </p:spPr>
      </p:pic>
      <p:sp>
        <p:nvSpPr>
          <p:cNvPr id="8" name="圆角矩形 7"/>
          <p:cNvSpPr/>
          <p:nvPr/>
        </p:nvSpPr>
        <p:spPr>
          <a:xfrm>
            <a:off x="5120640" y="3519136"/>
            <a:ext cx="731520" cy="304124"/>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sp>
        <p:nvSpPr>
          <p:cNvPr id="9" name="圆角矩形 8"/>
          <p:cNvSpPr/>
          <p:nvPr/>
        </p:nvSpPr>
        <p:spPr>
          <a:xfrm>
            <a:off x="7985760" y="4549574"/>
            <a:ext cx="505968" cy="468000"/>
          </a:xfrm>
          <a:prstGeom prst="roundRect">
            <a:avLst/>
          </a:prstGeom>
          <a:noFill/>
          <a:ln w="19050">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sp>
        <p:nvSpPr>
          <p:cNvPr id="10" name="矩形 9"/>
          <p:cNvSpPr>
            <a:spLocks noChangeArrowheads="1"/>
          </p:cNvSpPr>
          <p:nvPr/>
        </p:nvSpPr>
        <p:spPr bwMode="auto">
          <a:xfrm>
            <a:off x="1036638" y="1249363"/>
            <a:ext cx="7200000" cy="341632"/>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a:latin typeface="+mj-lt"/>
                <a:ea typeface="+mj-ea"/>
                <a:cs typeface="Times New Roman" pitchFamily="18" charset="0"/>
              </a:rPr>
              <a:t>1. </a:t>
            </a:r>
            <a:r>
              <a:rPr lang="zh-CN" altLang="en-US" dirty="0">
                <a:latin typeface="+mj-lt"/>
                <a:ea typeface="+mj-ea"/>
                <a:cs typeface="Times New Roman" pitchFamily="18" charset="0"/>
              </a:rPr>
              <a:t>如何查看热门文章？</a:t>
            </a:r>
            <a:endParaRPr lang="en-US" altLang="zh-CN" dirty="0">
              <a:latin typeface="+mj-lt"/>
              <a:ea typeface="+mj-ea"/>
              <a:cs typeface="Times New Roman" pitchFamily="18" charset="0"/>
            </a:endParaRPr>
          </a:p>
        </p:txBody>
      </p:sp>
    </p:spTree>
    <p:extLst>
      <p:ext uri="{BB962C8B-B14F-4D97-AF65-F5344CB8AC3E}">
        <p14:creationId xmlns:p14="http://schemas.microsoft.com/office/powerpoint/2010/main" val="31951762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其他特色功能</a:t>
            </a:r>
            <a:endParaRPr lang="zh-CN" altLang="zh-CN" dirty="0">
              <a:latin typeface="+mj-ea"/>
              <a:ea typeface="+mj-ea"/>
              <a:cs typeface="ＭＳ Ｐゴシック" charset="-128"/>
            </a:endParaRPr>
          </a:p>
        </p:txBody>
      </p:sp>
      <p:sp>
        <p:nvSpPr>
          <p:cNvPr id="6" name="矩形 5"/>
          <p:cNvSpPr>
            <a:spLocks noChangeArrowheads="1"/>
          </p:cNvSpPr>
          <p:nvPr/>
        </p:nvSpPr>
        <p:spPr bwMode="auto">
          <a:xfrm>
            <a:off x="1036638" y="1249363"/>
            <a:ext cx="7200000" cy="341632"/>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smtClean="0">
                <a:latin typeface="+mj-lt"/>
                <a:ea typeface="+mj-ea"/>
                <a:cs typeface="Times New Roman" pitchFamily="18" charset="0"/>
              </a:rPr>
              <a:t>2. </a:t>
            </a:r>
            <a:r>
              <a:rPr lang="zh-CN" altLang="en-US" dirty="0" smtClean="0">
                <a:latin typeface="+mj-lt"/>
                <a:ea typeface="+mj-ea"/>
                <a:cs typeface="Times New Roman" pitchFamily="18" charset="0"/>
              </a:rPr>
              <a:t>如何按学科浏览文章</a:t>
            </a:r>
            <a:r>
              <a:rPr lang="en-US" altLang="zh-CN" dirty="0" smtClean="0">
                <a:cs typeface="Times New Roman" pitchFamily="18" charset="0"/>
              </a:rPr>
              <a:t>?</a:t>
            </a:r>
            <a:endParaRPr lang="en-US" altLang="zh-CN" dirty="0">
              <a:cs typeface="Times New Roman" pitchFamily="18" charset="0"/>
            </a:endParaRPr>
          </a:p>
        </p:txBody>
      </p:sp>
      <p:pic>
        <p:nvPicPr>
          <p:cNvPr id="9" name="图片 8"/>
          <p:cNvPicPr>
            <a:picLocks noChangeAspect="1"/>
          </p:cNvPicPr>
          <p:nvPr/>
        </p:nvPicPr>
        <p:blipFill>
          <a:blip r:embed="rId2"/>
          <a:stretch>
            <a:fillRect/>
          </a:stretch>
        </p:blipFill>
        <p:spPr>
          <a:xfrm>
            <a:off x="305120" y="1683097"/>
            <a:ext cx="6823323" cy="2627123"/>
          </a:xfrm>
          <a:prstGeom prst="rect">
            <a:avLst/>
          </a:prstGeom>
        </p:spPr>
      </p:pic>
      <p:sp>
        <p:nvSpPr>
          <p:cNvPr id="11" name="圆角矩形 10"/>
          <p:cNvSpPr/>
          <p:nvPr/>
        </p:nvSpPr>
        <p:spPr>
          <a:xfrm>
            <a:off x="3716781" y="1704005"/>
            <a:ext cx="1009966" cy="279540"/>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sp>
        <p:nvSpPr>
          <p:cNvPr id="12" name="矩形 11"/>
          <p:cNvSpPr>
            <a:spLocks noChangeArrowheads="1"/>
          </p:cNvSpPr>
          <p:nvPr/>
        </p:nvSpPr>
        <p:spPr bwMode="auto">
          <a:xfrm>
            <a:off x="5102940" y="1483019"/>
            <a:ext cx="2901578" cy="590931"/>
          </a:xfrm>
          <a:prstGeom prst="rect">
            <a:avLst/>
          </a:prstGeom>
          <a:noFill/>
          <a:ln w="9525">
            <a:noFill/>
            <a:miter lim="800000"/>
            <a:headEnd/>
            <a:tailEnd/>
          </a:ln>
        </p:spPr>
        <p:txBody>
          <a:bodyPr wrap="square">
            <a:spAutoFit/>
          </a:bodyPr>
          <a:lstStyle/>
          <a:p>
            <a:pPr algn="just" defTabSz="409575" eaLnBrk="0" hangingPunct="0">
              <a:lnSpc>
                <a:spcPct val="90000"/>
              </a:lnSpc>
            </a:pPr>
            <a:r>
              <a:rPr lang="zh-CN" altLang="en-US" b="1" dirty="0" smtClean="0">
                <a:latin typeface="+mj-lt"/>
                <a:ea typeface="+mj-ea"/>
                <a:cs typeface="Times New Roman" pitchFamily="18" charset="0"/>
              </a:rPr>
              <a:t>数据库首页新增按学科浏览</a:t>
            </a:r>
            <a:r>
              <a:rPr lang="zh-CN" altLang="en-US" b="1" dirty="0">
                <a:latin typeface="+mj-lt"/>
                <a:ea typeface="+mj-ea"/>
                <a:cs typeface="Times New Roman" pitchFamily="18" charset="0"/>
              </a:rPr>
              <a:t>视图</a:t>
            </a:r>
            <a:r>
              <a:rPr lang="en-US" altLang="zh-CN" dirty="0" smtClean="0">
                <a:latin typeface="+mj-lt"/>
                <a:ea typeface="+mj-ea"/>
                <a:cs typeface="Times New Roman" pitchFamily="18" charset="0"/>
              </a:rPr>
              <a:t>(Browse by Subject)</a:t>
            </a:r>
            <a:endParaRPr lang="en-US" altLang="zh-CN" b="1" dirty="0" smtClean="0">
              <a:latin typeface="+mj-lt"/>
              <a:ea typeface="+mj-ea"/>
              <a:cs typeface="Times New Roman" pitchFamily="18" charset="0"/>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747" y="3984544"/>
            <a:ext cx="7560000" cy="2338000"/>
          </a:xfrm>
          <a:prstGeom prst="rect">
            <a:avLst/>
          </a:prstGeom>
          <a:ln>
            <a:noFill/>
          </a:ln>
          <a:effectLst>
            <a:outerShdw blurRad="292100" dist="139700" dir="2700000" algn="tl" rotWithShape="0">
              <a:srgbClr val="333333">
                <a:alpha val="65000"/>
              </a:srgbClr>
            </a:outerShdw>
          </a:effectLst>
        </p:spPr>
      </p:pic>
      <p:sp>
        <p:nvSpPr>
          <p:cNvPr id="13" name="圆角矩形 12"/>
          <p:cNvSpPr/>
          <p:nvPr/>
        </p:nvSpPr>
        <p:spPr>
          <a:xfrm>
            <a:off x="1837181" y="5806105"/>
            <a:ext cx="804419" cy="188295"/>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sp>
        <p:nvSpPr>
          <p:cNvPr id="14" name="矩形 13"/>
          <p:cNvSpPr>
            <a:spLocks noChangeArrowheads="1"/>
          </p:cNvSpPr>
          <p:nvPr/>
        </p:nvSpPr>
        <p:spPr bwMode="auto">
          <a:xfrm>
            <a:off x="1663700" y="6100138"/>
            <a:ext cx="1257300" cy="590931"/>
          </a:xfrm>
          <a:prstGeom prst="rect">
            <a:avLst/>
          </a:prstGeom>
          <a:noFill/>
          <a:ln w="9525">
            <a:noFill/>
            <a:miter lim="800000"/>
            <a:headEnd/>
            <a:tailEnd/>
          </a:ln>
        </p:spPr>
        <p:txBody>
          <a:bodyPr wrap="square">
            <a:spAutoFit/>
          </a:bodyPr>
          <a:lstStyle/>
          <a:p>
            <a:pPr algn="just" defTabSz="409575" eaLnBrk="0" hangingPunct="0">
              <a:lnSpc>
                <a:spcPct val="90000"/>
              </a:lnSpc>
            </a:pPr>
            <a:r>
              <a:rPr lang="zh-CN" altLang="en-US" dirty="0" smtClean="0">
                <a:latin typeface="+mj-lt"/>
                <a:ea typeface="+mj-ea"/>
                <a:cs typeface="Times New Roman" pitchFamily="18" charset="0"/>
              </a:rPr>
              <a:t>点击箭头</a:t>
            </a:r>
            <a:endParaRPr lang="en-US" altLang="zh-CN" dirty="0" smtClean="0">
              <a:latin typeface="+mj-lt"/>
              <a:ea typeface="+mj-ea"/>
              <a:cs typeface="Times New Roman" pitchFamily="18" charset="0"/>
            </a:endParaRPr>
          </a:p>
          <a:p>
            <a:pPr algn="just" defTabSz="409575" eaLnBrk="0" hangingPunct="0">
              <a:lnSpc>
                <a:spcPct val="90000"/>
              </a:lnSpc>
            </a:pPr>
            <a:r>
              <a:rPr lang="zh-CN" altLang="en-US" dirty="0" smtClean="0">
                <a:latin typeface="+mj-lt"/>
                <a:ea typeface="+mj-ea"/>
                <a:cs typeface="Times New Roman" pitchFamily="18" charset="0"/>
              </a:rPr>
              <a:t>上下翻滚</a:t>
            </a:r>
            <a:endParaRPr lang="en-US" altLang="zh-CN" dirty="0" smtClean="0">
              <a:latin typeface="+mj-lt"/>
              <a:ea typeface="+mj-ea"/>
              <a:cs typeface="Times New Roman" pitchFamily="18" charset="0"/>
            </a:endParaRPr>
          </a:p>
        </p:txBody>
      </p:sp>
    </p:spTree>
    <p:extLst>
      <p:ext uri="{BB962C8B-B14F-4D97-AF65-F5344CB8AC3E}">
        <p14:creationId xmlns:p14="http://schemas.microsoft.com/office/powerpoint/2010/main" val="25354318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 presetClass="entr" presetSubtype="2"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1+#ppt_w/2"/>
                                          </p:val>
                                        </p:tav>
                                        <p:tav tm="100000">
                                          <p:val>
                                            <p:strVal val="#ppt_x"/>
                                          </p:val>
                                        </p:tav>
                                      </p:tavLst>
                                    </p:anim>
                                    <p:anim calcmode="lin" valueType="num">
                                      <p:cBhvr additive="base">
                                        <p:cTn id="1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其他特色功能</a:t>
            </a:r>
            <a:endParaRPr lang="zh-CN" altLang="zh-CN" dirty="0">
              <a:latin typeface="+mj-ea"/>
              <a:ea typeface="+mj-ea"/>
              <a:cs typeface="ＭＳ Ｐゴシック" charset="-128"/>
            </a:endParaRPr>
          </a:p>
        </p:txBody>
      </p:sp>
      <p:sp>
        <p:nvSpPr>
          <p:cNvPr id="6" name="矩形 5"/>
          <p:cNvSpPr>
            <a:spLocks noChangeArrowheads="1"/>
          </p:cNvSpPr>
          <p:nvPr/>
        </p:nvSpPr>
        <p:spPr bwMode="auto">
          <a:xfrm>
            <a:off x="1036638" y="1249363"/>
            <a:ext cx="7200000" cy="341632"/>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smtClean="0">
                <a:latin typeface="+mj-lt"/>
                <a:ea typeface="+mj-ea"/>
                <a:cs typeface="Times New Roman" pitchFamily="18" charset="0"/>
              </a:rPr>
              <a:t>2. </a:t>
            </a:r>
            <a:r>
              <a:rPr lang="zh-CN" altLang="en-US" dirty="0" smtClean="0">
                <a:latin typeface="+mj-lt"/>
                <a:ea typeface="+mj-ea"/>
                <a:cs typeface="Times New Roman" pitchFamily="18" charset="0"/>
              </a:rPr>
              <a:t>如何按学科浏览文章</a:t>
            </a:r>
            <a:r>
              <a:rPr lang="en-US" altLang="zh-CN" dirty="0" smtClean="0">
                <a:cs typeface="Times New Roman" pitchFamily="18" charset="0"/>
              </a:rPr>
              <a:t>?</a:t>
            </a:r>
            <a:endParaRPr lang="en-US" altLang="zh-CN" dirty="0">
              <a:cs typeface="Times New Roman" pitchFamily="18" charset="0"/>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638" y="1683940"/>
            <a:ext cx="7560000" cy="2338000"/>
          </a:xfrm>
          <a:prstGeom prst="rect">
            <a:avLst/>
          </a:prstGeom>
          <a:ln>
            <a:noFill/>
          </a:ln>
          <a:effectLst>
            <a:outerShdw blurRad="292100" dist="139700" dir="2700000" algn="tl" rotWithShape="0">
              <a:srgbClr val="333333">
                <a:alpha val="65000"/>
              </a:srgbClr>
            </a:outerShdw>
          </a:effectLst>
        </p:spPr>
      </p:pic>
      <p:sp>
        <p:nvSpPr>
          <p:cNvPr id="3" name="矩形 2"/>
          <p:cNvSpPr/>
          <p:nvPr/>
        </p:nvSpPr>
        <p:spPr>
          <a:xfrm>
            <a:off x="1968209" y="4182833"/>
            <a:ext cx="5696857" cy="341632"/>
          </a:xfrm>
          <a:prstGeom prst="rect">
            <a:avLst/>
          </a:prstGeom>
        </p:spPr>
        <p:txBody>
          <a:bodyPr wrap="square">
            <a:spAutoFit/>
          </a:bodyPr>
          <a:lstStyle/>
          <a:p>
            <a:pPr algn="ctr" defTabSz="409575" eaLnBrk="0" hangingPunct="0">
              <a:lnSpc>
                <a:spcPct val="90000"/>
              </a:lnSpc>
            </a:pPr>
            <a:r>
              <a:rPr lang="en-US" altLang="zh-CN" b="1" dirty="0">
                <a:latin typeface="+mj-lt"/>
                <a:ea typeface="+mj-ea"/>
                <a:cs typeface="Times New Roman" pitchFamily="18" charset="0"/>
              </a:rPr>
              <a:t>21</a:t>
            </a:r>
            <a:r>
              <a:rPr lang="zh-CN" altLang="en-US" b="1" dirty="0">
                <a:latin typeface="+mj-lt"/>
                <a:ea typeface="+mj-ea"/>
                <a:cs typeface="Times New Roman" pitchFamily="18" charset="0"/>
              </a:rPr>
              <a:t>个学科类别，分类方式比以前更细致新颖</a:t>
            </a:r>
            <a:r>
              <a:rPr lang="zh-CN" altLang="en-US" b="1" dirty="0">
                <a:latin typeface="+mj-ea"/>
                <a:ea typeface="+mj-ea"/>
                <a:cs typeface="Times New Roman" pitchFamily="18" charset="0"/>
              </a:rPr>
              <a:t>：</a:t>
            </a:r>
            <a:endParaRPr lang="en-US" altLang="zh-CN" b="1" dirty="0">
              <a:latin typeface="+mj-ea"/>
              <a:ea typeface="+mj-ea"/>
              <a:cs typeface="Times New Roman" pitchFamily="18" charset="0"/>
            </a:endParaRPr>
          </a:p>
        </p:txBody>
      </p:sp>
      <p:sp>
        <p:nvSpPr>
          <p:cNvPr id="12" name="矩形 11"/>
          <p:cNvSpPr>
            <a:spLocks noChangeArrowheads="1"/>
          </p:cNvSpPr>
          <p:nvPr/>
        </p:nvSpPr>
        <p:spPr bwMode="auto">
          <a:xfrm>
            <a:off x="1036639" y="4685358"/>
            <a:ext cx="2278061" cy="1837426"/>
          </a:xfrm>
          <a:prstGeom prst="rect">
            <a:avLst/>
          </a:prstGeom>
          <a:noFill/>
          <a:ln w="9525">
            <a:noFill/>
            <a:miter lim="800000"/>
            <a:headEnd/>
            <a:tailEnd/>
          </a:ln>
        </p:spPr>
        <p:txBody>
          <a:bodyPr wrap="square" numCol="1">
            <a:spAutoFit/>
          </a:bodyPr>
          <a:lstStyle/>
          <a:p>
            <a:pPr algn="just" defTabSz="409575" eaLnBrk="0" hangingPunct="0">
              <a:lnSpc>
                <a:spcPct val="90000"/>
              </a:lnSpc>
            </a:pPr>
            <a:r>
              <a:rPr lang="zh-CN" altLang="en-US" dirty="0" smtClean="0">
                <a:latin typeface="+mj-lt"/>
                <a:ea typeface="+mj-ea"/>
                <a:cs typeface="Times New Roman" pitchFamily="18" charset="0"/>
              </a:rPr>
              <a:t>物理化学</a:t>
            </a:r>
            <a:endParaRPr lang="en-US" altLang="zh-CN" dirty="0" smtClean="0">
              <a:latin typeface="+mj-lt"/>
              <a:ea typeface="+mj-ea"/>
              <a:cs typeface="Times New Roman" pitchFamily="18" charset="0"/>
            </a:endParaRPr>
          </a:p>
          <a:p>
            <a:pPr algn="just" defTabSz="409575" eaLnBrk="0" hangingPunct="0">
              <a:lnSpc>
                <a:spcPct val="90000"/>
              </a:lnSpc>
            </a:pPr>
            <a:r>
              <a:rPr lang="zh-CN" altLang="en-US" dirty="0" smtClean="0">
                <a:latin typeface="+mj-lt"/>
                <a:ea typeface="+mj-ea"/>
                <a:cs typeface="Times New Roman" pitchFamily="18" charset="0"/>
              </a:rPr>
              <a:t>无机化学</a:t>
            </a:r>
            <a:endParaRPr lang="en-US" altLang="zh-CN" dirty="0" smtClean="0">
              <a:latin typeface="+mj-lt"/>
              <a:ea typeface="+mj-ea"/>
              <a:cs typeface="Times New Roman" pitchFamily="18" charset="0"/>
            </a:endParaRPr>
          </a:p>
          <a:p>
            <a:pPr algn="just" defTabSz="409575" eaLnBrk="0" hangingPunct="0">
              <a:lnSpc>
                <a:spcPct val="90000"/>
              </a:lnSpc>
            </a:pPr>
            <a:r>
              <a:rPr lang="zh-CN" altLang="en-US" dirty="0" smtClean="0">
                <a:latin typeface="+mj-lt"/>
                <a:ea typeface="+mj-ea"/>
                <a:cs typeface="Times New Roman" pitchFamily="18" charset="0"/>
              </a:rPr>
              <a:t>跨学科概念</a:t>
            </a:r>
            <a:endParaRPr lang="en-US" altLang="zh-CN" dirty="0" smtClean="0">
              <a:latin typeface="+mj-lt"/>
              <a:ea typeface="+mj-ea"/>
              <a:cs typeface="Times New Roman" pitchFamily="18" charset="0"/>
            </a:endParaRPr>
          </a:p>
          <a:p>
            <a:pPr algn="just" defTabSz="409575" eaLnBrk="0" hangingPunct="0">
              <a:lnSpc>
                <a:spcPct val="90000"/>
              </a:lnSpc>
            </a:pPr>
            <a:r>
              <a:rPr lang="zh-CN" altLang="en-US" dirty="0" smtClean="0">
                <a:latin typeface="+mj-lt"/>
                <a:ea typeface="+mj-ea"/>
                <a:cs typeface="Times New Roman" pitchFamily="18" charset="0"/>
              </a:rPr>
              <a:t>材料科学</a:t>
            </a:r>
            <a:endParaRPr lang="en-US" altLang="zh-CN" dirty="0" smtClean="0">
              <a:latin typeface="+mj-lt"/>
              <a:ea typeface="+mj-ea"/>
              <a:cs typeface="Times New Roman" pitchFamily="18" charset="0"/>
            </a:endParaRPr>
          </a:p>
          <a:p>
            <a:pPr algn="just" defTabSz="409575" eaLnBrk="0" hangingPunct="0">
              <a:lnSpc>
                <a:spcPct val="90000"/>
              </a:lnSpc>
            </a:pPr>
            <a:r>
              <a:rPr lang="zh-CN" altLang="en-US" dirty="0" smtClean="0">
                <a:latin typeface="+mj-lt"/>
                <a:ea typeface="+mj-ea"/>
                <a:cs typeface="Times New Roman" pitchFamily="18" charset="0"/>
              </a:rPr>
              <a:t>有机化学</a:t>
            </a:r>
            <a:endParaRPr lang="en-US" altLang="zh-CN" dirty="0" smtClean="0">
              <a:latin typeface="+mj-lt"/>
              <a:ea typeface="+mj-ea"/>
              <a:cs typeface="Times New Roman" pitchFamily="18" charset="0"/>
            </a:endParaRPr>
          </a:p>
          <a:p>
            <a:pPr algn="just" defTabSz="409575" eaLnBrk="0" hangingPunct="0">
              <a:lnSpc>
                <a:spcPct val="90000"/>
              </a:lnSpc>
            </a:pPr>
            <a:r>
              <a:rPr lang="zh-CN" altLang="en-US" dirty="0" smtClean="0">
                <a:latin typeface="+mj-lt"/>
                <a:ea typeface="+mj-ea"/>
                <a:cs typeface="Times New Roman" pitchFamily="18" charset="0"/>
              </a:rPr>
              <a:t>生物学和生物化学</a:t>
            </a:r>
            <a:endParaRPr lang="en-US" altLang="zh-CN" dirty="0" smtClean="0">
              <a:latin typeface="+mj-lt"/>
              <a:ea typeface="+mj-ea"/>
              <a:cs typeface="Times New Roman" pitchFamily="18" charset="0"/>
            </a:endParaRPr>
          </a:p>
          <a:p>
            <a:pPr algn="just" defTabSz="409575" eaLnBrk="0" hangingPunct="0">
              <a:lnSpc>
                <a:spcPct val="90000"/>
              </a:lnSpc>
            </a:pPr>
            <a:r>
              <a:rPr lang="zh-CN" altLang="en-US" dirty="0" smtClean="0">
                <a:latin typeface="+mj-lt"/>
                <a:ea typeface="+mj-ea"/>
                <a:cs typeface="Times New Roman" pitchFamily="18" charset="0"/>
              </a:rPr>
              <a:t>高分子化学</a:t>
            </a:r>
            <a:endParaRPr lang="en-US" altLang="zh-CN" dirty="0" smtClean="0">
              <a:latin typeface="+mj-lt"/>
              <a:ea typeface="+mj-ea"/>
              <a:cs typeface="Times New Roman" pitchFamily="18" charset="0"/>
            </a:endParaRPr>
          </a:p>
        </p:txBody>
      </p:sp>
      <p:sp>
        <p:nvSpPr>
          <p:cNvPr id="4" name="矩形 3"/>
          <p:cNvSpPr/>
          <p:nvPr/>
        </p:nvSpPr>
        <p:spPr>
          <a:xfrm>
            <a:off x="3641888" y="4685358"/>
            <a:ext cx="2349500" cy="1837426"/>
          </a:xfrm>
          <a:prstGeom prst="rect">
            <a:avLst/>
          </a:prstGeom>
        </p:spPr>
        <p:txBody>
          <a:bodyPr wrap="square">
            <a:spAutoFit/>
          </a:bodyPr>
          <a:lstStyle/>
          <a:p>
            <a:pPr algn="just" defTabSz="409575" eaLnBrk="0" hangingPunct="0">
              <a:lnSpc>
                <a:spcPct val="90000"/>
              </a:lnSpc>
            </a:pPr>
            <a:r>
              <a:rPr lang="zh-CN" altLang="en-US" dirty="0">
                <a:latin typeface="+mj-ea"/>
                <a:ea typeface="+mj-ea"/>
                <a:cs typeface="Times New Roman" pitchFamily="18" charset="0"/>
              </a:rPr>
              <a:t>分析化学</a:t>
            </a:r>
            <a:endParaRPr lang="en-US" altLang="zh-CN" dirty="0">
              <a:latin typeface="+mj-ea"/>
              <a:ea typeface="+mj-ea"/>
              <a:cs typeface="Times New Roman" pitchFamily="18" charset="0"/>
            </a:endParaRPr>
          </a:p>
          <a:p>
            <a:pPr algn="just" defTabSz="409575" eaLnBrk="0" hangingPunct="0">
              <a:lnSpc>
                <a:spcPct val="90000"/>
              </a:lnSpc>
            </a:pPr>
            <a:r>
              <a:rPr lang="zh-CN" altLang="en-US" dirty="0">
                <a:latin typeface="+mj-ea"/>
                <a:ea typeface="+mj-ea"/>
                <a:cs typeface="Times New Roman" pitchFamily="18" charset="0"/>
              </a:rPr>
              <a:t>工程和工业化学</a:t>
            </a:r>
            <a:endParaRPr lang="en-US" altLang="zh-CN" dirty="0">
              <a:latin typeface="+mj-ea"/>
              <a:ea typeface="+mj-ea"/>
              <a:cs typeface="Times New Roman" pitchFamily="18" charset="0"/>
            </a:endParaRPr>
          </a:p>
          <a:p>
            <a:pPr algn="just" defTabSz="409575" eaLnBrk="0" hangingPunct="0">
              <a:lnSpc>
                <a:spcPct val="90000"/>
              </a:lnSpc>
            </a:pPr>
            <a:r>
              <a:rPr lang="zh-CN" altLang="en-US" dirty="0">
                <a:latin typeface="+mj-ea"/>
                <a:ea typeface="+mj-ea"/>
                <a:cs typeface="Times New Roman" pitchFamily="18" charset="0"/>
              </a:rPr>
              <a:t>理论和计算化学</a:t>
            </a:r>
          </a:p>
          <a:p>
            <a:pPr algn="just" defTabSz="409575" eaLnBrk="0" hangingPunct="0">
              <a:lnSpc>
                <a:spcPct val="90000"/>
              </a:lnSpc>
            </a:pPr>
            <a:r>
              <a:rPr lang="zh-CN" altLang="en-US" dirty="0">
                <a:latin typeface="+mj-ea"/>
                <a:ea typeface="+mj-ea"/>
                <a:cs typeface="Times New Roman" pitchFamily="18" charset="0"/>
              </a:rPr>
              <a:t>纳米科学</a:t>
            </a:r>
            <a:endParaRPr lang="en-US" altLang="zh-CN" dirty="0">
              <a:latin typeface="+mj-ea"/>
              <a:ea typeface="+mj-ea"/>
              <a:cs typeface="Times New Roman" pitchFamily="18" charset="0"/>
            </a:endParaRPr>
          </a:p>
          <a:p>
            <a:pPr algn="just" defTabSz="409575" eaLnBrk="0" hangingPunct="0">
              <a:lnSpc>
                <a:spcPct val="90000"/>
              </a:lnSpc>
            </a:pPr>
            <a:r>
              <a:rPr lang="zh-CN" altLang="en-US" dirty="0">
                <a:latin typeface="+mj-ea"/>
                <a:ea typeface="+mj-ea"/>
                <a:cs typeface="Times New Roman" pitchFamily="18" charset="0"/>
              </a:rPr>
              <a:t>药物化学</a:t>
            </a:r>
            <a:endParaRPr lang="en-US" altLang="zh-CN" dirty="0">
              <a:latin typeface="+mj-ea"/>
              <a:ea typeface="+mj-ea"/>
              <a:cs typeface="Times New Roman" pitchFamily="18" charset="0"/>
            </a:endParaRPr>
          </a:p>
          <a:p>
            <a:pPr algn="just" defTabSz="409575" eaLnBrk="0" hangingPunct="0">
              <a:lnSpc>
                <a:spcPct val="90000"/>
              </a:lnSpc>
            </a:pPr>
            <a:r>
              <a:rPr lang="zh-CN" altLang="en-US" dirty="0">
                <a:latin typeface="+mj-ea"/>
                <a:ea typeface="+mj-ea"/>
                <a:cs typeface="Times New Roman" pitchFamily="18" charset="0"/>
              </a:rPr>
              <a:t>能源</a:t>
            </a:r>
            <a:endParaRPr lang="en-US" altLang="zh-CN" dirty="0">
              <a:latin typeface="+mj-ea"/>
              <a:ea typeface="+mj-ea"/>
              <a:cs typeface="Times New Roman" pitchFamily="18" charset="0"/>
            </a:endParaRPr>
          </a:p>
          <a:p>
            <a:pPr algn="just" defTabSz="409575" eaLnBrk="0" hangingPunct="0">
              <a:lnSpc>
                <a:spcPct val="90000"/>
              </a:lnSpc>
            </a:pPr>
            <a:r>
              <a:rPr lang="zh-CN" altLang="en-US" dirty="0" smtClean="0">
                <a:latin typeface="+mj-ea"/>
                <a:ea typeface="+mj-ea"/>
                <a:cs typeface="Times New Roman" pitchFamily="18" charset="0"/>
              </a:rPr>
              <a:t>催化</a:t>
            </a:r>
            <a:endParaRPr lang="en-US" altLang="zh-CN" dirty="0">
              <a:latin typeface="+mj-ea"/>
              <a:ea typeface="+mj-ea"/>
              <a:cs typeface="Times New Roman" pitchFamily="18" charset="0"/>
            </a:endParaRPr>
          </a:p>
        </p:txBody>
      </p:sp>
      <p:sp>
        <p:nvSpPr>
          <p:cNvPr id="5" name="矩形 4"/>
          <p:cNvSpPr/>
          <p:nvPr/>
        </p:nvSpPr>
        <p:spPr>
          <a:xfrm>
            <a:off x="6424938" y="4685358"/>
            <a:ext cx="2171700" cy="1837426"/>
          </a:xfrm>
          <a:prstGeom prst="rect">
            <a:avLst/>
          </a:prstGeom>
        </p:spPr>
        <p:txBody>
          <a:bodyPr wrap="square">
            <a:spAutoFit/>
          </a:bodyPr>
          <a:lstStyle/>
          <a:p>
            <a:pPr algn="just" defTabSz="409575" eaLnBrk="0" hangingPunct="0">
              <a:lnSpc>
                <a:spcPct val="90000"/>
              </a:lnSpc>
            </a:pPr>
            <a:r>
              <a:rPr lang="zh-CN" altLang="en-US" dirty="0">
                <a:latin typeface="+mj-ea"/>
                <a:ea typeface="+mj-ea"/>
                <a:cs typeface="Times New Roman" pitchFamily="18" charset="0"/>
              </a:rPr>
              <a:t>地球和环境化学</a:t>
            </a:r>
            <a:endParaRPr lang="en-US" altLang="zh-CN" dirty="0">
              <a:latin typeface="+mj-ea"/>
              <a:ea typeface="+mj-ea"/>
              <a:cs typeface="Times New Roman" pitchFamily="18" charset="0"/>
            </a:endParaRPr>
          </a:p>
          <a:p>
            <a:pPr algn="just" defTabSz="409575" eaLnBrk="0" hangingPunct="0">
              <a:lnSpc>
                <a:spcPct val="90000"/>
              </a:lnSpc>
            </a:pPr>
            <a:r>
              <a:rPr lang="zh-CN" altLang="en-US" dirty="0">
                <a:latin typeface="+mj-ea"/>
                <a:ea typeface="+mj-ea"/>
                <a:cs typeface="Times New Roman" pitchFamily="18" charset="0"/>
              </a:rPr>
              <a:t>化学生物学</a:t>
            </a:r>
            <a:endParaRPr lang="en-US" altLang="zh-CN" dirty="0">
              <a:latin typeface="+mj-ea"/>
              <a:ea typeface="+mj-ea"/>
              <a:cs typeface="Times New Roman" pitchFamily="18" charset="0"/>
            </a:endParaRPr>
          </a:p>
          <a:p>
            <a:pPr algn="just" defTabSz="409575" eaLnBrk="0" hangingPunct="0">
              <a:lnSpc>
                <a:spcPct val="90000"/>
              </a:lnSpc>
            </a:pPr>
            <a:r>
              <a:rPr lang="zh-CN" altLang="en-US" dirty="0">
                <a:latin typeface="+mj-ea"/>
                <a:ea typeface="+mj-ea"/>
                <a:cs typeface="Times New Roman" pitchFamily="18" charset="0"/>
              </a:rPr>
              <a:t>农业和食品化学</a:t>
            </a:r>
            <a:endParaRPr lang="en-US" altLang="zh-CN" dirty="0">
              <a:latin typeface="+mj-ea"/>
              <a:ea typeface="+mj-ea"/>
              <a:cs typeface="Times New Roman" pitchFamily="18" charset="0"/>
            </a:endParaRPr>
          </a:p>
          <a:p>
            <a:pPr algn="just" defTabSz="409575" eaLnBrk="0" hangingPunct="0">
              <a:lnSpc>
                <a:spcPct val="90000"/>
              </a:lnSpc>
            </a:pPr>
            <a:r>
              <a:rPr lang="zh-CN" altLang="en-US" dirty="0">
                <a:latin typeface="+mj-ea"/>
                <a:ea typeface="+mj-ea"/>
                <a:cs typeface="Times New Roman" pitchFamily="18" charset="0"/>
              </a:rPr>
              <a:t>有机金属化学</a:t>
            </a:r>
            <a:endParaRPr lang="en-US" altLang="zh-CN" dirty="0">
              <a:latin typeface="+mj-ea"/>
              <a:ea typeface="+mj-ea"/>
              <a:cs typeface="Times New Roman" pitchFamily="18" charset="0"/>
            </a:endParaRPr>
          </a:p>
          <a:p>
            <a:pPr algn="just" defTabSz="409575" eaLnBrk="0" hangingPunct="0">
              <a:lnSpc>
                <a:spcPct val="90000"/>
              </a:lnSpc>
            </a:pPr>
            <a:r>
              <a:rPr lang="zh-CN" altLang="en-US" dirty="0">
                <a:latin typeface="+mj-ea"/>
                <a:ea typeface="+mj-ea"/>
                <a:cs typeface="Times New Roman" pitchFamily="18" charset="0"/>
              </a:rPr>
              <a:t>超分子化学</a:t>
            </a:r>
            <a:endParaRPr lang="en-US" altLang="zh-CN" dirty="0">
              <a:latin typeface="+mj-ea"/>
              <a:ea typeface="+mj-ea"/>
              <a:cs typeface="Times New Roman" pitchFamily="18" charset="0"/>
            </a:endParaRPr>
          </a:p>
          <a:p>
            <a:pPr algn="just" defTabSz="409575" eaLnBrk="0" hangingPunct="0">
              <a:lnSpc>
                <a:spcPct val="90000"/>
              </a:lnSpc>
            </a:pPr>
            <a:r>
              <a:rPr lang="zh-CN" altLang="en-US" dirty="0">
                <a:latin typeface="+mj-ea"/>
                <a:ea typeface="+mj-ea"/>
                <a:cs typeface="Times New Roman" pitchFamily="18" charset="0"/>
              </a:rPr>
              <a:t>化学教育</a:t>
            </a:r>
            <a:endParaRPr lang="en-US" altLang="zh-CN" dirty="0">
              <a:latin typeface="+mj-ea"/>
              <a:ea typeface="+mj-ea"/>
              <a:cs typeface="Times New Roman" pitchFamily="18" charset="0"/>
            </a:endParaRPr>
          </a:p>
          <a:p>
            <a:pPr algn="just" defTabSz="409575" eaLnBrk="0" hangingPunct="0">
              <a:lnSpc>
                <a:spcPct val="90000"/>
              </a:lnSpc>
            </a:pPr>
            <a:r>
              <a:rPr lang="zh-CN" altLang="en-US" dirty="0">
                <a:latin typeface="+mj-ea"/>
                <a:ea typeface="+mj-ea"/>
                <a:cs typeface="Times New Roman" pitchFamily="18" charset="0"/>
              </a:rPr>
              <a:t>核化学</a:t>
            </a:r>
            <a:endParaRPr lang="en-US" altLang="zh-CN" dirty="0">
              <a:latin typeface="+mj-ea"/>
              <a:ea typeface="+mj-ea"/>
              <a:cs typeface="Times New Roman" pitchFamily="18" charset="0"/>
            </a:endParaRPr>
          </a:p>
        </p:txBody>
      </p:sp>
    </p:spTree>
    <p:extLst>
      <p:ext uri="{BB962C8B-B14F-4D97-AF65-F5344CB8AC3E}">
        <p14:creationId xmlns:p14="http://schemas.microsoft.com/office/powerpoint/2010/main" val="2056422965"/>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32" y="1818572"/>
            <a:ext cx="7840169" cy="5039428"/>
          </a:xfrm>
          <a:prstGeom prst="rect">
            <a:avLst/>
          </a:prstGeom>
          <a:ln>
            <a:noFill/>
          </a:ln>
          <a:effectLst>
            <a:outerShdw blurRad="292100" dist="139700" dir="2700000" algn="tl" rotWithShape="0">
              <a:srgbClr val="333333">
                <a:alpha val="65000"/>
              </a:srgbClr>
            </a:outerShdw>
          </a:effectLst>
        </p:spPr>
      </p:pic>
      <p:sp>
        <p:nvSpPr>
          <p:cNvPr id="3" name="矩形 2"/>
          <p:cNvSpPr/>
          <p:nvPr/>
        </p:nvSpPr>
        <p:spPr>
          <a:xfrm>
            <a:off x="1036638" y="547128"/>
            <a:ext cx="5696857" cy="341632"/>
          </a:xfrm>
          <a:prstGeom prst="rect">
            <a:avLst/>
          </a:prstGeom>
        </p:spPr>
        <p:txBody>
          <a:bodyPr wrap="square">
            <a:spAutoFit/>
          </a:bodyPr>
          <a:lstStyle/>
          <a:p>
            <a:pPr defTabSz="409575" eaLnBrk="0" hangingPunct="0">
              <a:lnSpc>
                <a:spcPct val="90000"/>
              </a:lnSpc>
            </a:pPr>
            <a:r>
              <a:rPr lang="zh-CN" altLang="en-US" b="1" dirty="0" smtClean="0">
                <a:latin typeface="+mj-lt"/>
                <a:ea typeface="+mj-ea"/>
                <a:cs typeface="Times New Roman" pitchFamily="18" charset="0"/>
              </a:rPr>
              <a:t>举例：</a:t>
            </a:r>
            <a:endParaRPr lang="en-US" altLang="zh-CN" b="1" dirty="0">
              <a:latin typeface="+mj-ea"/>
              <a:ea typeface="+mj-ea"/>
              <a:cs typeface="Times New Roman" pitchFamily="18" charset="0"/>
            </a:endParaRPr>
          </a:p>
        </p:txBody>
      </p:sp>
      <p:sp>
        <p:nvSpPr>
          <p:cNvPr id="12" name="矩形 11"/>
          <p:cNvSpPr>
            <a:spLocks noChangeArrowheads="1"/>
          </p:cNvSpPr>
          <p:nvPr/>
        </p:nvSpPr>
        <p:spPr bwMode="auto">
          <a:xfrm>
            <a:off x="1036638" y="1154313"/>
            <a:ext cx="2278061" cy="535531"/>
          </a:xfrm>
          <a:prstGeom prst="rect">
            <a:avLst/>
          </a:prstGeom>
          <a:noFill/>
          <a:ln w="9525">
            <a:noFill/>
            <a:miter lim="800000"/>
            <a:headEnd/>
            <a:tailEnd/>
          </a:ln>
        </p:spPr>
        <p:txBody>
          <a:bodyPr wrap="square" numCol="1">
            <a:spAutoFit/>
          </a:bodyPr>
          <a:lstStyle/>
          <a:p>
            <a:pPr algn="just" defTabSz="409575" eaLnBrk="0" hangingPunct="0">
              <a:lnSpc>
                <a:spcPct val="90000"/>
              </a:lnSpc>
            </a:pPr>
            <a:r>
              <a:rPr lang="en-US" altLang="zh-CN" sz="1600" dirty="0" smtClean="0">
                <a:latin typeface="+mj-lt"/>
                <a:ea typeface="+mj-ea"/>
                <a:cs typeface="Times New Roman" pitchFamily="18" charset="0"/>
              </a:rPr>
              <a:t>Organic chemistry</a:t>
            </a:r>
          </a:p>
          <a:p>
            <a:pPr algn="just" defTabSz="409575" eaLnBrk="0" hangingPunct="0">
              <a:lnSpc>
                <a:spcPct val="90000"/>
              </a:lnSpc>
            </a:pPr>
            <a:r>
              <a:rPr lang="zh-CN" altLang="en-US" sz="1600" dirty="0" smtClean="0">
                <a:latin typeface="+mj-lt"/>
                <a:ea typeface="+mj-ea"/>
                <a:cs typeface="Times New Roman" pitchFamily="18" charset="0"/>
              </a:rPr>
              <a:t>有机化学</a:t>
            </a:r>
            <a:endParaRPr lang="en-US" altLang="zh-CN" sz="1600" dirty="0" smtClean="0">
              <a:latin typeface="+mj-lt"/>
              <a:ea typeface="+mj-ea"/>
              <a:cs typeface="Times New Roman" pitchFamily="18" charset="0"/>
            </a:endParaRPr>
          </a:p>
        </p:txBody>
      </p:sp>
      <p:sp>
        <p:nvSpPr>
          <p:cNvPr id="4" name="矩形 3"/>
          <p:cNvSpPr/>
          <p:nvPr/>
        </p:nvSpPr>
        <p:spPr>
          <a:xfrm>
            <a:off x="3560306" y="1154313"/>
            <a:ext cx="2349500" cy="535531"/>
          </a:xfrm>
          <a:prstGeom prst="rect">
            <a:avLst/>
          </a:prstGeom>
        </p:spPr>
        <p:txBody>
          <a:bodyPr wrap="square">
            <a:spAutoFit/>
          </a:bodyPr>
          <a:lstStyle/>
          <a:p>
            <a:pPr algn="just" defTabSz="409575" eaLnBrk="0" hangingPunct="0">
              <a:lnSpc>
                <a:spcPct val="90000"/>
              </a:lnSpc>
            </a:pPr>
            <a:r>
              <a:rPr lang="en-US" altLang="zh-CN" sz="1600" dirty="0" smtClean="0">
                <a:latin typeface="+mj-lt"/>
                <a:ea typeface="+mj-ea"/>
                <a:cs typeface="Times New Roman" pitchFamily="18" charset="0"/>
              </a:rPr>
              <a:t>Organic synthesis</a:t>
            </a:r>
          </a:p>
          <a:p>
            <a:pPr algn="just" defTabSz="409575" eaLnBrk="0" hangingPunct="0">
              <a:lnSpc>
                <a:spcPct val="90000"/>
              </a:lnSpc>
            </a:pPr>
            <a:r>
              <a:rPr lang="zh-CN" altLang="en-US" sz="1600" dirty="0" smtClean="0">
                <a:latin typeface="+mj-lt"/>
                <a:ea typeface="+mj-ea"/>
                <a:cs typeface="Times New Roman" pitchFamily="18" charset="0"/>
              </a:rPr>
              <a:t>有机合成</a:t>
            </a:r>
            <a:endParaRPr lang="en-US" altLang="zh-CN" sz="1600" dirty="0">
              <a:latin typeface="+mj-lt"/>
              <a:ea typeface="+mj-ea"/>
              <a:cs typeface="Times New Roman" pitchFamily="18" charset="0"/>
            </a:endParaRPr>
          </a:p>
        </p:txBody>
      </p:sp>
      <p:cxnSp>
        <p:nvCxnSpPr>
          <p:cNvPr id="9" name="直接箭头连接符 8"/>
          <p:cNvCxnSpPr/>
          <p:nvPr/>
        </p:nvCxnSpPr>
        <p:spPr>
          <a:xfrm>
            <a:off x="2840306" y="1430480"/>
            <a:ext cx="720000" cy="0"/>
          </a:xfrm>
          <a:prstGeom prst="straightConnector1">
            <a:avLst/>
          </a:prstGeom>
          <a:ln w="28575">
            <a:prstDash val="sysDash"/>
            <a:tailEnd type="triangle"/>
          </a:ln>
        </p:spPr>
        <p:style>
          <a:lnRef idx="1">
            <a:schemeClr val="accent4"/>
          </a:lnRef>
          <a:fillRef idx="0">
            <a:schemeClr val="accent4"/>
          </a:fillRef>
          <a:effectRef idx="0">
            <a:schemeClr val="accent4"/>
          </a:effectRef>
          <a:fontRef idx="minor">
            <a:schemeClr val="tx1"/>
          </a:fontRef>
        </p:style>
      </p:cxnSp>
      <p:sp>
        <p:nvSpPr>
          <p:cNvPr id="13" name="矩形 12"/>
          <p:cNvSpPr/>
          <p:nvPr/>
        </p:nvSpPr>
        <p:spPr>
          <a:xfrm>
            <a:off x="6155413" y="1154313"/>
            <a:ext cx="2498050" cy="535531"/>
          </a:xfrm>
          <a:prstGeom prst="rect">
            <a:avLst/>
          </a:prstGeom>
        </p:spPr>
        <p:txBody>
          <a:bodyPr wrap="square">
            <a:spAutoFit/>
          </a:bodyPr>
          <a:lstStyle/>
          <a:p>
            <a:pPr algn="just" defTabSz="409575" eaLnBrk="0" hangingPunct="0">
              <a:lnSpc>
                <a:spcPct val="90000"/>
              </a:lnSpc>
            </a:pPr>
            <a:r>
              <a:rPr lang="en-US" altLang="zh-CN" sz="1600" dirty="0">
                <a:latin typeface="+mj-lt"/>
                <a:ea typeface="+mj-ea"/>
                <a:cs typeface="Times New Roman" pitchFamily="18" charset="0"/>
              </a:rPr>
              <a:t>Enantioselective </a:t>
            </a:r>
            <a:r>
              <a:rPr lang="en-US" altLang="zh-CN" sz="1600" dirty="0" smtClean="0">
                <a:latin typeface="+mj-lt"/>
                <a:ea typeface="+mj-ea"/>
                <a:cs typeface="Times New Roman" pitchFamily="18" charset="0"/>
              </a:rPr>
              <a:t>synthesis </a:t>
            </a:r>
            <a:r>
              <a:rPr lang="zh-CN" altLang="en-US" sz="1600" dirty="0">
                <a:latin typeface="+mj-lt"/>
                <a:ea typeface="+mj-ea"/>
                <a:cs typeface="Times New Roman" pitchFamily="18" charset="0"/>
              </a:rPr>
              <a:t>对</a:t>
            </a:r>
            <a:r>
              <a:rPr lang="zh-CN" altLang="en-US" sz="1600" dirty="0" smtClean="0">
                <a:latin typeface="+mj-lt"/>
                <a:ea typeface="+mj-ea"/>
                <a:cs typeface="Times New Roman" pitchFamily="18" charset="0"/>
              </a:rPr>
              <a:t>映选择性合成</a:t>
            </a:r>
            <a:endParaRPr lang="en-US" altLang="zh-CN" sz="1600" dirty="0">
              <a:latin typeface="+mj-lt"/>
              <a:ea typeface="+mj-ea"/>
              <a:cs typeface="Times New Roman" pitchFamily="18" charset="0"/>
            </a:endParaRPr>
          </a:p>
        </p:txBody>
      </p:sp>
      <p:cxnSp>
        <p:nvCxnSpPr>
          <p:cNvPr id="14" name="直接箭头连接符 13"/>
          <p:cNvCxnSpPr/>
          <p:nvPr/>
        </p:nvCxnSpPr>
        <p:spPr>
          <a:xfrm>
            <a:off x="5405910" y="1422078"/>
            <a:ext cx="720000" cy="0"/>
          </a:xfrm>
          <a:prstGeom prst="straightConnector1">
            <a:avLst/>
          </a:prstGeom>
          <a:ln w="28575">
            <a:prstDash val="sysDash"/>
            <a:tailEnd type="triangle"/>
          </a:ln>
        </p:spPr>
        <p:style>
          <a:lnRef idx="1">
            <a:schemeClr val="accent4"/>
          </a:lnRef>
          <a:fillRef idx="0">
            <a:schemeClr val="accent4"/>
          </a:fillRef>
          <a:effectRef idx="0">
            <a:schemeClr val="accent4"/>
          </a:effectRef>
          <a:fontRef idx="minor">
            <a:schemeClr val="tx1"/>
          </a:fontRef>
        </p:style>
      </p:cxnSp>
      <p:sp>
        <p:nvSpPr>
          <p:cNvPr id="16" name="圆角矩形 15"/>
          <p:cNvSpPr/>
          <p:nvPr/>
        </p:nvSpPr>
        <p:spPr>
          <a:xfrm>
            <a:off x="3482856" y="1972201"/>
            <a:ext cx="1130087" cy="250961"/>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sp>
        <p:nvSpPr>
          <p:cNvPr id="17" name="圆角矩形 16"/>
          <p:cNvSpPr/>
          <p:nvPr/>
        </p:nvSpPr>
        <p:spPr>
          <a:xfrm>
            <a:off x="5118654" y="3066297"/>
            <a:ext cx="1130087" cy="250961"/>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sp>
        <p:nvSpPr>
          <p:cNvPr id="18" name="矩形 17"/>
          <p:cNvSpPr>
            <a:spLocks noChangeArrowheads="1"/>
          </p:cNvSpPr>
          <p:nvPr/>
        </p:nvSpPr>
        <p:spPr bwMode="auto">
          <a:xfrm>
            <a:off x="6318913" y="2784479"/>
            <a:ext cx="2088108" cy="840230"/>
          </a:xfrm>
          <a:prstGeom prst="rect">
            <a:avLst/>
          </a:prstGeom>
          <a:noFill/>
          <a:ln w="9525">
            <a:noFill/>
            <a:miter lim="800000"/>
            <a:headEnd/>
            <a:tailEnd/>
          </a:ln>
        </p:spPr>
        <p:txBody>
          <a:bodyPr wrap="square">
            <a:spAutoFit/>
          </a:bodyPr>
          <a:lstStyle/>
          <a:p>
            <a:pPr defTabSz="409575" eaLnBrk="0" hangingPunct="0">
              <a:lnSpc>
                <a:spcPct val="90000"/>
              </a:lnSpc>
            </a:pPr>
            <a:r>
              <a:rPr lang="zh-CN" altLang="en-US" dirty="0" smtClean="0">
                <a:latin typeface="+mj-lt"/>
                <a:ea typeface="+mj-ea"/>
                <a:cs typeface="Times New Roman" pitchFamily="18" charset="0"/>
              </a:rPr>
              <a:t>展开</a:t>
            </a:r>
            <a:r>
              <a:rPr lang="en-US" altLang="zh-CN" dirty="0" smtClean="0">
                <a:latin typeface="+mj-lt"/>
                <a:ea typeface="+mj-ea"/>
                <a:cs typeface="Times New Roman" pitchFamily="18" charset="0"/>
              </a:rPr>
              <a:t>Refine Search</a:t>
            </a:r>
            <a:r>
              <a:rPr lang="zh-CN" altLang="en-US" dirty="0" smtClean="0">
                <a:latin typeface="+mj-lt"/>
                <a:ea typeface="+mj-ea"/>
                <a:cs typeface="Times New Roman" pitchFamily="18" charset="0"/>
              </a:rPr>
              <a:t>选项，设置更多检索条件。</a:t>
            </a:r>
            <a:endParaRPr lang="en-US" altLang="zh-CN" dirty="0" smtClean="0">
              <a:latin typeface="+mj-lt"/>
              <a:ea typeface="+mj-ea"/>
              <a:cs typeface="Times New Roman" pitchFamily="18" charset="0"/>
            </a:endParaRPr>
          </a:p>
        </p:txBody>
      </p:sp>
    </p:spTree>
    <p:extLst>
      <p:ext uri="{BB962C8B-B14F-4D97-AF65-F5344CB8AC3E}">
        <p14:creationId xmlns:p14="http://schemas.microsoft.com/office/powerpoint/2010/main" val="14720282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其他特色功能</a:t>
            </a:r>
            <a:endParaRPr lang="zh-CN" altLang="zh-CN" dirty="0">
              <a:latin typeface="+mj-ea"/>
              <a:ea typeface="+mj-ea"/>
              <a:cs typeface="ＭＳ Ｐゴシック" charset="-128"/>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076" y="1720029"/>
            <a:ext cx="7577160" cy="4896702"/>
          </a:xfrm>
          <a:prstGeom prst="rect">
            <a:avLst/>
          </a:prstGeom>
          <a:ln>
            <a:noFill/>
          </a:ln>
          <a:effectLst>
            <a:outerShdw blurRad="292100" dist="139700" dir="2700000" algn="tl" rotWithShape="0">
              <a:srgbClr val="333333">
                <a:alpha val="65000"/>
              </a:srgbClr>
            </a:outerShdw>
          </a:effectLst>
        </p:spPr>
      </p:pic>
      <p:sp>
        <p:nvSpPr>
          <p:cNvPr id="8" name="矩形 7"/>
          <p:cNvSpPr>
            <a:spLocks noChangeArrowheads="1"/>
          </p:cNvSpPr>
          <p:nvPr/>
        </p:nvSpPr>
        <p:spPr bwMode="auto">
          <a:xfrm>
            <a:off x="3310605" y="2293771"/>
            <a:ext cx="1835486" cy="31393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defTabSz="409575" eaLnBrk="0" hangingPunct="0">
              <a:lnSpc>
                <a:spcPct val="90000"/>
              </a:lnSpc>
            </a:pPr>
            <a:r>
              <a:rPr lang="zh-CN" altLang="en-US" sz="1600" dirty="0">
                <a:latin typeface="+mj-ea"/>
                <a:ea typeface="+mj-ea"/>
                <a:cs typeface="Times New Roman" pitchFamily="18" charset="0"/>
              </a:rPr>
              <a:t>同一期内前后翻页</a:t>
            </a:r>
          </a:p>
        </p:txBody>
      </p:sp>
      <p:sp>
        <p:nvSpPr>
          <p:cNvPr id="12" name="椭圆 11"/>
          <p:cNvSpPr/>
          <p:nvPr/>
        </p:nvSpPr>
        <p:spPr>
          <a:xfrm>
            <a:off x="2722261" y="2133038"/>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a:solidFill>
                  <a:schemeClr val="bg1"/>
                </a:solidFill>
                <a:latin typeface="Times New Roman" panose="02020603050405020304" pitchFamily="18" charset="0"/>
                <a:ea typeface="微软雅黑" pitchFamily="34" charset="-122"/>
                <a:cs typeface="Times New Roman" panose="02020603050405020304" pitchFamily="18" charset="0"/>
              </a:rPr>
              <a:t>1</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13" name="椭圆 12"/>
          <p:cNvSpPr/>
          <p:nvPr/>
        </p:nvSpPr>
        <p:spPr>
          <a:xfrm>
            <a:off x="7948638" y="1268021"/>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a:solidFill>
                  <a:schemeClr val="bg1"/>
                </a:solidFill>
                <a:latin typeface="Times New Roman" panose="02020603050405020304" pitchFamily="18" charset="0"/>
                <a:ea typeface="微软雅黑" pitchFamily="34" charset="-122"/>
                <a:cs typeface="Times New Roman" panose="02020603050405020304" pitchFamily="18" charset="0"/>
              </a:rPr>
              <a:t>2</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14" name="矩形 13"/>
          <p:cNvSpPr>
            <a:spLocks noChangeArrowheads="1"/>
          </p:cNvSpPr>
          <p:nvPr/>
        </p:nvSpPr>
        <p:spPr bwMode="auto">
          <a:xfrm>
            <a:off x="4122974" y="1427304"/>
            <a:ext cx="3798097" cy="31393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defTabSz="409575" eaLnBrk="0" hangingPunct="0">
              <a:lnSpc>
                <a:spcPct val="90000"/>
              </a:lnSpc>
            </a:pPr>
            <a:r>
              <a:rPr lang="zh-CN" altLang="en-US" sz="1600" dirty="0">
                <a:latin typeface="+mj-ea"/>
                <a:ea typeface="+mj-ea"/>
                <a:cs typeface="Times New Roman" pitchFamily="18" charset="0"/>
              </a:rPr>
              <a:t>向下浏览页面时检索栏永远悬浮在上端</a:t>
            </a:r>
          </a:p>
        </p:txBody>
      </p:sp>
      <p:sp>
        <p:nvSpPr>
          <p:cNvPr id="15" name="椭圆 14"/>
          <p:cNvSpPr/>
          <p:nvPr/>
        </p:nvSpPr>
        <p:spPr>
          <a:xfrm>
            <a:off x="5146091" y="5668541"/>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a:solidFill>
                  <a:schemeClr val="bg1"/>
                </a:solidFill>
                <a:latin typeface="Times New Roman" panose="02020603050405020304" pitchFamily="18" charset="0"/>
                <a:ea typeface="微软雅黑" pitchFamily="34" charset="-122"/>
                <a:cs typeface="Times New Roman" panose="02020603050405020304" pitchFamily="18" charset="0"/>
              </a:rPr>
              <a:t>4</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16" name="矩形 15"/>
          <p:cNvSpPr>
            <a:spLocks noChangeArrowheads="1"/>
          </p:cNvSpPr>
          <p:nvPr/>
        </p:nvSpPr>
        <p:spPr bwMode="auto">
          <a:xfrm>
            <a:off x="5746475" y="5798455"/>
            <a:ext cx="3192988" cy="31393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defTabSz="409575" eaLnBrk="0" hangingPunct="0">
              <a:lnSpc>
                <a:spcPct val="90000"/>
              </a:lnSpc>
            </a:pPr>
            <a:r>
              <a:rPr lang="zh-CN" altLang="en-US" sz="1600" dirty="0">
                <a:latin typeface="+mj-ea"/>
                <a:ea typeface="+mj-ea"/>
                <a:cs typeface="Times New Roman" pitchFamily="18" charset="0"/>
              </a:rPr>
              <a:t>点击展开类似主题的推荐文章</a:t>
            </a:r>
          </a:p>
        </p:txBody>
      </p:sp>
      <p:sp>
        <p:nvSpPr>
          <p:cNvPr id="18" name="矩形 17"/>
          <p:cNvSpPr>
            <a:spLocks noChangeArrowheads="1"/>
          </p:cNvSpPr>
          <p:nvPr/>
        </p:nvSpPr>
        <p:spPr bwMode="auto">
          <a:xfrm>
            <a:off x="1036638" y="1249363"/>
            <a:ext cx="7200000" cy="341632"/>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a:latin typeface="+mj-lt"/>
                <a:ea typeface="+mj-ea"/>
                <a:cs typeface="Times New Roman" pitchFamily="18" charset="0"/>
              </a:rPr>
              <a:t>3</a:t>
            </a:r>
            <a:r>
              <a:rPr lang="en-US" altLang="zh-CN" dirty="0" smtClean="0">
                <a:latin typeface="+mj-lt"/>
                <a:ea typeface="+mj-ea"/>
                <a:cs typeface="Times New Roman" pitchFamily="18" charset="0"/>
              </a:rPr>
              <a:t>. </a:t>
            </a:r>
            <a:r>
              <a:rPr lang="zh-CN" altLang="en-US" dirty="0">
                <a:latin typeface="+mj-lt"/>
                <a:ea typeface="+mj-ea"/>
                <a:cs typeface="Times New Roman" pitchFamily="18" charset="0"/>
              </a:rPr>
              <a:t>全文</a:t>
            </a:r>
            <a:r>
              <a:rPr lang="zh-CN" altLang="en-US" dirty="0" smtClean="0">
                <a:latin typeface="+mj-lt"/>
                <a:ea typeface="+mj-ea"/>
                <a:cs typeface="Times New Roman" pitchFamily="18" charset="0"/>
              </a:rPr>
              <a:t>页面有哪些功能</a:t>
            </a:r>
            <a:r>
              <a:rPr lang="zh-CN" altLang="en-US" dirty="0">
                <a:latin typeface="+mj-lt"/>
                <a:ea typeface="+mj-ea"/>
                <a:cs typeface="Times New Roman" pitchFamily="18" charset="0"/>
              </a:rPr>
              <a:t>？</a:t>
            </a:r>
            <a:endParaRPr lang="en-US" altLang="zh-CN" dirty="0">
              <a:latin typeface="+mj-lt"/>
              <a:ea typeface="+mj-ea"/>
              <a:cs typeface="Times New Roman" pitchFamily="18" charset="0"/>
            </a:endParaRPr>
          </a:p>
        </p:txBody>
      </p:sp>
      <p:sp>
        <p:nvSpPr>
          <p:cNvPr id="17" name="椭圆 16"/>
          <p:cNvSpPr/>
          <p:nvPr/>
        </p:nvSpPr>
        <p:spPr>
          <a:xfrm>
            <a:off x="7203117" y="2887401"/>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a:solidFill>
                  <a:schemeClr val="bg1"/>
                </a:solidFill>
                <a:latin typeface="Times New Roman" panose="02020603050405020304" pitchFamily="18" charset="0"/>
                <a:ea typeface="微软雅黑" pitchFamily="34" charset="-122"/>
                <a:cs typeface="Times New Roman" panose="02020603050405020304" pitchFamily="18" charset="0"/>
              </a:rPr>
              <a:t>3</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20" name="矩形 19"/>
          <p:cNvSpPr>
            <a:spLocks noChangeArrowheads="1"/>
          </p:cNvSpPr>
          <p:nvPr/>
        </p:nvSpPr>
        <p:spPr bwMode="auto">
          <a:xfrm>
            <a:off x="2814972" y="2899734"/>
            <a:ext cx="4353095" cy="535531"/>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defTabSz="409575" eaLnBrk="0" hangingPunct="0">
              <a:lnSpc>
                <a:spcPct val="90000"/>
              </a:lnSpc>
            </a:pPr>
            <a:r>
              <a:rPr lang="zh-CN" altLang="en-US" sz="1600" dirty="0">
                <a:latin typeface="+mj-ea"/>
                <a:ea typeface="+mj-ea"/>
                <a:cs typeface="Times New Roman" pitchFamily="18" charset="0"/>
              </a:rPr>
              <a:t>侧栏查看辅助信息</a:t>
            </a:r>
            <a:r>
              <a:rPr lang="en-US" altLang="zh-CN" sz="1600" dirty="0">
                <a:latin typeface="+mj-ea"/>
                <a:ea typeface="+mj-ea"/>
                <a:cs typeface="Times New Roman" pitchFamily="18" charset="0"/>
              </a:rPr>
              <a:t>(supporting information)</a:t>
            </a:r>
            <a:r>
              <a:rPr lang="zh-CN" altLang="en-US" sz="1600" dirty="0">
                <a:latin typeface="+mj-ea"/>
                <a:ea typeface="+mj-ea"/>
                <a:cs typeface="Times New Roman" pitchFamily="18" charset="0"/>
              </a:rPr>
              <a:t>和实验</a:t>
            </a:r>
            <a:r>
              <a:rPr lang="en-US" altLang="zh-CN" sz="1600" dirty="0">
                <a:latin typeface="+mj-ea"/>
                <a:ea typeface="+mj-ea"/>
                <a:cs typeface="Times New Roman" pitchFamily="18" charset="0"/>
              </a:rPr>
              <a:t>/</a:t>
            </a:r>
            <a:r>
              <a:rPr lang="zh-CN" altLang="en-US" sz="1600" dirty="0">
                <a:latin typeface="+mj-ea"/>
                <a:ea typeface="+mj-ea"/>
                <a:cs typeface="Times New Roman" pitchFamily="18" charset="0"/>
              </a:rPr>
              <a:t>报告的原始数据</a:t>
            </a:r>
            <a:r>
              <a:rPr lang="en-US" altLang="zh-CN" sz="1600" dirty="0">
                <a:latin typeface="+mj-ea"/>
                <a:ea typeface="+mj-ea"/>
                <a:cs typeface="Times New Roman" pitchFamily="18" charset="0"/>
              </a:rPr>
              <a:t>(primary data)</a:t>
            </a:r>
            <a:endParaRPr lang="zh-CN" altLang="en-US" sz="1600" dirty="0">
              <a:latin typeface="+mj-ea"/>
              <a:ea typeface="+mj-ea"/>
              <a:cs typeface="Times New Roman" pitchFamily="18" charset="0"/>
            </a:endParaRPr>
          </a:p>
        </p:txBody>
      </p:sp>
    </p:spTree>
    <p:extLst>
      <p:ext uri="{BB962C8B-B14F-4D97-AF65-F5344CB8AC3E}">
        <p14:creationId xmlns:p14="http://schemas.microsoft.com/office/powerpoint/2010/main" val="17618094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6" grpId="0" animBg="1"/>
      <p:bldP spid="17"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l="22835" t="18933" r="8531" b="14968"/>
          <a:stretch/>
        </p:blipFill>
        <p:spPr>
          <a:xfrm>
            <a:off x="1036638" y="1959106"/>
            <a:ext cx="6840000" cy="3958484"/>
          </a:xfrm>
          <a:prstGeom prst="rect">
            <a:avLst/>
          </a:prstGeom>
          <a:ln>
            <a:noFill/>
          </a:ln>
          <a:effectLst>
            <a:outerShdw blurRad="292100" dist="139700" dir="2700000" algn="tl" rotWithShape="0">
              <a:srgbClr val="333333">
                <a:alpha val="65000"/>
              </a:srgbClr>
            </a:outerShdw>
          </a:effectLst>
        </p:spPr>
      </p:pic>
      <p:sp>
        <p:nvSpPr>
          <p:cNvPr id="8" name="矩形 7"/>
          <p:cNvSpPr>
            <a:spLocks noChangeArrowheads="1"/>
          </p:cNvSpPr>
          <p:nvPr/>
        </p:nvSpPr>
        <p:spPr bwMode="auto">
          <a:xfrm>
            <a:off x="3785188" y="4967047"/>
            <a:ext cx="4142180" cy="535531"/>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defTabSz="409575" eaLnBrk="0" hangingPunct="0">
              <a:lnSpc>
                <a:spcPct val="90000"/>
              </a:lnSpc>
            </a:pPr>
            <a:r>
              <a:rPr lang="zh-CN" altLang="en-US" sz="1600" dirty="0">
                <a:latin typeface="+mj-lt"/>
                <a:ea typeface="+mj-ea"/>
                <a:cs typeface="Times New Roman" pitchFamily="18" charset="0"/>
              </a:rPr>
              <a:t>点击右栏的插图，可打开高清大图；除了以前的</a:t>
            </a:r>
            <a:r>
              <a:rPr lang="en-US" altLang="zh-CN" sz="1600" dirty="0" err="1">
                <a:latin typeface="+mj-lt"/>
                <a:ea typeface="+mj-ea"/>
                <a:cs typeface="Times New Roman" pitchFamily="18" charset="0"/>
              </a:rPr>
              <a:t>ppt</a:t>
            </a:r>
            <a:r>
              <a:rPr lang="zh-CN" altLang="en-US" sz="1600" dirty="0">
                <a:latin typeface="+mj-lt"/>
                <a:ea typeface="+mj-ea"/>
                <a:cs typeface="Times New Roman" pitchFamily="18" charset="0"/>
              </a:rPr>
              <a:t>格式，现在可以下载图片格式了！</a:t>
            </a:r>
          </a:p>
        </p:txBody>
      </p:sp>
      <p:sp>
        <p:nvSpPr>
          <p:cNvPr id="12" name="椭圆 11"/>
          <p:cNvSpPr/>
          <p:nvPr/>
        </p:nvSpPr>
        <p:spPr>
          <a:xfrm>
            <a:off x="3158458" y="4925263"/>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a:solidFill>
                  <a:schemeClr val="bg1"/>
                </a:solidFill>
                <a:latin typeface="Times New Roman" panose="02020603050405020304" pitchFamily="18" charset="0"/>
                <a:ea typeface="微软雅黑" pitchFamily="34" charset="-122"/>
                <a:cs typeface="Times New Roman" panose="02020603050405020304" pitchFamily="18" charset="0"/>
              </a:rPr>
              <a:t>5</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9" name="矩形 8"/>
          <p:cNvSpPr>
            <a:spLocks noChangeArrowheads="1"/>
          </p:cNvSpPr>
          <p:nvPr/>
        </p:nvSpPr>
        <p:spPr bwMode="auto">
          <a:xfrm>
            <a:off x="1036638" y="1249363"/>
            <a:ext cx="7200000" cy="341632"/>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a:latin typeface="+mj-lt"/>
                <a:cs typeface="Times New Roman" pitchFamily="18" charset="0"/>
              </a:rPr>
              <a:t>3</a:t>
            </a:r>
            <a:r>
              <a:rPr lang="en-US" altLang="zh-CN" dirty="0" smtClean="0">
                <a:latin typeface="+mj-lt"/>
                <a:cs typeface="Times New Roman" pitchFamily="18" charset="0"/>
              </a:rPr>
              <a:t>. </a:t>
            </a:r>
            <a:r>
              <a:rPr lang="zh-CN" altLang="en-US" dirty="0" smtClean="0">
                <a:latin typeface="+mj-lt"/>
                <a:ea typeface="+mj-ea"/>
                <a:cs typeface="Times New Roman" pitchFamily="18" charset="0"/>
              </a:rPr>
              <a:t>全文</a:t>
            </a:r>
            <a:r>
              <a:rPr lang="zh-CN" altLang="en-US" dirty="0">
                <a:latin typeface="+mj-lt"/>
                <a:ea typeface="+mj-ea"/>
                <a:cs typeface="Times New Roman" pitchFamily="18" charset="0"/>
              </a:rPr>
              <a:t>页面的各种功能？</a:t>
            </a:r>
            <a:endParaRPr lang="en-US" altLang="zh-CN" dirty="0">
              <a:latin typeface="+mj-lt"/>
              <a:ea typeface="+mj-ea"/>
              <a:cs typeface="Times New Roman" pitchFamily="18" charset="0"/>
            </a:endParaRPr>
          </a:p>
        </p:txBody>
      </p:sp>
    </p:spTree>
    <p:extLst>
      <p:ext uri="{BB962C8B-B14F-4D97-AF65-F5344CB8AC3E}">
        <p14:creationId xmlns:p14="http://schemas.microsoft.com/office/powerpoint/2010/main" val="3225389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849618" y="1260955"/>
            <a:ext cx="7271698" cy="1200329"/>
          </a:xfrm>
          <a:prstGeom prst="rect">
            <a:avLst/>
          </a:prstGeom>
        </p:spPr>
        <p:txBody>
          <a:bodyPr wrap="square">
            <a:spAutoFit/>
          </a:bodyPr>
          <a:lstStyle/>
          <a:p>
            <a:pPr defTabSz="409575" eaLnBrk="0" hangingPunct="0">
              <a:lnSpc>
                <a:spcPct val="90000"/>
              </a:lnSpc>
            </a:pPr>
            <a:r>
              <a:rPr lang="en-US" altLang="zh-CN" sz="1600" dirty="0">
                <a:solidFill>
                  <a:srgbClr val="0070C0"/>
                </a:solidFill>
                <a:latin typeface="+mj-lt"/>
                <a:ea typeface="+mj-ea"/>
                <a:cs typeface="Times New Roman" pitchFamily="18" charset="0"/>
              </a:rPr>
              <a:t>* Supporting Information</a:t>
            </a:r>
            <a:r>
              <a:rPr lang="zh-CN" altLang="en-US" sz="1600" dirty="0">
                <a:solidFill>
                  <a:srgbClr val="0070C0"/>
                </a:solidFill>
                <a:latin typeface="+mj-lt"/>
                <a:ea typeface="+mj-ea"/>
                <a:cs typeface="Times New Roman" pitchFamily="18" charset="0"/>
              </a:rPr>
              <a:t>是什么？</a:t>
            </a:r>
            <a:r>
              <a:rPr lang="en-US" altLang="zh-CN" sz="1600" dirty="0">
                <a:solidFill>
                  <a:srgbClr val="0070C0"/>
                </a:solidFill>
                <a:latin typeface="+mj-lt"/>
                <a:ea typeface="+mj-ea"/>
                <a:cs typeface="Times New Roman" pitchFamily="18" charset="0"/>
              </a:rPr>
              <a:t>——</a:t>
            </a:r>
            <a:r>
              <a:rPr lang="zh-CN" altLang="en-US" sz="1600" dirty="0">
                <a:solidFill>
                  <a:srgbClr val="0070C0"/>
                </a:solidFill>
                <a:latin typeface="+mj-lt"/>
                <a:ea typeface="+mj-ea"/>
                <a:cs typeface="Times New Roman" pitchFamily="18" charset="0"/>
              </a:rPr>
              <a:t>文章的帮助信息，为编辑、同行评审和读者提供精确和完整的实验步骤和图文信息。它可以是分子结构图、实验参数、实验数据结果，分析图谱等，投稿时需撰写并另外上传。</a:t>
            </a:r>
            <a:endParaRPr lang="en-US" altLang="zh-CN" sz="1600" dirty="0">
              <a:solidFill>
                <a:srgbClr val="0070C0"/>
              </a:solidFill>
              <a:latin typeface="+mj-lt"/>
              <a:ea typeface="+mj-ea"/>
              <a:cs typeface="Times New Roman" pitchFamily="18" charset="0"/>
            </a:endParaRPr>
          </a:p>
          <a:p>
            <a:pPr defTabSz="409575" eaLnBrk="0" hangingPunct="0">
              <a:lnSpc>
                <a:spcPct val="90000"/>
              </a:lnSpc>
            </a:pPr>
            <a:r>
              <a:rPr lang="zh-CN" altLang="en-US" sz="1600" dirty="0">
                <a:solidFill>
                  <a:srgbClr val="0070C0"/>
                </a:solidFill>
                <a:latin typeface="+mj-lt"/>
                <a:ea typeface="+mj-ea"/>
                <a:cs typeface="Times New Roman" pitchFamily="18" charset="0"/>
              </a:rPr>
              <a:t>* 部分</a:t>
            </a:r>
            <a:r>
              <a:rPr lang="en-US" altLang="zh-CN" sz="1600" dirty="0">
                <a:solidFill>
                  <a:srgbClr val="0070C0"/>
                </a:solidFill>
                <a:latin typeface="+mj-lt"/>
                <a:ea typeface="+mj-ea"/>
                <a:cs typeface="Times New Roman" pitchFamily="18" charset="0"/>
              </a:rPr>
              <a:t>Supporting Information</a:t>
            </a:r>
            <a:r>
              <a:rPr lang="zh-CN" altLang="en-US" sz="1600" dirty="0">
                <a:solidFill>
                  <a:srgbClr val="0070C0"/>
                </a:solidFill>
                <a:latin typeface="+mj-lt"/>
                <a:ea typeface="+mj-ea"/>
                <a:cs typeface="Times New Roman" pitchFamily="18" charset="0"/>
              </a:rPr>
              <a:t>呈现在</a:t>
            </a:r>
            <a:r>
              <a:rPr lang="en-US" altLang="zh-CN" sz="1600" dirty="0" err="1">
                <a:solidFill>
                  <a:srgbClr val="0070C0"/>
                </a:solidFill>
                <a:latin typeface="+mj-lt"/>
                <a:ea typeface="+mj-ea"/>
                <a:cs typeface="Times New Roman" pitchFamily="18" charset="0"/>
              </a:rPr>
              <a:t>figshare</a:t>
            </a:r>
            <a:r>
              <a:rPr lang="zh-CN" altLang="en-US" sz="1600" dirty="0">
                <a:solidFill>
                  <a:srgbClr val="0070C0"/>
                </a:solidFill>
                <a:latin typeface="+mj-lt"/>
                <a:ea typeface="+mj-ea"/>
                <a:cs typeface="Times New Roman" pitchFamily="18" charset="0"/>
              </a:rPr>
              <a:t>内嵌窗口，点击下方的</a:t>
            </a:r>
            <a:r>
              <a:rPr lang="en-US" altLang="zh-CN" sz="1600" dirty="0">
                <a:solidFill>
                  <a:srgbClr val="0070C0"/>
                </a:solidFill>
                <a:latin typeface="+mj-lt"/>
                <a:ea typeface="+mj-ea"/>
                <a:cs typeface="Times New Roman" pitchFamily="18" charset="0"/>
              </a:rPr>
              <a:t>Download</a:t>
            </a:r>
            <a:r>
              <a:rPr lang="zh-CN" altLang="en-US" sz="1600" dirty="0">
                <a:solidFill>
                  <a:srgbClr val="0070C0"/>
                </a:solidFill>
                <a:latin typeface="+mj-lt"/>
                <a:ea typeface="+mj-ea"/>
                <a:cs typeface="Times New Roman" pitchFamily="18" charset="0"/>
              </a:rPr>
              <a:t>按钮即可下载。</a:t>
            </a:r>
            <a:endParaRPr lang="en-US" altLang="zh-CN" sz="1600" dirty="0">
              <a:solidFill>
                <a:srgbClr val="0070C0"/>
              </a:solidFill>
              <a:latin typeface="+mj-lt"/>
              <a:ea typeface="+mj-ea"/>
              <a:cs typeface="Times New Roman" pitchFamily="18" charset="0"/>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7529" y="2564227"/>
            <a:ext cx="5095875" cy="4029075"/>
          </a:xfrm>
          <a:prstGeom prst="rect">
            <a:avLst/>
          </a:prstGeom>
          <a:ln w="38100">
            <a:solidFill>
              <a:schemeClr val="tx1"/>
            </a:solidFill>
          </a:ln>
        </p:spPr>
      </p:pic>
    </p:spTree>
    <p:extLst>
      <p:ext uri="{BB962C8B-B14F-4D97-AF65-F5344CB8AC3E}">
        <p14:creationId xmlns:p14="http://schemas.microsoft.com/office/powerpoint/2010/main" val="112727199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463" y="0"/>
            <a:ext cx="9161463" cy="5659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30723" name="Picture 2"/>
          <p:cNvPicPr>
            <a:picLocks noChangeAspect="1" noChangeArrowheads="1"/>
          </p:cNvPicPr>
          <p:nvPr/>
        </p:nvPicPr>
        <p:blipFill>
          <a:blip r:embed="rId3" cstate="print"/>
          <a:srcRect/>
          <a:stretch>
            <a:fillRect/>
          </a:stretch>
        </p:blipFill>
        <p:spPr bwMode="auto">
          <a:xfrm>
            <a:off x="-14288" y="0"/>
            <a:ext cx="4954588" cy="6858000"/>
          </a:xfrm>
          <a:prstGeom prst="rect">
            <a:avLst/>
          </a:prstGeom>
          <a:noFill/>
          <a:ln w="9525">
            <a:noFill/>
            <a:miter lim="800000"/>
            <a:headEnd/>
            <a:tailEnd/>
          </a:ln>
        </p:spPr>
      </p:pic>
      <p:sp>
        <p:nvSpPr>
          <p:cNvPr id="30724" name="Title 1"/>
          <p:cNvSpPr>
            <a:spLocks noGrp="1"/>
          </p:cNvSpPr>
          <p:nvPr>
            <p:ph type="title"/>
          </p:nvPr>
        </p:nvSpPr>
        <p:spPr>
          <a:xfrm>
            <a:off x="233363" y="5005388"/>
            <a:ext cx="3860800" cy="1354137"/>
          </a:xfrm>
        </p:spPr>
        <p:txBody>
          <a:bodyPr anchor="t"/>
          <a:lstStyle/>
          <a:p>
            <a:pPr algn="l"/>
            <a:r>
              <a:rPr lang="en-US" altLang="zh-CN" sz="2000" smtClean="0">
                <a:solidFill>
                  <a:srgbClr val="FFC000"/>
                </a:solidFill>
                <a:latin typeface="Times New Roman" pitchFamily="18" charset="0"/>
                <a:cs typeface="Times New Roman" pitchFamily="18" charset="0"/>
              </a:rPr>
              <a:t>“To be the world’s most trusted source of the comprehensive knowledge needed to cultivate </a:t>
            </a:r>
            <a:br>
              <a:rPr lang="en-US" altLang="zh-CN" sz="2000" smtClean="0">
                <a:solidFill>
                  <a:srgbClr val="FFC000"/>
                </a:solidFill>
                <a:latin typeface="Times New Roman" pitchFamily="18" charset="0"/>
                <a:cs typeface="Times New Roman" pitchFamily="18" charset="0"/>
              </a:rPr>
            </a:br>
            <a:r>
              <a:rPr lang="en-US" altLang="zh-CN" sz="2000" smtClean="0">
                <a:solidFill>
                  <a:srgbClr val="FFC000"/>
                </a:solidFill>
                <a:latin typeface="Times New Roman" pitchFamily="18" charset="0"/>
                <a:cs typeface="Times New Roman" pitchFamily="18" charset="0"/>
              </a:rPr>
              <a:t>the chemists of tomorrow”</a:t>
            </a:r>
          </a:p>
        </p:txBody>
      </p:sp>
      <p:pic>
        <p:nvPicPr>
          <p:cNvPr id="30725" name="Picture 3"/>
          <p:cNvPicPr>
            <a:picLocks noChangeAspect="1" noChangeArrowheads="1"/>
          </p:cNvPicPr>
          <p:nvPr/>
        </p:nvPicPr>
        <p:blipFill>
          <a:blip r:embed="rId4" cstate="print"/>
          <a:srcRect/>
          <a:stretch>
            <a:fillRect/>
          </a:stretch>
        </p:blipFill>
        <p:spPr bwMode="auto">
          <a:xfrm>
            <a:off x="5222875" y="231775"/>
            <a:ext cx="3667125" cy="895350"/>
          </a:xfrm>
          <a:prstGeom prst="rect">
            <a:avLst/>
          </a:prstGeom>
          <a:noFill/>
          <a:ln w="9525">
            <a:noFill/>
            <a:miter lim="800000"/>
            <a:headEnd/>
            <a:tailEnd/>
          </a:ln>
        </p:spPr>
      </p:pic>
      <p:sp>
        <p:nvSpPr>
          <p:cNvPr id="10" name="标题 1"/>
          <p:cNvSpPr txBox="1">
            <a:spLocks/>
          </p:cNvSpPr>
          <p:nvPr/>
        </p:nvSpPr>
        <p:spPr bwMode="auto">
          <a:xfrm>
            <a:off x="5337175" y="1885950"/>
            <a:ext cx="3014663" cy="935038"/>
          </a:xfrm>
          <a:prstGeom prst="rect">
            <a:avLst/>
          </a:prstGeom>
          <a:noFill/>
          <a:ln w="9525">
            <a:noFill/>
            <a:miter lim="800000"/>
            <a:headEnd/>
            <a:tailEnd/>
          </a:ln>
        </p:spPr>
        <p:txBody>
          <a:bodyPr anchor="ctr">
            <a:noAutofit/>
          </a:bodyPr>
          <a:lstStyle/>
          <a:p>
            <a:pPr eaLnBrk="0" hangingPunct="0">
              <a:defRPr/>
            </a:pPr>
            <a:r>
              <a:rPr lang="zh-CN" altLang="en-US" sz="2400" b="1" dirty="0" smtClean="0">
                <a:latin typeface="+mj-lt"/>
                <a:ea typeface="微软雅黑" panose="020B0503020204020204" pitchFamily="34" charset="-122"/>
                <a:cs typeface="+mj-cs"/>
              </a:rPr>
              <a:t>内容列表</a:t>
            </a:r>
            <a:endParaRPr lang="zh-CN" altLang="en-US" sz="2400" b="1" dirty="0">
              <a:latin typeface="+mj-lt"/>
              <a:ea typeface="微软雅黑" panose="020B0503020204020204" pitchFamily="34" charset="-122"/>
              <a:cs typeface="+mj-cs"/>
            </a:endParaRPr>
          </a:p>
        </p:txBody>
      </p:sp>
      <p:sp>
        <p:nvSpPr>
          <p:cNvPr id="11" name="矩形 10"/>
          <p:cNvSpPr/>
          <p:nvPr/>
        </p:nvSpPr>
        <p:spPr>
          <a:xfrm>
            <a:off x="5130800" y="1460500"/>
            <a:ext cx="3830638" cy="427196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dirty="0"/>
          </a:p>
        </p:txBody>
      </p:sp>
      <p:sp>
        <p:nvSpPr>
          <p:cNvPr id="12" name="内容占位符 2"/>
          <p:cNvSpPr>
            <a:spLocks noGrp="1"/>
          </p:cNvSpPr>
          <p:nvPr>
            <p:ph idx="1"/>
          </p:nvPr>
        </p:nvSpPr>
        <p:spPr>
          <a:xfrm>
            <a:off x="5349875" y="3098800"/>
            <a:ext cx="3452813" cy="2114550"/>
          </a:xfrm>
        </p:spPr>
        <p:txBody>
          <a:bodyPr>
            <a:noAutofit/>
          </a:bodyPr>
          <a:lstStyle/>
          <a:p>
            <a:pPr>
              <a:lnSpc>
                <a:spcPct val="150000"/>
              </a:lnSpc>
              <a:buFont typeface="Wingdings" panose="05000000000000000000" pitchFamily="2" charset="2"/>
              <a:buAutoNum type="arabicPlain"/>
              <a:defRPr/>
            </a:pPr>
            <a:r>
              <a:rPr lang="zh-CN" altLang="en-US" sz="1800" dirty="0" smtClean="0">
                <a:latin typeface="+mj-lt"/>
              </a:rPr>
              <a:t>平台</a:t>
            </a:r>
            <a:r>
              <a:rPr lang="zh-CN" altLang="en-US" sz="1800" dirty="0">
                <a:latin typeface="+mj-lt"/>
              </a:rPr>
              <a:t>功能</a:t>
            </a:r>
            <a:r>
              <a:rPr lang="zh-CN" altLang="en-US" sz="1800" dirty="0" smtClean="0">
                <a:latin typeface="+mj-lt"/>
              </a:rPr>
              <a:t>一览</a:t>
            </a:r>
            <a:endParaRPr lang="en-US" altLang="zh-CN" sz="1800" dirty="0" smtClean="0">
              <a:latin typeface="+mj-lt"/>
            </a:endParaRPr>
          </a:p>
          <a:p>
            <a:pPr>
              <a:lnSpc>
                <a:spcPct val="150000"/>
              </a:lnSpc>
              <a:buFont typeface="Wingdings" panose="05000000000000000000" pitchFamily="2" charset="2"/>
              <a:buAutoNum type="arabicPlain"/>
              <a:defRPr/>
            </a:pPr>
            <a:r>
              <a:rPr lang="en-US" altLang="zh-CN" sz="1800" dirty="0" smtClean="0">
                <a:latin typeface="+mj-lt"/>
              </a:rPr>
              <a:t>ACS</a:t>
            </a:r>
            <a:r>
              <a:rPr lang="zh-CN" altLang="en-US" sz="1800" dirty="0">
                <a:latin typeface="+mj-lt"/>
              </a:rPr>
              <a:t>资源</a:t>
            </a:r>
            <a:r>
              <a:rPr lang="zh-CN" altLang="en-US" sz="1800" dirty="0" smtClean="0">
                <a:latin typeface="+mj-lt"/>
              </a:rPr>
              <a:t>介绍</a:t>
            </a:r>
            <a:endParaRPr lang="en-US" altLang="zh-CN" sz="1800" dirty="0" smtClean="0">
              <a:latin typeface="+mj-lt"/>
            </a:endParaRPr>
          </a:p>
          <a:p>
            <a:pPr>
              <a:lnSpc>
                <a:spcPct val="150000"/>
              </a:lnSpc>
              <a:buFont typeface="Wingdings" panose="05000000000000000000" pitchFamily="2" charset="2"/>
              <a:buAutoNum type="arabicPlain"/>
              <a:defRPr/>
            </a:pPr>
            <a:r>
              <a:rPr lang="zh-CN" altLang="en-US" sz="1800" dirty="0" smtClean="0">
                <a:latin typeface="+mj-lt"/>
              </a:rPr>
              <a:t>开放获取政策</a:t>
            </a:r>
            <a:endParaRPr lang="en-US" altLang="zh-CN" sz="1800" dirty="0" smtClean="0">
              <a:latin typeface="+mj-lt"/>
            </a:endParaRPr>
          </a:p>
          <a:p>
            <a:pPr>
              <a:lnSpc>
                <a:spcPct val="150000"/>
              </a:lnSpc>
              <a:buFont typeface="Wingdings" panose="05000000000000000000" pitchFamily="2" charset="2"/>
              <a:buAutoNum type="arabicPlain"/>
              <a:defRPr/>
            </a:pPr>
            <a:r>
              <a:rPr lang="zh-CN" altLang="en-US" sz="1800" dirty="0" smtClean="0">
                <a:latin typeface="+mj-lt"/>
              </a:rPr>
              <a:t>其他可用资源</a:t>
            </a:r>
            <a:endParaRPr lang="en-US" altLang="zh-CN" sz="1800" dirty="0">
              <a:latin typeface="+mj-lt"/>
            </a:endParaRPr>
          </a:p>
        </p:txBody>
      </p:sp>
      <p:pic>
        <p:nvPicPr>
          <p:cNvPr id="30729" name="Picture 2" descr="C:\Users\Administrator\Desktop\PPT用图\图片 入职时\PPT用图 面试\QQ图片20160601230113.png"/>
          <p:cNvPicPr>
            <a:picLocks noChangeAspect="1" noChangeArrowheads="1"/>
          </p:cNvPicPr>
          <p:nvPr/>
        </p:nvPicPr>
        <p:blipFill>
          <a:blip r:embed="rId5" cstate="print"/>
          <a:srcRect/>
          <a:stretch>
            <a:fillRect/>
          </a:stretch>
        </p:blipFill>
        <p:spPr bwMode="auto">
          <a:xfrm>
            <a:off x="7273925" y="5889625"/>
            <a:ext cx="1647825" cy="742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noChangeArrowheads="1"/>
          </p:cNvPicPr>
          <p:nvPr/>
        </p:nvPicPr>
        <p:blipFill>
          <a:blip r:embed="rId2" cstate="print"/>
          <a:srcRect/>
          <a:stretch>
            <a:fillRect/>
          </a:stretch>
        </p:blipFill>
        <p:spPr bwMode="auto">
          <a:xfrm>
            <a:off x="2019277" y="2345261"/>
            <a:ext cx="4730815" cy="3600000"/>
          </a:xfrm>
          <a:prstGeom prst="rect">
            <a:avLst/>
          </a:prstGeom>
          <a:noFill/>
          <a:ln w="9525">
            <a:noFill/>
            <a:miter lim="800000"/>
            <a:headEnd/>
            <a:tailEnd/>
          </a:ln>
        </p:spPr>
      </p:pic>
      <p:sp>
        <p:nvSpPr>
          <p:cNvPr id="22" name="矩形 21"/>
          <p:cNvSpPr/>
          <p:nvPr/>
        </p:nvSpPr>
        <p:spPr>
          <a:xfrm>
            <a:off x="849618" y="1260955"/>
            <a:ext cx="7331856" cy="535531"/>
          </a:xfrm>
          <a:prstGeom prst="rect">
            <a:avLst/>
          </a:prstGeom>
        </p:spPr>
        <p:txBody>
          <a:bodyPr wrap="square">
            <a:spAutoFit/>
          </a:bodyPr>
          <a:lstStyle/>
          <a:p>
            <a:pPr defTabSz="409575" eaLnBrk="0" hangingPunct="0">
              <a:lnSpc>
                <a:spcPct val="90000"/>
              </a:lnSpc>
            </a:pPr>
            <a:r>
              <a:rPr lang="en-US" altLang="zh-CN" sz="1600" dirty="0">
                <a:solidFill>
                  <a:srgbClr val="0070C0"/>
                </a:solidFill>
                <a:latin typeface="+mj-lt"/>
                <a:ea typeface="+mj-ea"/>
                <a:cs typeface="Times New Roman" pitchFamily="18" charset="0"/>
              </a:rPr>
              <a:t>* ACS </a:t>
            </a:r>
            <a:r>
              <a:rPr lang="en-US" altLang="zh-CN" sz="1600" dirty="0" err="1">
                <a:solidFill>
                  <a:srgbClr val="0070C0"/>
                </a:solidFill>
                <a:latin typeface="+mj-lt"/>
                <a:ea typeface="+mj-ea"/>
                <a:cs typeface="Times New Roman" pitchFamily="18" charset="0"/>
              </a:rPr>
              <a:t>LiveSlides</a:t>
            </a:r>
            <a:r>
              <a:rPr lang="zh-CN" altLang="en-US" sz="1600" dirty="0">
                <a:solidFill>
                  <a:srgbClr val="0070C0"/>
                </a:solidFill>
                <a:latin typeface="+mj-lt"/>
                <a:ea typeface="+mj-ea"/>
                <a:cs typeface="Times New Roman" pitchFamily="18" charset="0"/>
              </a:rPr>
              <a:t>是什么？</a:t>
            </a:r>
            <a:r>
              <a:rPr lang="en-US" altLang="zh-CN" sz="1600" dirty="0">
                <a:solidFill>
                  <a:srgbClr val="0070C0"/>
                </a:solidFill>
                <a:latin typeface="+mj-lt"/>
                <a:ea typeface="+mj-ea"/>
                <a:cs typeface="Times New Roman" pitchFamily="18" charset="0"/>
              </a:rPr>
              <a:t>——</a:t>
            </a:r>
            <a:r>
              <a:rPr lang="zh-CN" altLang="en-US" sz="1600" dirty="0">
                <a:solidFill>
                  <a:srgbClr val="0070C0"/>
                </a:solidFill>
                <a:latin typeface="+mj-lt"/>
                <a:ea typeface="+mj-ea"/>
                <a:cs typeface="Times New Roman" pitchFamily="18" charset="0"/>
              </a:rPr>
              <a:t>高度概括性的讲解视频，其画面是关于文章的简要</a:t>
            </a:r>
            <a:r>
              <a:rPr lang="en-US" altLang="zh-CN" sz="1600" dirty="0">
                <a:solidFill>
                  <a:srgbClr val="0070C0"/>
                </a:solidFill>
                <a:latin typeface="+mj-lt"/>
                <a:ea typeface="+mj-ea"/>
                <a:cs typeface="Times New Roman" pitchFamily="18" charset="0"/>
              </a:rPr>
              <a:t>PPT</a:t>
            </a:r>
            <a:r>
              <a:rPr lang="zh-CN" altLang="en-US" sz="1600" dirty="0">
                <a:solidFill>
                  <a:srgbClr val="0070C0"/>
                </a:solidFill>
                <a:latin typeface="+mj-lt"/>
                <a:ea typeface="+mj-ea"/>
                <a:cs typeface="Times New Roman" pitchFamily="18" charset="0"/>
              </a:rPr>
              <a:t>、音频来自作者。主要讲解研究目标、所用方法、过程中遇到的困难等。</a:t>
            </a:r>
            <a:endParaRPr lang="en-US" altLang="zh-CN" sz="1600" dirty="0">
              <a:solidFill>
                <a:srgbClr val="0070C0"/>
              </a:solidFill>
              <a:latin typeface="+mj-lt"/>
              <a:ea typeface="+mj-ea"/>
              <a:cs typeface="Times New Roman" pitchFamily="18" charset="0"/>
            </a:endParaRPr>
          </a:p>
        </p:txBody>
      </p:sp>
    </p:spTree>
    <p:extLst>
      <p:ext uri="{BB962C8B-B14F-4D97-AF65-F5344CB8AC3E}">
        <p14:creationId xmlns:p14="http://schemas.microsoft.com/office/powerpoint/2010/main" val="208780495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a:spLocks noChangeArrowheads="1"/>
          </p:cNvSpPr>
          <p:nvPr/>
        </p:nvSpPr>
        <p:spPr bwMode="auto">
          <a:xfrm>
            <a:off x="1036638" y="1574217"/>
            <a:ext cx="7200000" cy="840230"/>
          </a:xfrm>
          <a:prstGeom prst="rect">
            <a:avLst/>
          </a:prstGeom>
          <a:noFill/>
          <a:ln w="9525">
            <a:noFill/>
            <a:miter lim="800000"/>
            <a:headEnd/>
            <a:tailEnd/>
          </a:ln>
        </p:spPr>
        <p:txBody>
          <a:bodyPr wrap="square">
            <a:spAutoFit/>
          </a:bodyPr>
          <a:lstStyle/>
          <a:p>
            <a:pPr marL="342900" indent="-342900" algn="just" defTabSz="409575" eaLnBrk="0" hangingPunct="0">
              <a:lnSpc>
                <a:spcPct val="90000"/>
              </a:lnSpc>
              <a:buFont typeface="+mj-lt"/>
              <a:buAutoNum type="arabicPeriod" startAt="4"/>
            </a:pPr>
            <a:endParaRPr lang="en-US" altLang="zh-CN" dirty="0">
              <a:latin typeface="+mj-lt"/>
              <a:ea typeface="+mj-ea"/>
              <a:cs typeface="Times New Roman" pitchFamily="18" charset="0"/>
            </a:endParaRPr>
          </a:p>
          <a:p>
            <a:pPr algn="just" defTabSz="409575" eaLnBrk="0" hangingPunct="0">
              <a:lnSpc>
                <a:spcPct val="90000"/>
              </a:lnSpc>
            </a:pPr>
            <a:r>
              <a:rPr lang="zh-CN" altLang="en-US" dirty="0">
                <a:latin typeface="+mj-lt"/>
                <a:ea typeface="+mj-ea"/>
                <a:cs typeface="Times New Roman" pitchFamily="18" charset="0"/>
              </a:rPr>
              <a:t>如果您之前有注册过</a:t>
            </a:r>
            <a:r>
              <a:rPr lang="en-US" altLang="zh-CN" dirty="0">
                <a:latin typeface="+mj-lt"/>
                <a:ea typeface="+mj-ea"/>
                <a:cs typeface="Times New Roman" pitchFamily="18" charset="0"/>
              </a:rPr>
              <a:t>ACS ID</a:t>
            </a:r>
            <a:r>
              <a:rPr lang="zh-CN" altLang="en-US" dirty="0">
                <a:latin typeface="+mj-lt"/>
                <a:ea typeface="+mj-ea"/>
                <a:cs typeface="Times New Roman" pitchFamily="18" charset="0"/>
              </a:rPr>
              <a:t>，那么用它登陆新版数据库平台后，所有之前收藏过的检索式依然在账号中。想收藏新的检索式？分三步走：</a:t>
            </a:r>
            <a:endParaRPr lang="en-US" altLang="zh-CN" dirty="0">
              <a:latin typeface="+mj-lt"/>
              <a:ea typeface="+mj-ea"/>
              <a:cs typeface="Times New Roman" pitchFamily="18" charset="0"/>
            </a:endParaRPr>
          </a:p>
        </p:txBody>
      </p:sp>
      <p:pic>
        <p:nvPicPr>
          <p:cNvPr id="4" name="图片 3"/>
          <p:cNvPicPr>
            <a:picLocks noChangeAspect="1"/>
          </p:cNvPicPr>
          <p:nvPr/>
        </p:nvPicPr>
        <p:blipFill rotWithShape="1">
          <a:blip r:embed="rId2"/>
          <a:srcRect l="37115" t="12958" r="34558" b="56564"/>
          <a:stretch/>
        </p:blipFill>
        <p:spPr>
          <a:xfrm>
            <a:off x="4788398" y="2588191"/>
            <a:ext cx="3448240" cy="2229468"/>
          </a:xfrm>
          <a:prstGeom prst="rect">
            <a:avLst/>
          </a:prstGeom>
          <a:ln>
            <a:noFill/>
          </a:ln>
          <a:effectLst>
            <a:outerShdw blurRad="292100" dist="139700" dir="2700000" algn="tl" rotWithShape="0">
              <a:srgbClr val="333333">
                <a:alpha val="65000"/>
              </a:srgbClr>
            </a:outerShdw>
          </a:effectLst>
        </p:spPr>
      </p:pic>
      <p:sp>
        <p:nvSpPr>
          <p:cNvPr id="7" name="矩形 6"/>
          <p:cNvSpPr>
            <a:spLocks noChangeArrowheads="1"/>
          </p:cNvSpPr>
          <p:nvPr/>
        </p:nvSpPr>
        <p:spPr bwMode="auto">
          <a:xfrm>
            <a:off x="4788398" y="4976548"/>
            <a:ext cx="3448240" cy="1089529"/>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b="1" dirty="0">
                <a:latin typeface="+mj-lt"/>
                <a:ea typeface="+mj-ea"/>
                <a:cs typeface="Times New Roman" pitchFamily="18" charset="0"/>
              </a:rPr>
              <a:t>Step 1-</a:t>
            </a:r>
            <a:r>
              <a:rPr lang="zh-CN" altLang="en-US" b="1" dirty="0">
                <a:latin typeface="+mj-lt"/>
                <a:ea typeface="+mj-ea"/>
                <a:cs typeface="Times New Roman" pitchFamily="18" charset="0"/>
              </a:rPr>
              <a:t>检索</a:t>
            </a:r>
            <a:endParaRPr lang="en-US" altLang="zh-CN" b="1" dirty="0">
              <a:latin typeface="+mj-lt"/>
              <a:ea typeface="+mj-ea"/>
              <a:cs typeface="Times New Roman" pitchFamily="18" charset="0"/>
            </a:endParaRPr>
          </a:p>
          <a:p>
            <a:pPr algn="just" defTabSz="409575" eaLnBrk="0" hangingPunct="0">
              <a:lnSpc>
                <a:spcPct val="90000"/>
              </a:lnSpc>
            </a:pPr>
            <a:r>
              <a:rPr lang="zh-CN" altLang="en-US" dirty="0">
                <a:latin typeface="+mj-lt"/>
                <a:ea typeface="+mj-ea"/>
                <a:cs typeface="Times New Roman" pitchFamily="18" charset="0"/>
              </a:rPr>
              <a:t>在检索栏输入关键词或作者名。输入过程中触发的联想关键词，可提供相关性更高的检索结果。</a:t>
            </a:r>
            <a:endParaRPr lang="en-US" altLang="zh-CN" dirty="0">
              <a:latin typeface="+mj-lt"/>
              <a:ea typeface="+mj-ea"/>
              <a:cs typeface="Times New Roman" pitchFamily="18" charset="0"/>
            </a:endParaRPr>
          </a:p>
        </p:txBody>
      </p:sp>
      <p:sp>
        <p:nvSpPr>
          <p:cNvPr id="8"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其他特色功能</a:t>
            </a:r>
            <a:endParaRPr lang="zh-CN" altLang="zh-CN" dirty="0">
              <a:latin typeface="+mj-ea"/>
              <a:ea typeface="+mj-ea"/>
              <a:cs typeface="ＭＳ Ｐゴシック" charset="-128"/>
            </a:endParaRPr>
          </a:p>
        </p:txBody>
      </p:sp>
      <p:sp>
        <p:nvSpPr>
          <p:cNvPr id="9" name="矩形 8"/>
          <p:cNvSpPr>
            <a:spLocks noChangeArrowheads="1"/>
          </p:cNvSpPr>
          <p:nvPr/>
        </p:nvSpPr>
        <p:spPr bwMode="auto">
          <a:xfrm>
            <a:off x="1036638" y="1249363"/>
            <a:ext cx="7200000" cy="341632"/>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smtClean="0">
                <a:latin typeface="+mj-lt"/>
                <a:ea typeface="+mj-ea"/>
                <a:cs typeface="Times New Roman" pitchFamily="18" charset="0"/>
              </a:rPr>
              <a:t>4. </a:t>
            </a:r>
            <a:r>
              <a:rPr lang="zh-CN" altLang="en-US" dirty="0">
                <a:latin typeface="+mj-lt"/>
                <a:ea typeface="+mj-ea"/>
                <a:cs typeface="Times New Roman" pitchFamily="18" charset="0"/>
              </a:rPr>
              <a:t>收藏检索</a:t>
            </a:r>
            <a:r>
              <a:rPr lang="zh-CN" altLang="en-US" dirty="0" smtClean="0">
                <a:latin typeface="+mj-lt"/>
                <a:ea typeface="+mj-ea"/>
                <a:cs typeface="Times New Roman" pitchFamily="18" charset="0"/>
              </a:rPr>
              <a:t>式</a:t>
            </a:r>
            <a:endParaRPr lang="en-US" altLang="zh-CN" dirty="0">
              <a:latin typeface="Georgia" panose="02040502050405020303" pitchFamily="18" charset="0"/>
              <a:ea typeface="+mj-ea"/>
              <a:cs typeface="Times New Roman" pitchFamily="18" charset="0"/>
            </a:endParaRPr>
          </a:p>
        </p:txBody>
      </p:sp>
    </p:spTree>
    <p:extLst>
      <p:ext uri="{BB962C8B-B14F-4D97-AF65-F5344CB8AC3E}">
        <p14:creationId xmlns:p14="http://schemas.microsoft.com/office/powerpoint/2010/main" val="19290434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a:spLocks noChangeArrowheads="1"/>
          </p:cNvSpPr>
          <p:nvPr/>
        </p:nvSpPr>
        <p:spPr bwMode="auto">
          <a:xfrm>
            <a:off x="3336880" y="5569817"/>
            <a:ext cx="4899757" cy="1089529"/>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b="1" dirty="0">
                <a:latin typeface="+mj-lt"/>
                <a:ea typeface="+mj-ea"/>
                <a:cs typeface="Times New Roman" pitchFamily="18" charset="0"/>
              </a:rPr>
              <a:t>Step 2-</a:t>
            </a:r>
            <a:r>
              <a:rPr lang="zh-CN" altLang="en-US" b="1" dirty="0">
                <a:latin typeface="+mj-lt"/>
                <a:ea typeface="+mj-ea"/>
                <a:cs typeface="Times New Roman" pitchFamily="18" charset="0"/>
              </a:rPr>
              <a:t>筛选</a:t>
            </a:r>
            <a:endParaRPr lang="en-US" altLang="zh-CN" b="1" dirty="0">
              <a:latin typeface="+mj-lt"/>
              <a:ea typeface="+mj-ea"/>
              <a:cs typeface="Times New Roman" pitchFamily="18" charset="0"/>
            </a:endParaRPr>
          </a:p>
          <a:p>
            <a:pPr algn="just" defTabSz="409575" eaLnBrk="0" hangingPunct="0">
              <a:lnSpc>
                <a:spcPct val="90000"/>
              </a:lnSpc>
            </a:pPr>
            <a:r>
              <a:rPr lang="zh-CN" altLang="en-US" dirty="0">
                <a:uFill>
                  <a:solidFill>
                    <a:srgbClr val="0039A6"/>
                  </a:solidFill>
                </a:uFill>
                <a:latin typeface="+mj-lt"/>
                <a:ea typeface="+mj-ea"/>
                <a:cs typeface="Times New Roman" pitchFamily="18" charset="0"/>
              </a:rPr>
              <a:t>点击检索结果上的</a:t>
            </a:r>
            <a:r>
              <a:rPr lang="en-US" altLang="zh-CN" b="1" u="sng" dirty="0">
                <a:solidFill>
                  <a:srgbClr val="CE6D02"/>
                </a:solidFill>
                <a:uFill>
                  <a:solidFill>
                    <a:srgbClr val="0039A6"/>
                  </a:solidFill>
                </a:uFill>
                <a:latin typeface="+mj-lt"/>
                <a:ea typeface="+mj-ea"/>
                <a:cs typeface="Times New Roman" pitchFamily="18" charset="0"/>
              </a:rPr>
              <a:t>Refine Search</a:t>
            </a:r>
            <a:r>
              <a:rPr lang="zh-CN" altLang="en-US" dirty="0">
                <a:uFill>
                  <a:solidFill>
                    <a:srgbClr val="0039A6"/>
                  </a:solidFill>
                </a:uFill>
                <a:latin typeface="+mj-lt"/>
                <a:ea typeface="+mj-ea"/>
                <a:cs typeface="Times New Roman" pitchFamily="18" charset="0"/>
              </a:rPr>
              <a:t>，展开更多检索条件，</a:t>
            </a:r>
            <a:r>
              <a:rPr lang="zh-CN" altLang="en-US" dirty="0">
                <a:latin typeface="+mj-lt"/>
                <a:ea typeface="+mj-ea"/>
                <a:cs typeface="Times New Roman" pitchFamily="18" charset="0"/>
              </a:rPr>
              <a:t>如检索词出现的位置、出版日期、期刊名称等。做好进一步筛选后，再次检索。</a:t>
            </a:r>
            <a:endParaRPr lang="en-US" altLang="zh-CN" dirty="0">
              <a:latin typeface="+mj-lt"/>
              <a:ea typeface="+mj-ea"/>
              <a:cs typeface="Times New Roman" pitchFamily="18" charset="0"/>
            </a:endParaRPr>
          </a:p>
        </p:txBody>
      </p:sp>
      <p:pic>
        <p:nvPicPr>
          <p:cNvPr id="10" name="图片 9"/>
          <p:cNvPicPr>
            <a:picLocks noChangeAspect="1"/>
          </p:cNvPicPr>
          <p:nvPr/>
        </p:nvPicPr>
        <p:blipFill rotWithShape="1">
          <a:blip r:embed="rId2"/>
          <a:srcRect l="29184" t="24767" r="29931" b="4338"/>
          <a:stretch/>
        </p:blipFill>
        <p:spPr>
          <a:xfrm>
            <a:off x="3336881" y="284158"/>
            <a:ext cx="4836537" cy="504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82581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a:spLocks noChangeArrowheads="1"/>
          </p:cNvSpPr>
          <p:nvPr/>
        </p:nvSpPr>
        <p:spPr bwMode="auto">
          <a:xfrm>
            <a:off x="317119" y="3560981"/>
            <a:ext cx="3490606" cy="1089529"/>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b="1" dirty="0">
                <a:latin typeface="+mj-lt"/>
                <a:ea typeface="+mj-ea"/>
                <a:cs typeface="Times New Roman" pitchFamily="18" charset="0"/>
              </a:rPr>
              <a:t>Step 3-</a:t>
            </a:r>
            <a:r>
              <a:rPr lang="zh-CN" altLang="en-US" b="1" dirty="0">
                <a:latin typeface="+mj-lt"/>
                <a:ea typeface="+mj-ea"/>
                <a:cs typeface="Times New Roman" pitchFamily="18" charset="0"/>
              </a:rPr>
              <a:t>保存</a:t>
            </a:r>
            <a:endParaRPr lang="en-US" altLang="zh-CN" b="1" dirty="0">
              <a:latin typeface="+mj-lt"/>
              <a:ea typeface="+mj-ea"/>
              <a:cs typeface="Times New Roman" pitchFamily="18" charset="0"/>
            </a:endParaRPr>
          </a:p>
          <a:p>
            <a:pPr algn="just" defTabSz="409575" eaLnBrk="0" hangingPunct="0">
              <a:lnSpc>
                <a:spcPct val="90000"/>
              </a:lnSpc>
            </a:pPr>
            <a:r>
              <a:rPr lang="zh-CN" altLang="en-US" dirty="0">
                <a:latin typeface="+mj-lt"/>
                <a:ea typeface="+mj-ea"/>
                <a:cs typeface="Times New Roman" pitchFamily="18" charset="0"/>
              </a:rPr>
              <a:t>点击最终检索结果右上方的放大镜按钮，在弹出窗口为检索式命名并设置提醒频率。</a:t>
            </a:r>
            <a:endParaRPr lang="en-US" altLang="zh-CN" dirty="0">
              <a:latin typeface="+mj-lt"/>
              <a:ea typeface="+mj-ea"/>
              <a:cs typeface="Times New Roman" pitchFamily="18" charset="0"/>
            </a:endParaRPr>
          </a:p>
        </p:txBody>
      </p:sp>
      <p:pic>
        <p:nvPicPr>
          <p:cNvPr id="2" name="图片 1"/>
          <p:cNvPicPr>
            <a:picLocks noChangeAspect="1"/>
          </p:cNvPicPr>
          <p:nvPr/>
        </p:nvPicPr>
        <p:blipFill rotWithShape="1">
          <a:blip r:embed="rId2"/>
          <a:srcRect l="25559" t="22341" r="4369" b="55830"/>
          <a:stretch/>
        </p:blipFill>
        <p:spPr>
          <a:xfrm>
            <a:off x="317120" y="1733264"/>
            <a:ext cx="8529852" cy="1596790"/>
          </a:xfrm>
          <a:prstGeom prst="rect">
            <a:avLst/>
          </a:prstGeom>
          <a:ln>
            <a:noFill/>
          </a:ln>
          <a:effectLst>
            <a:outerShdw blurRad="292100" dist="139700" dir="2700000" algn="tl" rotWithShape="0">
              <a:srgbClr val="333333">
                <a:alpha val="65000"/>
              </a:srgbClr>
            </a:outerShdw>
          </a:effectLst>
        </p:spPr>
      </p:pic>
      <p:sp>
        <p:nvSpPr>
          <p:cNvPr id="7" name="矩形 6"/>
          <p:cNvSpPr/>
          <p:nvPr/>
        </p:nvSpPr>
        <p:spPr>
          <a:xfrm>
            <a:off x="8173417" y="1842448"/>
            <a:ext cx="370081" cy="341192"/>
          </a:xfrm>
          <a:prstGeom prst="rect">
            <a:avLst/>
          </a:prstGeom>
          <a:noFill/>
          <a:ln w="19050">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6314" y="2686853"/>
            <a:ext cx="3019761" cy="2703110"/>
          </a:xfrm>
          <a:prstGeom prst="rect">
            <a:avLst/>
          </a:prstGeom>
          <a:ln>
            <a:noFill/>
          </a:ln>
          <a:effectLst>
            <a:outerShdw blurRad="292100" dist="139700" dir="2700000" algn="tl" rotWithShape="0">
              <a:srgbClr val="333333">
                <a:alpha val="65000"/>
              </a:srgbClr>
            </a:outerShdw>
          </a:effectLst>
        </p:spPr>
      </p:pic>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t="5075" b="35301"/>
          <a:stretch/>
        </p:blipFill>
        <p:spPr>
          <a:xfrm>
            <a:off x="317119" y="5746368"/>
            <a:ext cx="6938956" cy="944265"/>
          </a:xfrm>
          <a:prstGeom prst="rect">
            <a:avLst/>
          </a:prstGeom>
          <a:ln>
            <a:noFill/>
          </a:ln>
          <a:effectLst>
            <a:outerShdw blurRad="292100" dist="139700" dir="2700000" algn="tl" rotWithShape="0">
              <a:srgbClr val="333333">
                <a:alpha val="65000"/>
              </a:srgbClr>
            </a:outerShdw>
          </a:effectLst>
        </p:spPr>
      </p:pic>
      <p:sp>
        <p:nvSpPr>
          <p:cNvPr id="5" name="矩形 4"/>
          <p:cNvSpPr/>
          <p:nvPr/>
        </p:nvSpPr>
        <p:spPr>
          <a:xfrm>
            <a:off x="317119" y="4650510"/>
            <a:ext cx="3490606" cy="1338828"/>
          </a:xfrm>
          <a:prstGeom prst="rect">
            <a:avLst/>
          </a:prstGeom>
        </p:spPr>
        <p:txBody>
          <a:bodyPr wrap="square">
            <a:spAutoFit/>
          </a:bodyPr>
          <a:lstStyle/>
          <a:p>
            <a:pPr algn="just" defTabSz="409575" eaLnBrk="0" hangingPunct="0">
              <a:lnSpc>
                <a:spcPct val="90000"/>
              </a:lnSpc>
            </a:pPr>
            <a:r>
              <a:rPr lang="zh-CN" altLang="en-US" dirty="0">
                <a:uFill>
                  <a:solidFill>
                    <a:srgbClr val="0039A6"/>
                  </a:solidFill>
                </a:uFill>
                <a:latin typeface="+mj-lt"/>
                <a:ea typeface="+mj-ea"/>
                <a:cs typeface="Times New Roman" pitchFamily="18" charset="0"/>
              </a:rPr>
              <a:t>点击</a:t>
            </a:r>
            <a:r>
              <a:rPr lang="en-US" altLang="zh-CN" b="1" u="sng" dirty="0">
                <a:solidFill>
                  <a:srgbClr val="CE6D02"/>
                </a:solidFill>
                <a:uFill>
                  <a:solidFill>
                    <a:srgbClr val="0039A6"/>
                  </a:solidFill>
                </a:uFill>
                <a:latin typeface="+mj-lt"/>
                <a:ea typeface="+mj-ea"/>
                <a:cs typeface="Times New Roman" pitchFamily="18" charset="0"/>
              </a:rPr>
              <a:t>Save search</a:t>
            </a:r>
            <a:r>
              <a:rPr lang="zh-CN" altLang="en-US" dirty="0">
                <a:uFill>
                  <a:solidFill>
                    <a:srgbClr val="0039A6"/>
                  </a:solidFill>
                </a:uFill>
                <a:latin typeface="+mj-lt"/>
                <a:ea typeface="+mj-ea"/>
                <a:cs typeface="Times New Roman" pitchFamily="18" charset="0"/>
              </a:rPr>
              <a:t>保存后，除了通过邮件查看该检索式的更新情况，您也可在检索结果和</a:t>
            </a:r>
            <a:r>
              <a:rPr lang="en-US" altLang="zh-CN" dirty="0">
                <a:uFill>
                  <a:solidFill>
                    <a:srgbClr val="0039A6"/>
                  </a:solidFill>
                </a:uFill>
                <a:latin typeface="+mj-lt"/>
                <a:ea typeface="+mj-ea"/>
                <a:cs typeface="Times New Roman" pitchFamily="18" charset="0"/>
              </a:rPr>
              <a:t>ACS ID</a:t>
            </a:r>
            <a:r>
              <a:rPr lang="zh-CN" altLang="en-US" dirty="0">
                <a:uFill>
                  <a:solidFill>
                    <a:srgbClr val="0039A6"/>
                  </a:solidFill>
                </a:uFill>
                <a:latin typeface="+mj-lt"/>
                <a:ea typeface="+mj-ea"/>
                <a:cs typeface="Times New Roman" pitchFamily="18" charset="0"/>
              </a:rPr>
              <a:t>账号后台的</a:t>
            </a:r>
            <a:r>
              <a:rPr lang="en-US" altLang="zh-CN" dirty="0">
                <a:uFill>
                  <a:solidFill>
                    <a:srgbClr val="0039A6"/>
                  </a:solidFill>
                </a:uFill>
                <a:latin typeface="+mj-lt"/>
                <a:ea typeface="+mj-ea"/>
                <a:cs typeface="Times New Roman" pitchFamily="18" charset="0"/>
              </a:rPr>
              <a:t>Saved Searches</a:t>
            </a:r>
            <a:r>
              <a:rPr lang="zh-CN" altLang="en-US" dirty="0">
                <a:uFill>
                  <a:solidFill>
                    <a:srgbClr val="0039A6"/>
                  </a:solidFill>
                </a:uFill>
                <a:latin typeface="+mj-lt"/>
                <a:ea typeface="+mj-ea"/>
                <a:cs typeface="Times New Roman" pitchFamily="18" charset="0"/>
              </a:rPr>
              <a:t>找到。</a:t>
            </a:r>
            <a:endParaRPr lang="en-US" altLang="zh-CN" dirty="0">
              <a:latin typeface="+mj-lt"/>
              <a:ea typeface="+mj-ea"/>
              <a:cs typeface="Times New Roman" pitchFamily="18" charset="0"/>
            </a:endParaRPr>
          </a:p>
        </p:txBody>
      </p:sp>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r="5833"/>
          <a:stretch/>
        </p:blipFill>
        <p:spPr>
          <a:xfrm>
            <a:off x="7400245" y="5899368"/>
            <a:ext cx="1498095" cy="638264"/>
          </a:xfrm>
          <a:prstGeom prst="rect">
            <a:avLst/>
          </a:prstGeom>
          <a:ln>
            <a:noFill/>
          </a:ln>
          <a:effectLst>
            <a:outerShdw blurRad="292100" dist="139700" dir="2700000" algn="tl" rotWithShape="0">
              <a:srgbClr val="333333">
                <a:alpha val="65000"/>
              </a:srgbClr>
            </a:outerShdw>
          </a:effectLst>
        </p:spPr>
      </p:pic>
      <p:sp>
        <p:nvSpPr>
          <p:cNvPr id="10" name="圆角矩形 9"/>
          <p:cNvSpPr/>
          <p:nvPr/>
        </p:nvSpPr>
        <p:spPr>
          <a:xfrm>
            <a:off x="2755196" y="2970733"/>
            <a:ext cx="1040497" cy="306467"/>
          </a:xfrm>
          <a:prstGeom prst="roundRect">
            <a:avLst/>
          </a:prstGeom>
          <a:noFill/>
          <a:ln w="19050">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spTree>
    <p:extLst>
      <p:ext uri="{BB962C8B-B14F-4D97-AF65-F5344CB8AC3E}">
        <p14:creationId xmlns:p14="http://schemas.microsoft.com/office/powerpoint/2010/main" val="20163102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a:spLocks noChangeArrowheads="1"/>
          </p:cNvSpPr>
          <p:nvPr/>
        </p:nvSpPr>
        <p:spPr bwMode="auto">
          <a:xfrm>
            <a:off x="1036638" y="1574217"/>
            <a:ext cx="6728728" cy="1089529"/>
          </a:xfrm>
          <a:prstGeom prst="rect">
            <a:avLst/>
          </a:prstGeom>
          <a:noFill/>
          <a:ln w="9525">
            <a:noFill/>
            <a:miter lim="800000"/>
            <a:headEnd/>
            <a:tailEnd/>
          </a:ln>
        </p:spPr>
        <p:txBody>
          <a:bodyPr wrap="square">
            <a:spAutoFit/>
          </a:bodyPr>
          <a:lstStyle/>
          <a:p>
            <a:pPr marL="342900" indent="-342900" defTabSz="409575" eaLnBrk="0" hangingPunct="0">
              <a:lnSpc>
                <a:spcPct val="90000"/>
              </a:lnSpc>
              <a:buFont typeface="+mj-lt"/>
              <a:buAutoNum type="arabicPeriod" startAt="4"/>
            </a:pPr>
            <a:endParaRPr lang="en-US" altLang="zh-CN" dirty="0">
              <a:latin typeface="+mj-lt"/>
              <a:ea typeface="+mj-ea"/>
              <a:cs typeface="Times New Roman" pitchFamily="18" charset="0"/>
            </a:endParaRPr>
          </a:p>
          <a:p>
            <a:pPr defTabSz="409575" eaLnBrk="0" hangingPunct="0">
              <a:lnSpc>
                <a:spcPct val="90000"/>
              </a:lnSpc>
            </a:pPr>
            <a:r>
              <a:rPr lang="en-US" altLang="zh-CN" dirty="0" smtClean="0">
                <a:latin typeface="+mj-lt"/>
                <a:ea typeface="+mj-ea"/>
                <a:cs typeface="Times New Roman" pitchFamily="18" charset="0"/>
              </a:rPr>
              <a:t>2020</a:t>
            </a:r>
            <a:r>
              <a:rPr lang="zh-CN" altLang="en-US" dirty="0" smtClean="0">
                <a:latin typeface="+mj-lt"/>
                <a:ea typeface="+mj-ea"/>
                <a:cs typeface="Times New Roman" pitchFamily="18" charset="0"/>
              </a:rPr>
              <a:t>年，</a:t>
            </a:r>
            <a:r>
              <a:rPr lang="en-US" altLang="zh-CN" dirty="0" smtClean="0">
                <a:latin typeface="+mj-lt"/>
                <a:ea typeface="+mj-ea"/>
                <a:cs typeface="Times New Roman" pitchFamily="18" charset="0"/>
              </a:rPr>
              <a:t>ACS </a:t>
            </a:r>
            <a:r>
              <a:rPr lang="en-US" altLang="zh-CN" dirty="0">
                <a:latin typeface="+mj-lt"/>
                <a:ea typeface="+mj-ea"/>
                <a:cs typeface="Times New Roman" pitchFamily="18" charset="0"/>
              </a:rPr>
              <a:t>Publications</a:t>
            </a:r>
            <a:r>
              <a:rPr lang="zh-CN" altLang="en-US" dirty="0" smtClean="0">
                <a:latin typeface="+mj-lt"/>
                <a:ea typeface="+mj-ea"/>
                <a:cs typeface="Times New Roman" pitchFamily="18" charset="0"/>
              </a:rPr>
              <a:t>数据库加入</a:t>
            </a:r>
            <a:r>
              <a:rPr lang="en-US" altLang="zh-CN" dirty="0" smtClean="0">
                <a:latin typeface="+mj-lt"/>
                <a:ea typeface="+mj-ea"/>
                <a:cs typeface="Times New Roman" pitchFamily="18" charset="0"/>
              </a:rPr>
              <a:t>CARSI</a:t>
            </a:r>
            <a:r>
              <a:rPr lang="zh-CN" altLang="en-US" dirty="0" smtClean="0">
                <a:latin typeface="+mj-lt"/>
                <a:ea typeface="+mj-ea"/>
                <a:cs typeface="Times New Roman" pitchFamily="18" charset="0"/>
              </a:rPr>
              <a:t>，即“</a:t>
            </a:r>
            <a:r>
              <a:rPr lang="en-US" altLang="zh-CN" dirty="0" err="1" smtClean="0">
                <a:latin typeface="+mj-lt"/>
                <a:ea typeface="+mj-ea"/>
                <a:cs typeface="Times New Roman" pitchFamily="18" charset="0"/>
              </a:rPr>
              <a:t>Cernet</a:t>
            </a:r>
            <a:r>
              <a:rPr lang="zh-CN" altLang="en-US" dirty="0">
                <a:latin typeface="+mj-lt"/>
                <a:ea typeface="+mj-ea"/>
                <a:cs typeface="Times New Roman" pitchFamily="18" charset="0"/>
              </a:rPr>
              <a:t>统一认证与资源共享基础设施</a:t>
            </a:r>
            <a:r>
              <a:rPr lang="zh-CN" altLang="en-US" dirty="0" smtClean="0">
                <a:latin typeface="+mj-lt"/>
                <a:ea typeface="+mj-ea"/>
                <a:cs typeface="Times New Roman" pitchFamily="18" charset="0"/>
              </a:rPr>
              <a:t>联盟”，向</a:t>
            </a:r>
            <a:r>
              <a:rPr lang="zh-CN" altLang="en-US" dirty="0">
                <a:latin typeface="+mj-lt"/>
                <a:ea typeface="+mj-ea"/>
                <a:cs typeface="Times New Roman" pitchFamily="18" charset="0"/>
              </a:rPr>
              <a:t>该联盟的成员高校提供行远程访问认证服务。</a:t>
            </a:r>
            <a:endParaRPr lang="en-US" altLang="zh-CN" dirty="0">
              <a:latin typeface="+mj-lt"/>
              <a:ea typeface="+mj-ea"/>
              <a:cs typeface="Times New Roman" pitchFamily="18" charset="0"/>
            </a:endParaRPr>
          </a:p>
        </p:txBody>
      </p:sp>
      <p:sp>
        <p:nvSpPr>
          <p:cNvPr id="7" name="矩形 6"/>
          <p:cNvSpPr>
            <a:spLocks noChangeArrowheads="1"/>
          </p:cNvSpPr>
          <p:nvPr/>
        </p:nvSpPr>
        <p:spPr bwMode="auto">
          <a:xfrm>
            <a:off x="3566156" y="5515404"/>
            <a:ext cx="5263661" cy="590931"/>
          </a:xfrm>
          <a:prstGeom prst="rect">
            <a:avLst/>
          </a:prstGeom>
          <a:noFill/>
          <a:ln w="9525">
            <a:noFill/>
            <a:miter lim="800000"/>
            <a:headEnd/>
            <a:tailEnd/>
          </a:ln>
        </p:spPr>
        <p:txBody>
          <a:bodyPr wrap="square">
            <a:spAutoFit/>
          </a:bodyPr>
          <a:lstStyle/>
          <a:p>
            <a:pPr defTabSz="409575" eaLnBrk="0" hangingPunct="0">
              <a:lnSpc>
                <a:spcPct val="90000"/>
              </a:lnSpc>
            </a:pPr>
            <a:r>
              <a:rPr lang="en-US" altLang="zh-CN" b="1" dirty="0">
                <a:latin typeface="+mj-lt"/>
                <a:ea typeface="+mj-ea"/>
                <a:cs typeface="Times New Roman" pitchFamily="18" charset="0"/>
              </a:rPr>
              <a:t>Step </a:t>
            </a:r>
            <a:r>
              <a:rPr lang="en-US" altLang="zh-CN" b="1" dirty="0" smtClean="0">
                <a:latin typeface="+mj-lt"/>
                <a:ea typeface="+mj-ea"/>
                <a:cs typeface="Times New Roman" pitchFamily="18" charset="0"/>
              </a:rPr>
              <a:t>1</a:t>
            </a:r>
          </a:p>
          <a:p>
            <a:pPr defTabSz="409575" eaLnBrk="0" hangingPunct="0">
              <a:lnSpc>
                <a:spcPct val="90000"/>
              </a:lnSpc>
            </a:pPr>
            <a:r>
              <a:rPr lang="zh-CN" altLang="en-US" dirty="0" smtClean="0">
                <a:latin typeface="+mj-lt"/>
                <a:ea typeface="+mj-ea"/>
                <a:cs typeface="Times New Roman" pitchFamily="18" charset="0"/>
              </a:rPr>
              <a:t>点击</a:t>
            </a:r>
            <a:r>
              <a:rPr lang="zh-CN" altLang="en-US" dirty="0">
                <a:latin typeface="+mj-lt"/>
                <a:ea typeface="+mj-ea"/>
                <a:cs typeface="Times New Roman" pitchFamily="18" charset="0"/>
              </a:rPr>
              <a:t>数据库</a:t>
            </a:r>
            <a:r>
              <a:rPr lang="zh-CN" altLang="en-US" dirty="0" smtClean="0">
                <a:latin typeface="+mj-lt"/>
                <a:ea typeface="+mj-ea"/>
                <a:cs typeface="Times New Roman" pitchFamily="18" charset="0"/>
              </a:rPr>
              <a:t>首页右</a:t>
            </a:r>
            <a:r>
              <a:rPr lang="zh-CN" altLang="en-US" dirty="0">
                <a:latin typeface="+mj-lt"/>
                <a:ea typeface="+mj-ea"/>
                <a:cs typeface="Times New Roman" pitchFamily="18" charset="0"/>
              </a:rPr>
              <a:t>上角的</a:t>
            </a:r>
            <a:r>
              <a:rPr lang="en-US" altLang="zh-CN" b="1" dirty="0">
                <a:solidFill>
                  <a:srgbClr val="0039A6"/>
                </a:solidFill>
                <a:latin typeface="+mj-lt"/>
                <a:ea typeface="+mj-ea"/>
                <a:cs typeface="Times New Roman" pitchFamily="18" charset="0"/>
              </a:rPr>
              <a:t>Find my </a:t>
            </a:r>
            <a:r>
              <a:rPr lang="en-US" altLang="zh-CN" b="1" dirty="0" smtClean="0">
                <a:solidFill>
                  <a:srgbClr val="0039A6"/>
                </a:solidFill>
                <a:latin typeface="+mj-lt"/>
                <a:ea typeface="+mj-ea"/>
                <a:cs typeface="Times New Roman" pitchFamily="18" charset="0"/>
              </a:rPr>
              <a:t>institution</a:t>
            </a:r>
            <a:r>
              <a:rPr lang="zh-CN" altLang="en-US" b="1" dirty="0" smtClean="0">
                <a:solidFill>
                  <a:srgbClr val="0039A6"/>
                </a:solidFill>
                <a:latin typeface="+mj-lt"/>
                <a:ea typeface="+mj-ea"/>
                <a:cs typeface="Times New Roman" pitchFamily="18" charset="0"/>
              </a:rPr>
              <a:t>；</a:t>
            </a:r>
            <a:endParaRPr lang="en-US" altLang="zh-CN" b="1" dirty="0">
              <a:solidFill>
                <a:srgbClr val="0039A6"/>
              </a:solidFill>
              <a:latin typeface="+mj-lt"/>
              <a:ea typeface="+mj-ea"/>
              <a:cs typeface="Times New Roman" pitchFamily="18" charset="0"/>
            </a:endParaRPr>
          </a:p>
        </p:txBody>
      </p:sp>
      <p:sp>
        <p:nvSpPr>
          <p:cNvPr id="8"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其他特色功能</a:t>
            </a:r>
            <a:endParaRPr lang="zh-CN" altLang="zh-CN" dirty="0">
              <a:latin typeface="+mj-ea"/>
              <a:ea typeface="+mj-ea"/>
              <a:cs typeface="ＭＳ Ｐゴシック" charset="-128"/>
            </a:endParaRPr>
          </a:p>
        </p:txBody>
      </p:sp>
      <p:sp>
        <p:nvSpPr>
          <p:cNvPr id="9" name="矩形 8"/>
          <p:cNvSpPr>
            <a:spLocks noChangeArrowheads="1"/>
          </p:cNvSpPr>
          <p:nvPr/>
        </p:nvSpPr>
        <p:spPr bwMode="auto">
          <a:xfrm>
            <a:off x="1036638" y="1249363"/>
            <a:ext cx="7200000" cy="341632"/>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a:latin typeface="+mj-lt"/>
                <a:ea typeface="+mj-ea"/>
                <a:cs typeface="Times New Roman" pitchFamily="18" charset="0"/>
              </a:rPr>
              <a:t>5</a:t>
            </a:r>
            <a:r>
              <a:rPr lang="en-US" altLang="zh-CN" dirty="0" smtClean="0">
                <a:latin typeface="+mj-lt"/>
                <a:ea typeface="+mj-ea"/>
                <a:cs typeface="Times New Roman" pitchFamily="18" charset="0"/>
              </a:rPr>
              <a:t>. </a:t>
            </a:r>
            <a:r>
              <a:rPr lang="zh-CN" altLang="en-US" dirty="0" smtClean="0">
                <a:latin typeface="+mj-lt"/>
                <a:ea typeface="+mj-ea"/>
                <a:cs typeface="Times New Roman" pitchFamily="18" charset="0"/>
              </a:rPr>
              <a:t>远程访问</a:t>
            </a:r>
            <a:endParaRPr lang="en-US" altLang="zh-CN" dirty="0">
              <a:latin typeface="+mj-lt"/>
              <a:ea typeface="+mj-ea"/>
              <a:cs typeface="Times New Roman" pitchFamily="18" charset="0"/>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48154"/>
            <a:ext cx="9144000" cy="2654710"/>
          </a:xfrm>
          <a:prstGeom prst="rect">
            <a:avLst/>
          </a:prstGeom>
        </p:spPr>
      </p:pic>
      <p:sp>
        <p:nvSpPr>
          <p:cNvPr id="10" name="圆角矩形 9"/>
          <p:cNvSpPr/>
          <p:nvPr/>
        </p:nvSpPr>
        <p:spPr>
          <a:xfrm>
            <a:off x="7699730" y="2713919"/>
            <a:ext cx="1130087" cy="250961"/>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spTree>
    <p:extLst>
      <p:ext uri="{BB962C8B-B14F-4D97-AF65-F5344CB8AC3E}">
        <p14:creationId xmlns:p14="http://schemas.microsoft.com/office/powerpoint/2010/main" val="3260866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8" y="1904467"/>
            <a:ext cx="9095810" cy="1978215"/>
          </a:xfrm>
          <a:prstGeom prst="rect">
            <a:avLst/>
          </a:prstGeom>
          <a:ln>
            <a:solidFill>
              <a:srgbClr val="0070C0"/>
            </a:solidFill>
          </a:ln>
        </p:spPr>
      </p:pic>
      <p:sp>
        <p:nvSpPr>
          <p:cNvPr id="7" name="矩形 6"/>
          <p:cNvSpPr>
            <a:spLocks noChangeArrowheads="1"/>
          </p:cNvSpPr>
          <p:nvPr/>
        </p:nvSpPr>
        <p:spPr bwMode="auto">
          <a:xfrm>
            <a:off x="457197" y="4347786"/>
            <a:ext cx="4761918" cy="840230"/>
          </a:xfrm>
          <a:prstGeom prst="rect">
            <a:avLst/>
          </a:prstGeom>
          <a:noFill/>
          <a:ln w="9525">
            <a:noFill/>
            <a:miter lim="800000"/>
            <a:headEnd/>
            <a:tailEnd/>
          </a:ln>
        </p:spPr>
        <p:txBody>
          <a:bodyPr wrap="square">
            <a:spAutoFit/>
          </a:bodyPr>
          <a:lstStyle/>
          <a:p>
            <a:pPr defTabSz="409575" eaLnBrk="0" hangingPunct="0">
              <a:lnSpc>
                <a:spcPct val="90000"/>
              </a:lnSpc>
            </a:pPr>
            <a:r>
              <a:rPr lang="en-US" altLang="zh-CN" b="1" dirty="0">
                <a:latin typeface="+mj-lt"/>
                <a:ea typeface="+mj-ea"/>
                <a:cs typeface="Times New Roman" pitchFamily="18" charset="0"/>
              </a:rPr>
              <a:t>Step 2</a:t>
            </a:r>
            <a:endParaRPr lang="en-US" altLang="zh-CN" b="1" dirty="0" smtClean="0">
              <a:latin typeface="+mj-lt"/>
              <a:ea typeface="+mj-ea"/>
              <a:cs typeface="Times New Roman" pitchFamily="18" charset="0"/>
            </a:endParaRPr>
          </a:p>
          <a:p>
            <a:pPr defTabSz="409575" eaLnBrk="0" hangingPunct="0">
              <a:lnSpc>
                <a:spcPct val="90000"/>
              </a:lnSpc>
            </a:pPr>
            <a:r>
              <a:rPr lang="zh-CN" altLang="en-US" dirty="0">
                <a:latin typeface="+mj-lt"/>
                <a:ea typeface="+mj-ea"/>
                <a:cs typeface="Times New Roman" pitchFamily="18" charset="0"/>
              </a:rPr>
              <a:t>点击右侧的</a:t>
            </a:r>
            <a:r>
              <a:rPr lang="en-US" altLang="zh-CN" b="1" dirty="0">
                <a:solidFill>
                  <a:srgbClr val="0039A6"/>
                </a:solidFill>
                <a:latin typeface="+mj-lt"/>
                <a:ea typeface="+mj-ea"/>
                <a:cs typeface="Times New Roman" pitchFamily="18" charset="0"/>
              </a:rPr>
              <a:t>CARSI Federation</a:t>
            </a:r>
            <a:r>
              <a:rPr lang="zh-CN" altLang="en-US" dirty="0">
                <a:latin typeface="+mj-lt"/>
                <a:ea typeface="+mj-ea"/>
                <a:cs typeface="Times New Roman" pitchFamily="18" charset="0"/>
              </a:rPr>
              <a:t>展开已订购数据库的成员高校</a:t>
            </a:r>
            <a:r>
              <a:rPr lang="zh-CN" altLang="en-US" dirty="0" smtClean="0">
                <a:latin typeface="+mj-lt"/>
                <a:ea typeface="+mj-ea"/>
                <a:cs typeface="Times New Roman" pitchFamily="18" charset="0"/>
              </a:rPr>
              <a:t>名单；</a:t>
            </a:r>
            <a:endParaRPr lang="en-US" altLang="zh-CN" b="1" dirty="0">
              <a:solidFill>
                <a:srgbClr val="0039A6"/>
              </a:solidFill>
              <a:latin typeface="+mj-lt"/>
              <a:ea typeface="+mj-ea"/>
              <a:cs typeface="Times New Roman" pitchFamily="18" charset="0"/>
            </a:endParaRPr>
          </a:p>
        </p:txBody>
      </p:sp>
      <p:sp>
        <p:nvSpPr>
          <p:cNvPr id="10" name="圆角矩形 9"/>
          <p:cNvSpPr/>
          <p:nvPr/>
        </p:nvSpPr>
        <p:spPr>
          <a:xfrm>
            <a:off x="5842795" y="2882731"/>
            <a:ext cx="1261390" cy="282500"/>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spTree>
    <p:extLst>
      <p:ext uri="{BB962C8B-B14F-4D97-AF65-F5344CB8AC3E}">
        <p14:creationId xmlns:p14="http://schemas.microsoft.com/office/powerpoint/2010/main" val="5082118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532" y="304214"/>
            <a:ext cx="5299503" cy="5472000"/>
          </a:xfrm>
          <a:prstGeom prst="rect">
            <a:avLst/>
          </a:prstGeom>
          <a:ln>
            <a:solidFill>
              <a:srgbClr val="0070C0"/>
            </a:solidFill>
          </a:ln>
        </p:spPr>
      </p:pic>
      <p:sp>
        <p:nvSpPr>
          <p:cNvPr id="7" name="矩形 6"/>
          <p:cNvSpPr>
            <a:spLocks noChangeArrowheads="1"/>
          </p:cNvSpPr>
          <p:nvPr/>
        </p:nvSpPr>
        <p:spPr bwMode="auto">
          <a:xfrm>
            <a:off x="288532" y="5942672"/>
            <a:ext cx="8940023" cy="590931"/>
          </a:xfrm>
          <a:prstGeom prst="rect">
            <a:avLst/>
          </a:prstGeom>
          <a:noFill/>
          <a:ln w="9525">
            <a:noFill/>
            <a:miter lim="800000"/>
            <a:headEnd/>
            <a:tailEnd/>
          </a:ln>
        </p:spPr>
        <p:txBody>
          <a:bodyPr wrap="square">
            <a:spAutoFit/>
          </a:bodyPr>
          <a:lstStyle/>
          <a:p>
            <a:pPr defTabSz="409575" eaLnBrk="0" hangingPunct="0">
              <a:lnSpc>
                <a:spcPct val="90000"/>
              </a:lnSpc>
            </a:pPr>
            <a:r>
              <a:rPr lang="en-US" altLang="zh-CN" b="1" dirty="0">
                <a:latin typeface="+mj-lt"/>
                <a:ea typeface="+mj-ea"/>
                <a:cs typeface="Times New Roman" pitchFamily="18" charset="0"/>
              </a:rPr>
              <a:t>Step </a:t>
            </a:r>
            <a:r>
              <a:rPr lang="en-US" altLang="zh-CN" b="1" dirty="0" smtClean="0">
                <a:latin typeface="+mj-lt"/>
                <a:ea typeface="+mj-ea"/>
                <a:cs typeface="Times New Roman" pitchFamily="18" charset="0"/>
              </a:rPr>
              <a:t>3</a:t>
            </a:r>
          </a:p>
          <a:p>
            <a:pPr defTabSz="409575" eaLnBrk="0" hangingPunct="0">
              <a:lnSpc>
                <a:spcPct val="90000"/>
              </a:lnSpc>
            </a:pPr>
            <a:r>
              <a:rPr lang="zh-CN" altLang="en-US" dirty="0">
                <a:latin typeface="+mj-lt"/>
                <a:ea typeface="+mj-ea"/>
                <a:cs typeface="Times New Roman" pitchFamily="18" charset="0"/>
              </a:rPr>
              <a:t>点击所在学校的名称进入认证页面，登陆后即</a:t>
            </a:r>
            <a:r>
              <a:rPr lang="zh-CN" altLang="en-US" dirty="0" smtClean="0">
                <a:latin typeface="+mj-lt"/>
                <a:ea typeface="+mj-ea"/>
                <a:cs typeface="Times New Roman" pitchFamily="18" charset="0"/>
              </a:rPr>
              <a:t>可在校外访问</a:t>
            </a:r>
            <a:r>
              <a:rPr lang="en-US" altLang="zh-CN" dirty="0">
                <a:latin typeface="+mj-lt"/>
                <a:ea typeface="+mj-ea"/>
                <a:cs typeface="Times New Roman" pitchFamily="18" charset="0"/>
              </a:rPr>
              <a:t>ACS</a:t>
            </a:r>
            <a:r>
              <a:rPr lang="zh-CN" altLang="en-US" dirty="0">
                <a:latin typeface="+mj-lt"/>
                <a:ea typeface="+mj-ea"/>
                <a:cs typeface="Times New Roman" pitchFamily="18" charset="0"/>
              </a:rPr>
              <a:t>电子期刊和图书</a:t>
            </a:r>
            <a:r>
              <a:rPr lang="zh-CN" altLang="en-US" dirty="0" smtClean="0">
                <a:latin typeface="+mj-lt"/>
                <a:ea typeface="+mj-ea"/>
                <a:cs typeface="Times New Roman" pitchFamily="18" charset="0"/>
              </a:rPr>
              <a:t>资源。</a:t>
            </a:r>
            <a:endParaRPr lang="en-US" altLang="zh-CN" b="1" dirty="0">
              <a:solidFill>
                <a:srgbClr val="0039A6"/>
              </a:solidFill>
              <a:latin typeface="+mj-lt"/>
              <a:ea typeface="+mj-ea"/>
              <a:cs typeface="Times New Roman" pitchFamily="18" charset="0"/>
            </a:endParaRPr>
          </a:p>
        </p:txBody>
      </p:sp>
      <p:sp>
        <p:nvSpPr>
          <p:cNvPr id="10" name="圆角矩形 9"/>
          <p:cNvSpPr/>
          <p:nvPr/>
        </p:nvSpPr>
        <p:spPr>
          <a:xfrm>
            <a:off x="475965" y="3867469"/>
            <a:ext cx="2407912" cy="296567"/>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5468" y="304214"/>
            <a:ext cx="2827812" cy="5472000"/>
          </a:xfrm>
          <a:prstGeom prst="rect">
            <a:avLst/>
          </a:prstGeom>
          <a:ln>
            <a:solidFill>
              <a:srgbClr val="0070C0"/>
            </a:solidFill>
          </a:ln>
        </p:spPr>
      </p:pic>
    </p:spTree>
    <p:extLst>
      <p:ext uri="{BB962C8B-B14F-4D97-AF65-F5344CB8AC3E}">
        <p14:creationId xmlns:p14="http://schemas.microsoft.com/office/powerpoint/2010/main" val="17662249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9" descr="C:\Users\Administrator\Desktop\PPT用图\无标题261.jpg"/>
          <p:cNvPicPr>
            <a:picLocks noChangeAspect="1" noChangeArrowheads="1"/>
          </p:cNvPicPr>
          <p:nvPr/>
        </p:nvPicPr>
        <p:blipFill>
          <a:blip r:embed="rId3" cstate="print"/>
          <a:srcRect/>
          <a:stretch>
            <a:fillRect/>
          </a:stretch>
        </p:blipFill>
        <p:spPr bwMode="auto">
          <a:xfrm>
            <a:off x="0" y="0"/>
            <a:ext cx="9144000" cy="6865938"/>
          </a:xfrm>
          <a:prstGeom prst="rect">
            <a:avLst/>
          </a:prstGeom>
          <a:noFill/>
          <a:ln w="9525">
            <a:noFill/>
            <a:miter lim="800000"/>
            <a:headEnd/>
            <a:tailEnd/>
          </a:ln>
        </p:spPr>
      </p:pic>
      <p:sp>
        <p:nvSpPr>
          <p:cNvPr id="17" name="Title 1"/>
          <p:cNvSpPr txBox="1">
            <a:spLocks/>
          </p:cNvSpPr>
          <p:nvPr/>
        </p:nvSpPr>
        <p:spPr bwMode="auto">
          <a:xfrm>
            <a:off x="1219200" y="2813050"/>
            <a:ext cx="6705600" cy="1470025"/>
          </a:xfrm>
          <a:prstGeom prst="rect">
            <a:avLst/>
          </a:prstGeom>
          <a:noFill/>
          <a:ln w="9525">
            <a:noFill/>
            <a:miter lim="800000"/>
            <a:headEnd/>
            <a:tailEnd/>
          </a:ln>
        </p:spPr>
        <p:txBody>
          <a:bodyPr anchor="ctr"/>
          <a:lstStyle/>
          <a:p>
            <a:pPr algn="ctr" eaLnBrk="0" hangingPunct="0">
              <a:defRPr/>
            </a:pPr>
            <a:r>
              <a:rPr lang="en-US" altLang="zh-CN" sz="4000" b="1" dirty="0" smtClean="0">
                <a:latin typeface="+mj-lt"/>
                <a:ea typeface="+mj-ea"/>
                <a:cs typeface="+mj-cs"/>
              </a:rPr>
              <a:t>ACS</a:t>
            </a:r>
            <a:r>
              <a:rPr lang="zh-CN" altLang="en-US" sz="4000" b="1" dirty="0">
                <a:latin typeface="+mj-lt"/>
                <a:ea typeface="+mj-ea"/>
                <a:cs typeface="+mj-cs"/>
              </a:rPr>
              <a:t>资源</a:t>
            </a:r>
            <a:r>
              <a:rPr lang="zh-CN" altLang="en-US" sz="4000" b="1" dirty="0" smtClean="0">
                <a:latin typeface="+mj-lt"/>
                <a:ea typeface="+mj-ea"/>
                <a:cs typeface="+mj-cs"/>
              </a:rPr>
              <a:t>介绍</a:t>
            </a:r>
            <a:endParaRPr lang="en-US" sz="4000" b="1" dirty="0">
              <a:latin typeface="+mj-lt"/>
              <a:ea typeface="+mj-ea"/>
              <a:cs typeface="+mj-cs"/>
            </a:endParaRPr>
          </a:p>
        </p:txBody>
      </p:sp>
    </p:spTree>
    <p:extLst>
      <p:ext uri="{BB962C8B-B14F-4D97-AF65-F5344CB8AC3E}">
        <p14:creationId xmlns:p14="http://schemas.microsoft.com/office/powerpoint/2010/main" val="32718043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a:spLocks noChangeArrowheads="1"/>
          </p:cNvSpPr>
          <p:nvPr/>
        </p:nvSpPr>
        <p:spPr bwMode="auto">
          <a:xfrm>
            <a:off x="6141492" y="2706511"/>
            <a:ext cx="2725027" cy="2702278"/>
          </a:xfrm>
          <a:prstGeom prst="rect">
            <a:avLst/>
          </a:prstGeom>
          <a:noFill/>
          <a:ln w="9525">
            <a:noFill/>
            <a:miter lim="800000"/>
            <a:headEnd/>
            <a:tailEnd/>
          </a:ln>
        </p:spPr>
        <p:txBody>
          <a:bodyPr wrap="square">
            <a:spAutoFit/>
          </a:bodyPr>
          <a:lstStyle/>
          <a:p>
            <a:pPr algn="r">
              <a:spcBef>
                <a:spcPct val="20000"/>
              </a:spcBef>
            </a:pPr>
            <a:r>
              <a:rPr lang="zh-CN" altLang="en-US" sz="1600" b="1" dirty="0">
                <a:latin typeface="华文中宋" panose="02010600040101010101" pitchFamily="2" charset="-122"/>
                <a:ea typeface="华文中宋" panose="02010600040101010101" pitchFamily="2" charset="-122"/>
              </a:rPr>
              <a:t>物理与光学学院</a:t>
            </a:r>
            <a:endParaRPr lang="en-US" altLang="zh-CN" sz="1600" b="1" dirty="0">
              <a:latin typeface="华文中宋" panose="02010600040101010101" pitchFamily="2" charset="-122"/>
              <a:ea typeface="华文中宋" panose="02010600040101010101" pitchFamily="2" charset="-122"/>
            </a:endParaRPr>
          </a:p>
          <a:p>
            <a:pPr algn="r">
              <a:spcBef>
                <a:spcPct val="20000"/>
              </a:spcBef>
            </a:pPr>
            <a:r>
              <a:rPr lang="zh-CN" altLang="en-US" sz="1600" b="1" dirty="0">
                <a:latin typeface="华文中宋" panose="02010600040101010101" pitchFamily="2" charset="-122"/>
                <a:ea typeface="华文中宋" panose="02010600040101010101" pitchFamily="2" charset="-122"/>
              </a:rPr>
              <a:t>化学工程学院</a:t>
            </a:r>
            <a:endParaRPr lang="en-US" altLang="zh-CN" sz="1600" b="1" dirty="0">
              <a:latin typeface="华文中宋" panose="02010600040101010101" pitchFamily="2" charset="-122"/>
              <a:ea typeface="华文中宋" panose="02010600040101010101" pitchFamily="2" charset="-122"/>
            </a:endParaRPr>
          </a:p>
          <a:p>
            <a:pPr algn="r">
              <a:spcBef>
                <a:spcPct val="20000"/>
              </a:spcBef>
            </a:pPr>
            <a:r>
              <a:rPr lang="zh-CN" altLang="en-US" sz="1600" b="1" dirty="0">
                <a:latin typeface="华文中宋" panose="02010600040101010101" pitchFamily="2" charset="-122"/>
                <a:ea typeface="华文中宋" panose="02010600040101010101" pitchFamily="2" charset="-122"/>
              </a:rPr>
              <a:t>材料科学与工程学院</a:t>
            </a:r>
            <a:endParaRPr lang="en-US" altLang="zh-CN" sz="1600" b="1" dirty="0">
              <a:latin typeface="华文中宋" panose="02010600040101010101" pitchFamily="2" charset="-122"/>
              <a:ea typeface="华文中宋" panose="02010600040101010101" pitchFamily="2" charset="-122"/>
            </a:endParaRPr>
          </a:p>
          <a:p>
            <a:pPr algn="r">
              <a:spcBef>
                <a:spcPct val="20000"/>
              </a:spcBef>
            </a:pPr>
            <a:r>
              <a:rPr lang="zh-CN" altLang="en-US" sz="1600" b="1" dirty="0">
                <a:latin typeface="华文中宋" panose="02010600040101010101" pitchFamily="2" charset="-122"/>
                <a:ea typeface="华文中宋" panose="02010600040101010101" pitchFamily="2" charset="-122"/>
              </a:rPr>
              <a:t>能源学院</a:t>
            </a:r>
            <a:endParaRPr lang="en-US" altLang="zh-CN" sz="1600" b="1" dirty="0">
              <a:latin typeface="华文中宋" panose="02010600040101010101" pitchFamily="2" charset="-122"/>
              <a:ea typeface="华文中宋" panose="02010600040101010101" pitchFamily="2" charset="-122"/>
            </a:endParaRPr>
          </a:p>
          <a:p>
            <a:pPr algn="r">
              <a:spcBef>
                <a:spcPct val="20000"/>
              </a:spcBef>
            </a:pPr>
            <a:r>
              <a:rPr lang="zh-CN" altLang="en-US" sz="1600" b="1" dirty="0">
                <a:latin typeface="华文中宋" panose="02010600040101010101" pitchFamily="2" charset="-122"/>
                <a:ea typeface="华文中宋" panose="02010600040101010101" pitchFamily="2" charset="-122"/>
              </a:rPr>
              <a:t>环资学院</a:t>
            </a:r>
            <a:endParaRPr lang="en-US" altLang="zh-CN" sz="1600" b="1" dirty="0">
              <a:latin typeface="华文中宋" panose="02010600040101010101" pitchFamily="2" charset="-122"/>
              <a:ea typeface="华文中宋" panose="02010600040101010101" pitchFamily="2" charset="-122"/>
            </a:endParaRPr>
          </a:p>
          <a:p>
            <a:pPr algn="r">
              <a:spcBef>
                <a:spcPct val="20000"/>
              </a:spcBef>
            </a:pPr>
            <a:r>
              <a:rPr lang="zh-CN" altLang="en-US" sz="1600" b="1" dirty="0">
                <a:latin typeface="华文中宋" panose="02010600040101010101" pitchFamily="2" charset="-122"/>
                <a:ea typeface="华文中宋" panose="02010600040101010101" pitchFamily="2" charset="-122"/>
              </a:rPr>
              <a:t>计算机学院</a:t>
            </a:r>
            <a:endParaRPr lang="en-US" altLang="zh-CN" sz="1600" b="1" dirty="0">
              <a:latin typeface="华文中宋" panose="02010600040101010101" pitchFamily="2" charset="-122"/>
              <a:ea typeface="华文中宋" panose="02010600040101010101" pitchFamily="2" charset="-122"/>
            </a:endParaRPr>
          </a:p>
          <a:p>
            <a:pPr algn="r">
              <a:spcBef>
                <a:spcPct val="20000"/>
              </a:spcBef>
            </a:pPr>
            <a:r>
              <a:rPr lang="zh-CN" altLang="en-US" sz="1600" b="1" dirty="0">
                <a:latin typeface="华文中宋" panose="02010600040101010101" pitchFamily="2" charset="-122"/>
                <a:ea typeface="华文中宋" panose="02010600040101010101" pitchFamily="2" charset="-122"/>
              </a:rPr>
              <a:t>医学工程学院</a:t>
            </a:r>
            <a:endParaRPr lang="en-US" altLang="zh-CN" sz="1600" b="1" dirty="0">
              <a:latin typeface="华文中宋" panose="02010600040101010101" pitchFamily="2" charset="-122"/>
              <a:ea typeface="华文中宋" panose="02010600040101010101" pitchFamily="2" charset="-122"/>
            </a:endParaRPr>
          </a:p>
          <a:p>
            <a:pPr algn="r">
              <a:spcBef>
                <a:spcPct val="20000"/>
              </a:spcBef>
            </a:pPr>
            <a:r>
              <a:rPr lang="zh-CN" altLang="en-US" sz="1600" b="1" dirty="0">
                <a:latin typeface="华文中宋" panose="02010600040101010101" pitchFamily="2" charset="-122"/>
                <a:ea typeface="华文中宋" panose="02010600040101010101" pitchFamily="2" charset="-122"/>
              </a:rPr>
              <a:t>医学院</a:t>
            </a:r>
            <a:endParaRPr lang="en-US" altLang="zh-CN" sz="1600" b="1" dirty="0">
              <a:latin typeface="华文中宋" panose="02010600040101010101" pitchFamily="2" charset="-122"/>
              <a:ea typeface="华文中宋" panose="02010600040101010101" pitchFamily="2" charset="-122"/>
            </a:endParaRPr>
          </a:p>
          <a:p>
            <a:pPr algn="r">
              <a:spcBef>
                <a:spcPct val="20000"/>
              </a:spcBef>
            </a:pPr>
            <a:r>
              <a:rPr lang="zh-CN" altLang="en-US" sz="1600" b="1" dirty="0">
                <a:latin typeface="华文中宋" panose="02010600040101010101" pitchFamily="2" charset="-122"/>
                <a:ea typeface="华文中宋" panose="02010600040101010101" pitchFamily="2" charset="-122"/>
              </a:rPr>
              <a:t>药学院</a:t>
            </a:r>
            <a:endParaRPr lang="en-US" altLang="zh-CN" sz="1600" b="1" dirty="0">
              <a:latin typeface="华文中宋" panose="02010600040101010101" pitchFamily="2" charset="-122"/>
              <a:ea typeface="华文中宋" panose="02010600040101010101" pitchFamily="2" charset="-122"/>
            </a:endParaRPr>
          </a:p>
        </p:txBody>
      </p:sp>
      <p:sp>
        <p:nvSpPr>
          <p:cNvPr id="10" name="Title 1"/>
          <p:cNvSpPr txBox="1">
            <a:spLocks/>
          </p:cNvSpPr>
          <p:nvPr/>
        </p:nvSpPr>
        <p:spPr bwMode="auto">
          <a:xfrm>
            <a:off x="577850" y="433388"/>
            <a:ext cx="7178675"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en-US" altLang="zh-CN" b="1" dirty="0" smtClean="0">
                <a:latin typeface="+mj-ea"/>
                <a:ea typeface="+mj-ea"/>
                <a:cs typeface="ＭＳ Ｐゴシック" charset="-128"/>
              </a:rPr>
              <a:t>ACS</a:t>
            </a:r>
            <a:r>
              <a:rPr lang="zh-CN" altLang="en-US" b="1" dirty="0" smtClean="0">
                <a:latin typeface="+mj-ea"/>
                <a:ea typeface="+mj-ea"/>
                <a:cs typeface="ＭＳ Ｐゴシック" charset="-128"/>
              </a:rPr>
              <a:t>资源涵盖</a:t>
            </a:r>
            <a:r>
              <a:rPr lang="zh-CN" altLang="en-US" b="1" dirty="0">
                <a:latin typeface="+mj-ea"/>
                <a:ea typeface="+mj-ea"/>
                <a:cs typeface="ＭＳ Ｐゴシック" charset="-128"/>
              </a:rPr>
              <a:t>学科</a:t>
            </a:r>
            <a:endParaRPr lang="zh-CN" altLang="zh-CN" b="1" dirty="0">
              <a:latin typeface="+mj-ea"/>
              <a:ea typeface="+mj-ea"/>
              <a:cs typeface="ＭＳ Ｐゴシック" charset="-128"/>
            </a:endParaRPr>
          </a:p>
        </p:txBody>
      </p:sp>
      <p:sp>
        <p:nvSpPr>
          <p:cNvPr id="11" name="TextBox 10"/>
          <p:cNvSpPr txBox="1">
            <a:spLocks noChangeArrowheads="1"/>
          </p:cNvSpPr>
          <p:nvPr/>
        </p:nvSpPr>
        <p:spPr bwMode="auto">
          <a:xfrm>
            <a:off x="1122363" y="1376363"/>
            <a:ext cx="4248150" cy="5362575"/>
          </a:xfrm>
          <a:prstGeom prst="rect">
            <a:avLst/>
          </a:prstGeom>
          <a:noFill/>
          <a:ln w="9525">
            <a:noFill/>
            <a:miter lim="800000"/>
            <a:headEnd/>
            <a:tailEnd/>
          </a:ln>
        </p:spPr>
        <p:txBody>
          <a:bodyPr>
            <a:spAutoFit/>
          </a:bodyPr>
          <a:lstStyle/>
          <a:p>
            <a:pPr>
              <a:spcBef>
                <a:spcPct val="20000"/>
              </a:spcBef>
            </a:pPr>
            <a:r>
              <a:rPr lang="zh-CN" altLang="en-US" sz="1600" b="1" dirty="0">
                <a:latin typeface="华文中宋" panose="02010600040101010101" pitchFamily="2" charset="-122"/>
                <a:ea typeface="华文中宋" panose="02010600040101010101" pitchFamily="2" charset="-122"/>
              </a:rPr>
              <a:t>无机化学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有机化学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物理化学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分析化学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分子生物学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环境科学与工程</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材料科学与工程</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农学与食品科学</a:t>
            </a:r>
            <a:endParaRPr lang="en-US" altLang="zh-CN" sz="1600" b="1" dirty="0">
              <a:latin typeface="华文中宋" panose="02010600040101010101" pitchFamily="2" charset="-122"/>
              <a:ea typeface="华文中宋" panose="02010600040101010101" pitchFamily="2" charset="-122"/>
            </a:endParaRPr>
          </a:p>
          <a:p>
            <a:pPr>
              <a:spcBef>
                <a:spcPct val="20000"/>
              </a:spcBef>
            </a:pPr>
            <a:endParaRPr lang="en-US" altLang="zh-CN" sz="1600" b="1" dirty="0"/>
          </a:p>
          <a:p>
            <a:pPr>
              <a:spcBef>
                <a:spcPct val="20000"/>
              </a:spcBef>
            </a:pPr>
            <a:r>
              <a:rPr lang="zh-CN" altLang="en-US" sz="1600" b="1" dirty="0">
                <a:latin typeface="华文中宋" panose="02010600040101010101" pitchFamily="2" charset="-122"/>
                <a:ea typeface="华文中宋" panose="02010600040101010101" pitchFamily="2" charset="-122"/>
              </a:rPr>
              <a:t>晶体学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绿色化工</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纳米技术</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清洁能源</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地球化学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化学信息学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生物材料</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临床化学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药理学</a:t>
            </a:r>
            <a:endParaRPr lang="en-US" altLang="zh-CN" sz="1600" b="1" dirty="0">
              <a:latin typeface="华文中宋" panose="02010600040101010101" pitchFamily="2" charset="-122"/>
              <a:ea typeface="华文中宋" panose="02010600040101010101" pitchFamily="2" charset="-122"/>
            </a:endParaRPr>
          </a:p>
        </p:txBody>
      </p:sp>
      <p:sp>
        <p:nvSpPr>
          <p:cNvPr id="19" name="TextBox 14"/>
          <p:cNvSpPr txBox="1">
            <a:spLocks noChangeArrowheads="1"/>
          </p:cNvSpPr>
          <p:nvPr/>
        </p:nvSpPr>
        <p:spPr bwMode="auto">
          <a:xfrm flipH="1">
            <a:off x="2859088" y="1928227"/>
            <a:ext cx="1800225" cy="584775"/>
          </a:xfrm>
          <a:prstGeom prst="homePlate">
            <a:avLst/>
          </a:prstGeom>
          <a:noFill/>
          <a:ln w="19050">
            <a:solidFill>
              <a:srgbClr val="FFC000"/>
            </a:solidFill>
            <a:prstDash val="sysDash"/>
            <a:miter lim="800000"/>
            <a:headEnd/>
            <a:tailEnd/>
          </a:ln>
        </p:spPr>
        <p:txBody>
          <a:bodyPr>
            <a:spAutoFit/>
          </a:bodyPr>
          <a:lstStyle/>
          <a:p>
            <a:pPr algn="ctr"/>
            <a:r>
              <a:rPr lang="zh-CN" altLang="en-US" sz="1600" dirty="0">
                <a:latin typeface="Georgia" pitchFamily="18" charset="0"/>
              </a:rPr>
              <a:t>传统化学二级学科及相关学科</a:t>
            </a:r>
          </a:p>
        </p:txBody>
      </p:sp>
      <p:sp>
        <p:nvSpPr>
          <p:cNvPr id="20" name="TextBox 14"/>
          <p:cNvSpPr txBox="1">
            <a:spLocks noChangeArrowheads="1"/>
          </p:cNvSpPr>
          <p:nvPr/>
        </p:nvSpPr>
        <p:spPr bwMode="auto">
          <a:xfrm flipH="1">
            <a:off x="2834067" y="4673705"/>
            <a:ext cx="1800225" cy="584775"/>
          </a:xfrm>
          <a:prstGeom prst="homePlate">
            <a:avLst/>
          </a:prstGeom>
          <a:noFill/>
          <a:ln w="19050">
            <a:solidFill>
              <a:srgbClr val="FFC000"/>
            </a:solidFill>
            <a:prstDash val="sysDash"/>
            <a:miter lim="800000"/>
            <a:headEnd/>
            <a:tailEnd/>
          </a:ln>
        </p:spPr>
        <p:txBody>
          <a:bodyPr>
            <a:spAutoFit/>
          </a:bodyPr>
          <a:lstStyle/>
          <a:p>
            <a:pPr algn="ctr"/>
            <a:r>
              <a:rPr lang="zh-CN" altLang="en-US" sz="1600" dirty="0" smtClean="0">
                <a:latin typeface="Georgia" pitchFamily="18" charset="0"/>
              </a:rPr>
              <a:t>近年新刊涉及</a:t>
            </a:r>
            <a:endParaRPr lang="en-US" altLang="zh-CN" sz="1600" dirty="0">
              <a:latin typeface="Georgia" pitchFamily="18" charset="0"/>
            </a:endParaRPr>
          </a:p>
          <a:p>
            <a:pPr algn="ctr"/>
            <a:r>
              <a:rPr lang="zh-CN" altLang="en-US" sz="1600" dirty="0">
                <a:latin typeface="Georgia" pitchFamily="18" charset="0"/>
              </a:rPr>
              <a:t>的交叉学科</a:t>
            </a:r>
          </a:p>
        </p:txBody>
      </p:sp>
      <p:sp>
        <p:nvSpPr>
          <p:cNvPr id="21" name="TextBox 14"/>
          <p:cNvSpPr txBox="1">
            <a:spLocks noChangeArrowheads="1"/>
          </p:cNvSpPr>
          <p:nvPr/>
        </p:nvSpPr>
        <p:spPr bwMode="auto">
          <a:xfrm>
            <a:off x="4659313" y="3532784"/>
            <a:ext cx="2109977" cy="584775"/>
          </a:xfrm>
          <a:prstGeom prst="homePlate">
            <a:avLst/>
          </a:prstGeom>
          <a:noFill/>
          <a:ln w="19050">
            <a:solidFill>
              <a:srgbClr val="FFC000"/>
            </a:solidFill>
            <a:prstDash val="sysDash"/>
            <a:miter lim="800000"/>
            <a:headEnd/>
            <a:tailEnd/>
          </a:ln>
        </p:spPr>
        <p:txBody>
          <a:bodyPr wrap="square">
            <a:spAutoFit/>
          </a:bodyPr>
          <a:lstStyle/>
          <a:p>
            <a:pPr algn="ctr"/>
            <a:r>
              <a:rPr lang="zh-CN" altLang="en-US" sz="1600" dirty="0">
                <a:latin typeface="Georgia" pitchFamily="18" charset="0"/>
              </a:rPr>
              <a:t>适用于几乎所有高校</a:t>
            </a:r>
            <a:r>
              <a:rPr lang="en-US" altLang="zh-CN" sz="1600" dirty="0">
                <a:latin typeface="Georgia" pitchFamily="18" charset="0"/>
              </a:rPr>
              <a:t>STEM</a:t>
            </a:r>
            <a:r>
              <a:rPr lang="zh-CN" altLang="en-US" sz="1600" dirty="0">
                <a:latin typeface="Georgia" pitchFamily="18" charset="0"/>
              </a:rPr>
              <a:t>学院</a:t>
            </a:r>
          </a:p>
        </p:txBody>
      </p:sp>
    </p:spTree>
    <p:extLst>
      <p:ext uri="{BB962C8B-B14F-4D97-AF65-F5344CB8AC3E}">
        <p14:creationId xmlns:p14="http://schemas.microsoft.com/office/powerpoint/2010/main" val="1551228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right)">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right)">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p:bldP spid="19" grpId="0" animBg="1"/>
      <p:bldP spid="20" grpId="0" animBg="1"/>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5"/>
          <p:cNvSpPr/>
          <p:nvPr/>
        </p:nvSpPr>
        <p:spPr>
          <a:xfrm>
            <a:off x="0" y="0"/>
            <a:ext cx="4284663" cy="6858000"/>
          </a:xfrm>
          <a:prstGeom prst="rect">
            <a:avLst/>
          </a:prstGeom>
          <a:solidFill>
            <a:srgbClr val="FEBD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751">
              <a:defRPr/>
            </a:pPr>
            <a:endParaRPr lang="en-US" sz="2500" kern="0" dirty="0">
              <a:solidFill>
                <a:srgbClr val="FEBD24"/>
              </a:solidFill>
              <a:sym typeface="Helvetica Light"/>
            </a:endParaRPr>
          </a:p>
        </p:txBody>
      </p:sp>
      <p:sp>
        <p:nvSpPr>
          <p:cNvPr id="8" name="等腰三角形 7"/>
          <p:cNvSpPr/>
          <p:nvPr/>
        </p:nvSpPr>
        <p:spPr>
          <a:xfrm rot="10800000">
            <a:off x="177800" y="549275"/>
            <a:ext cx="490538" cy="422275"/>
          </a:xfrm>
          <a:prstGeom prst="triangle">
            <a:avLst/>
          </a:prstGeom>
          <a:solidFill>
            <a:srgbClr val="519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prstClr val="white"/>
              </a:solidFill>
            </a:endParaRPr>
          </a:p>
        </p:txBody>
      </p:sp>
      <p:sp>
        <p:nvSpPr>
          <p:cNvPr id="12" name="Title 1"/>
          <p:cNvSpPr txBox="1">
            <a:spLocks/>
          </p:cNvSpPr>
          <p:nvPr/>
        </p:nvSpPr>
        <p:spPr bwMode="auto">
          <a:xfrm>
            <a:off x="247650" y="1517651"/>
            <a:ext cx="3723849" cy="2153598"/>
          </a:xfrm>
          <a:prstGeom prst="rect">
            <a:avLst/>
          </a:prstGeom>
          <a:noFill/>
          <a:ln>
            <a:noFill/>
          </a:ln>
        </p:spPr>
        <p:txBody>
          <a:bodyPr lIns="0" tIns="0" rIns="0" bIns="0"/>
          <a:lstStyle>
            <a:lvl1pPr algn="l" rtl="0" eaLnBrk="0" fontAlgn="base" hangingPunct="0">
              <a:lnSpc>
                <a:spcPct val="90000"/>
              </a:lnSpc>
              <a:spcBef>
                <a:spcPct val="0"/>
              </a:spcBef>
              <a:spcAft>
                <a:spcPct val="0"/>
              </a:spcAft>
              <a:defRPr sz="2600" b="1">
                <a:solidFill>
                  <a:srgbClr val="0039A6"/>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2600" b="1">
                <a:solidFill>
                  <a:srgbClr val="0039A6"/>
                </a:solidFill>
                <a:latin typeface="Arial" charset="0"/>
              </a:defRPr>
            </a:lvl6pPr>
            <a:lvl7pPr marL="914400" algn="l" rtl="0" fontAlgn="base">
              <a:lnSpc>
                <a:spcPct val="90000"/>
              </a:lnSpc>
              <a:spcBef>
                <a:spcPct val="0"/>
              </a:spcBef>
              <a:spcAft>
                <a:spcPct val="0"/>
              </a:spcAft>
              <a:defRPr sz="2600" b="1">
                <a:solidFill>
                  <a:srgbClr val="0039A6"/>
                </a:solidFill>
                <a:latin typeface="Arial" charset="0"/>
              </a:defRPr>
            </a:lvl7pPr>
            <a:lvl8pPr marL="1371600" algn="l" rtl="0" fontAlgn="base">
              <a:lnSpc>
                <a:spcPct val="90000"/>
              </a:lnSpc>
              <a:spcBef>
                <a:spcPct val="0"/>
              </a:spcBef>
              <a:spcAft>
                <a:spcPct val="0"/>
              </a:spcAft>
              <a:defRPr sz="2600" b="1">
                <a:solidFill>
                  <a:srgbClr val="0039A6"/>
                </a:solidFill>
                <a:latin typeface="Arial" charset="0"/>
              </a:defRPr>
            </a:lvl8pPr>
            <a:lvl9pPr marL="1828800" algn="l" rtl="0" fontAlgn="base">
              <a:lnSpc>
                <a:spcPct val="90000"/>
              </a:lnSpc>
              <a:spcBef>
                <a:spcPct val="0"/>
              </a:spcBef>
              <a:spcAft>
                <a:spcPct val="0"/>
              </a:spcAft>
              <a:defRPr sz="2600" b="1">
                <a:solidFill>
                  <a:srgbClr val="0039A6"/>
                </a:solidFill>
                <a:latin typeface="Arial" charset="0"/>
              </a:defRPr>
            </a:lvl9pPr>
          </a:lstStyle>
          <a:p>
            <a:pPr>
              <a:defRPr/>
            </a:pPr>
            <a:r>
              <a:rPr lang="en-US" altLang="zh-CN" sz="2000" dirty="0">
                <a:solidFill>
                  <a:schemeClr val="tx1"/>
                </a:solidFill>
                <a:ea typeface="+mn-ea"/>
                <a:cs typeface="Times New Roman" panose="02020603050405020304" pitchFamily="18" charset="0"/>
              </a:rPr>
              <a:t>ACS Publications</a:t>
            </a:r>
            <a:r>
              <a:rPr lang="zh-CN" altLang="en-US" sz="2000" dirty="0">
                <a:solidFill>
                  <a:schemeClr val="tx1"/>
                </a:solidFill>
                <a:ea typeface="+mn-ea"/>
                <a:cs typeface="Times New Roman" panose="02020603050405020304" pitchFamily="18" charset="0"/>
              </a:rPr>
              <a:t>资源类型</a:t>
            </a:r>
            <a:endParaRPr lang="en-US" altLang="zh-CN" sz="2000" dirty="0">
              <a:solidFill>
                <a:schemeClr val="tx1"/>
              </a:solidFill>
              <a:ea typeface="+mn-ea"/>
              <a:cs typeface="Times New Roman" panose="02020603050405020304" pitchFamily="18" charset="0"/>
            </a:endParaRPr>
          </a:p>
          <a:p>
            <a:pPr>
              <a:defRPr/>
            </a:pPr>
            <a:endParaRPr lang="en-US" altLang="zh-CN" sz="2000" dirty="0">
              <a:solidFill>
                <a:schemeClr val="tx1"/>
              </a:solidFill>
              <a:ea typeface="+mn-ea"/>
              <a:cs typeface="Times New Roman" panose="02020603050405020304" pitchFamily="18" charset="0"/>
            </a:endParaRPr>
          </a:p>
          <a:p>
            <a:pPr indent="-360000">
              <a:lnSpc>
                <a:spcPct val="200000"/>
              </a:lnSpc>
              <a:buFont typeface="Wingdings" pitchFamily="2" charset="2"/>
              <a:buChar char="n"/>
              <a:defRPr/>
            </a:pPr>
            <a:r>
              <a:rPr lang="en-US" altLang="zh-CN" sz="1600" dirty="0">
                <a:solidFill>
                  <a:schemeClr val="tx1"/>
                </a:solidFill>
                <a:ea typeface="+mn-ea"/>
                <a:cs typeface="Times New Roman" panose="02020603050405020304" pitchFamily="18" charset="0"/>
              </a:rPr>
              <a:t>Journals</a:t>
            </a:r>
            <a:r>
              <a:rPr lang="en-US" altLang="zh-CN" sz="1600" dirty="0" smtClean="0">
                <a:solidFill>
                  <a:schemeClr val="tx1"/>
                </a:solidFill>
                <a:ea typeface="+mn-ea"/>
                <a:cs typeface="Times New Roman" panose="02020603050405020304" pitchFamily="18" charset="0"/>
              </a:rPr>
              <a:t>=</a:t>
            </a:r>
            <a:r>
              <a:rPr lang="zh-CN" altLang="en-US" sz="1600" dirty="0" smtClean="0">
                <a:solidFill>
                  <a:schemeClr val="tx1"/>
                </a:solidFill>
                <a:ea typeface="+mn-ea"/>
                <a:cs typeface="Times New Roman" panose="02020603050405020304" pitchFamily="18" charset="0"/>
              </a:rPr>
              <a:t>期刊</a:t>
            </a:r>
            <a:endParaRPr lang="en-US" altLang="zh-CN" sz="1600" dirty="0">
              <a:solidFill>
                <a:schemeClr val="tx1"/>
              </a:solidFill>
              <a:ea typeface="+mn-ea"/>
              <a:cs typeface="Times New Roman" panose="02020603050405020304" pitchFamily="18" charset="0"/>
            </a:endParaRPr>
          </a:p>
        </p:txBody>
      </p:sp>
      <p:sp>
        <p:nvSpPr>
          <p:cNvPr id="11" name="Content Placeholder 1"/>
          <p:cNvSpPr>
            <a:spLocks noGrp="1"/>
          </p:cNvSpPr>
          <p:nvPr>
            <p:ph sz="quarter" idx="4294967295"/>
          </p:nvPr>
        </p:nvSpPr>
        <p:spPr>
          <a:xfrm>
            <a:off x="4273741" y="839013"/>
            <a:ext cx="4859337" cy="6018987"/>
          </a:xfrm>
        </p:spPr>
        <p:txBody>
          <a:bodyPr/>
          <a:lstStyle/>
          <a:p>
            <a:pPr>
              <a:buFont typeface="Arial" pitchFamily="34" charset="0"/>
              <a:buNone/>
              <a:defRPr/>
            </a:pPr>
            <a:r>
              <a:rPr lang="zh-CN" altLang="en-US" sz="1600" b="1" dirty="0">
                <a:latin typeface="Times New Roman" pitchFamily="18" charset="0"/>
                <a:cs typeface="Times New Roman" pitchFamily="18" charset="0"/>
              </a:rPr>
              <a:t>近</a:t>
            </a:r>
            <a:r>
              <a:rPr lang="en-US" altLang="zh-CN" sz="1600" b="1" dirty="0">
                <a:latin typeface="Times New Roman" pitchFamily="18" charset="0"/>
                <a:cs typeface="Times New Roman" pitchFamily="18" charset="0"/>
              </a:rPr>
              <a:t>60</a:t>
            </a:r>
            <a:r>
              <a:rPr lang="zh-CN" altLang="en-US" sz="1600" b="1" dirty="0">
                <a:latin typeface="Times New Roman" pitchFamily="18" charset="0"/>
                <a:cs typeface="Times New Roman" pitchFamily="18" charset="0"/>
              </a:rPr>
              <a:t>种同行评审期刊</a:t>
            </a:r>
            <a:endParaRPr lang="en-US" altLang="zh-CN" sz="1600" b="1" dirty="0">
              <a:latin typeface="Times New Roman" pitchFamily="18" charset="0"/>
              <a:cs typeface="Times New Roman" pitchFamily="18" charset="0"/>
            </a:endParaRPr>
          </a:p>
          <a:p>
            <a:pPr>
              <a:buFont typeface="Arial" pitchFamily="34" charset="0"/>
              <a:buNone/>
              <a:defRPr/>
            </a:pPr>
            <a:endParaRPr lang="en-US" altLang="zh-CN" sz="1600" b="1" dirty="0">
              <a:latin typeface="Times New Roman" pitchFamily="18" charset="0"/>
              <a:cs typeface="Times New Roman" pitchFamily="18" charset="0"/>
            </a:endParaRPr>
          </a:p>
          <a:p>
            <a:pPr marL="540000" lvl="1">
              <a:defRPr/>
            </a:pPr>
            <a:r>
              <a:rPr lang="zh-CN" altLang="en-US" sz="1600" dirty="0">
                <a:latin typeface="Times New Roman" pitchFamily="18" charset="0"/>
                <a:cs typeface="Times New Roman" pitchFamily="18" charset="0"/>
              </a:rPr>
              <a:t>每年新增超过</a:t>
            </a:r>
            <a:r>
              <a:rPr lang="en-US" altLang="zh-CN" sz="1600" dirty="0">
                <a:latin typeface="Times New Roman" pitchFamily="18" charset="0"/>
                <a:cs typeface="Times New Roman" pitchFamily="18" charset="0"/>
              </a:rPr>
              <a:t>4</a:t>
            </a:r>
            <a:r>
              <a:rPr lang="zh-CN" altLang="en-US" sz="1600" dirty="0">
                <a:latin typeface="Times New Roman" pitchFamily="18" charset="0"/>
                <a:cs typeface="Times New Roman" pitchFamily="18" charset="0"/>
              </a:rPr>
              <a:t>万篇研究论文</a:t>
            </a:r>
            <a:endParaRPr lang="en-US" altLang="zh-CN" sz="1600" dirty="0">
              <a:latin typeface="Times New Roman" pitchFamily="18" charset="0"/>
              <a:cs typeface="Times New Roman" pitchFamily="18" charset="0"/>
            </a:endParaRPr>
          </a:p>
          <a:p>
            <a:pPr marL="540000" lvl="1">
              <a:defRPr/>
            </a:pPr>
            <a:r>
              <a:rPr lang="zh-CN" altLang="en-US" sz="1600" dirty="0">
                <a:latin typeface="Times New Roman" pitchFamily="18" charset="0"/>
                <a:cs typeface="Times New Roman" pitchFamily="18" charset="0"/>
              </a:rPr>
              <a:t>近年新增期刊：</a:t>
            </a:r>
            <a:endParaRPr lang="en-US" altLang="zh-CN" sz="1600" dirty="0">
              <a:latin typeface="Times New Roman" pitchFamily="18" charset="0"/>
              <a:cs typeface="Times New Roman" pitchFamily="18" charset="0"/>
            </a:endParaRPr>
          </a:p>
          <a:p>
            <a:pPr marL="254250" lvl="1" indent="0">
              <a:buNone/>
              <a:defRPr/>
            </a:pPr>
            <a:endParaRPr lang="en-US" altLang="zh-CN" sz="1600" dirty="0">
              <a:latin typeface="Times New Roman" pitchFamily="18" charset="0"/>
              <a:cs typeface="Times New Roman" pitchFamily="18" charset="0"/>
            </a:endParaRPr>
          </a:p>
          <a:p>
            <a:pPr marL="254250" lvl="1" indent="0">
              <a:buNone/>
              <a:defRPr/>
            </a:pPr>
            <a:r>
              <a:rPr lang="zh-CN" altLang="en-US" sz="1400" dirty="0">
                <a:latin typeface="Times New Roman" pitchFamily="18" charset="0"/>
                <a:cs typeface="Times New Roman" pitchFamily="18" charset="0"/>
              </a:rPr>
              <a:t>① 六种涉及材料科学和其他学科交叉领域的期刊：</a:t>
            </a:r>
            <a:r>
              <a:rPr lang="en-US" altLang="zh-CN" sz="1400" dirty="0">
                <a:latin typeface="Times New Roman" pitchFamily="18" charset="0"/>
                <a:cs typeface="Times New Roman" pitchFamily="18" charset="0"/>
              </a:rPr>
              <a:t> </a:t>
            </a:r>
          </a:p>
          <a:p>
            <a:pPr marL="254250" lvl="1" indent="0">
              <a:buNone/>
              <a:defRPr/>
            </a:pPr>
            <a:r>
              <a:rPr lang="en-US" altLang="zh-CN" sz="1400" b="1" dirty="0">
                <a:latin typeface="Times New Roman" pitchFamily="18" charset="0"/>
                <a:cs typeface="Times New Roman" pitchFamily="18" charset="0"/>
                <a:hlinkClick r:id="rId2"/>
              </a:rPr>
              <a:t>ACS Applied Nano Materials</a:t>
            </a:r>
            <a:endParaRPr lang="en-US" altLang="zh-CN" sz="1400" b="1" dirty="0">
              <a:latin typeface="Times New Roman" pitchFamily="18" charset="0"/>
              <a:cs typeface="Times New Roman" pitchFamily="18" charset="0"/>
            </a:endParaRPr>
          </a:p>
          <a:p>
            <a:pPr marL="254250" lvl="1" indent="0">
              <a:buNone/>
              <a:defRPr/>
            </a:pPr>
            <a:r>
              <a:rPr lang="en-US" altLang="zh-CN" sz="1400" b="1" dirty="0">
                <a:latin typeface="Times New Roman" pitchFamily="18" charset="0"/>
                <a:cs typeface="Times New Roman" pitchFamily="18" charset="0"/>
                <a:hlinkClick r:id="rId2"/>
              </a:rPr>
              <a:t>ACS Applied Energy Materials</a:t>
            </a:r>
            <a:endParaRPr lang="en-US" altLang="zh-CN" sz="1400" b="1" dirty="0">
              <a:latin typeface="Times New Roman" pitchFamily="18" charset="0"/>
              <a:cs typeface="Times New Roman" pitchFamily="18" charset="0"/>
            </a:endParaRPr>
          </a:p>
          <a:p>
            <a:pPr marL="254250" lvl="1" indent="0">
              <a:buNone/>
              <a:defRPr/>
            </a:pPr>
            <a:r>
              <a:rPr lang="en-US" altLang="zh-CN" sz="1400" b="1" dirty="0">
                <a:latin typeface="Times New Roman" pitchFamily="18" charset="0"/>
                <a:cs typeface="Times New Roman" pitchFamily="18" charset="0"/>
                <a:hlinkClick r:id="rId3"/>
              </a:rPr>
              <a:t>ACS Applied Bio Materials</a:t>
            </a:r>
            <a:endParaRPr lang="en-US" altLang="zh-CN" sz="1400" b="1" dirty="0">
              <a:latin typeface="Times New Roman" pitchFamily="18" charset="0"/>
              <a:cs typeface="Times New Roman" pitchFamily="18" charset="0"/>
            </a:endParaRPr>
          </a:p>
          <a:p>
            <a:pPr marL="254250" lvl="1" indent="0">
              <a:buNone/>
              <a:defRPr/>
            </a:pPr>
            <a:r>
              <a:rPr lang="en-US" altLang="zh-CN" sz="1400" b="1" dirty="0">
                <a:latin typeface="Times New Roman" pitchFamily="18" charset="0"/>
                <a:cs typeface="Times New Roman" pitchFamily="18" charset="0"/>
                <a:hlinkClick r:id="rId4"/>
              </a:rPr>
              <a:t>ACS Applied Polymer Materials</a:t>
            </a:r>
            <a:endParaRPr lang="en-US" altLang="zh-CN" sz="1400" b="1" dirty="0">
              <a:latin typeface="Times New Roman" pitchFamily="18" charset="0"/>
              <a:cs typeface="Times New Roman" pitchFamily="18" charset="0"/>
            </a:endParaRPr>
          </a:p>
          <a:p>
            <a:pPr marL="254250" lvl="1" indent="0">
              <a:buNone/>
              <a:defRPr/>
            </a:pPr>
            <a:r>
              <a:rPr lang="en-US" altLang="zh-CN" sz="1400" b="1" dirty="0">
                <a:latin typeface="Times New Roman" pitchFamily="18" charset="0"/>
                <a:cs typeface="Times New Roman" pitchFamily="18" charset="0"/>
                <a:hlinkClick r:id="rId5"/>
              </a:rPr>
              <a:t>ACS Applied Electron Materials</a:t>
            </a:r>
            <a:endParaRPr lang="en-US" altLang="zh-CN" sz="1400" b="1" dirty="0">
              <a:latin typeface="Times New Roman" pitchFamily="18" charset="0"/>
              <a:cs typeface="Times New Roman" pitchFamily="18" charset="0"/>
            </a:endParaRPr>
          </a:p>
          <a:p>
            <a:pPr marL="254250" lvl="1" indent="0">
              <a:buNone/>
              <a:defRPr/>
            </a:pPr>
            <a:r>
              <a:rPr lang="en-US" altLang="zh-CN" sz="1400" b="1" dirty="0">
                <a:latin typeface="Times New Roman" pitchFamily="18" charset="0"/>
                <a:cs typeface="Times New Roman" pitchFamily="18" charset="0"/>
                <a:hlinkClick r:id="rId6"/>
              </a:rPr>
              <a:t>ACS Materials Letters</a:t>
            </a:r>
            <a:endParaRPr lang="en-US" altLang="zh-CN" sz="1400" b="1" dirty="0">
              <a:latin typeface="Times New Roman" pitchFamily="18" charset="0"/>
              <a:cs typeface="Times New Roman" pitchFamily="18" charset="0"/>
            </a:endParaRPr>
          </a:p>
          <a:p>
            <a:pPr marL="254250" lvl="1" indent="0">
              <a:buNone/>
              <a:defRPr/>
            </a:pPr>
            <a:r>
              <a:rPr lang="zh-CN" altLang="en-US" sz="1400" dirty="0">
                <a:latin typeface="Times New Roman" pitchFamily="18" charset="0"/>
                <a:cs typeface="Times New Roman" pitchFamily="18" charset="0"/>
              </a:rPr>
              <a:t>② 一种药理学和医学领域期刊：</a:t>
            </a:r>
            <a:endParaRPr lang="en-US" altLang="zh-CN" sz="1400" dirty="0">
              <a:latin typeface="Times New Roman" pitchFamily="18" charset="0"/>
              <a:cs typeface="Times New Roman" pitchFamily="18" charset="0"/>
            </a:endParaRPr>
          </a:p>
          <a:p>
            <a:pPr marL="254250" lvl="1" indent="0">
              <a:buNone/>
              <a:defRPr/>
            </a:pPr>
            <a:r>
              <a:rPr lang="en-US" altLang="zh-CN" sz="1400" b="1" dirty="0">
                <a:solidFill>
                  <a:srgbClr val="CE6D02"/>
                </a:solidFill>
                <a:latin typeface="Times New Roman" pitchFamily="18" charset="0"/>
                <a:cs typeface="Times New Roman" pitchFamily="18" charset="0"/>
                <a:hlinkClick r:id="rId7"/>
              </a:rPr>
              <a:t>ACS Pharmacology &amp; Translational Science</a:t>
            </a:r>
            <a:endParaRPr lang="en-US" altLang="zh-CN" sz="1400" b="1" dirty="0">
              <a:solidFill>
                <a:srgbClr val="CE6D02"/>
              </a:solidFill>
              <a:latin typeface="Times New Roman" pitchFamily="18" charset="0"/>
              <a:cs typeface="Times New Roman" pitchFamily="18" charset="0"/>
            </a:endParaRPr>
          </a:p>
          <a:p>
            <a:pPr marL="254250" lvl="1" indent="0">
              <a:buNone/>
              <a:defRPr/>
            </a:pPr>
            <a:r>
              <a:rPr lang="zh-CN" altLang="en-US" sz="1400" dirty="0">
                <a:latin typeface="Times New Roman" pitchFamily="18" charset="0"/>
                <a:cs typeface="Times New Roman" pitchFamily="18" charset="0"/>
              </a:rPr>
              <a:t>③ 一种以化学职业健康和安全操作为主题的期刊：</a:t>
            </a:r>
            <a:endParaRPr lang="en-US" altLang="zh-CN" sz="1400" dirty="0">
              <a:latin typeface="Times New Roman" pitchFamily="18" charset="0"/>
              <a:cs typeface="Times New Roman" pitchFamily="18" charset="0"/>
            </a:endParaRPr>
          </a:p>
          <a:p>
            <a:pPr marL="254250" lvl="1" indent="0">
              <a:buNone/>
              <a:defRPr/>
            </a:pPr>
            <a:r>
              <a:rPr lang="en-US" altLang="zh-CN" sz="1400" b="1" dirty="0">
                <a:solidFill>
                  <a:srgbClr val="CE6D02"/>
                </a:solidFill>
                <a:latin typeface="Times New Roman" pitchFamily="18" charset="0"/>
                <a:cs typeface="Times New Roman" pitchFamily="18" charset="0"/>
                <a:hlinkClick r:id="rId8"/>
              </a:rPr>
              <a:t>ACS Chemical Health &amp; Safety</a:t>
            </a:r>
            <a:r>
              <a:rPr lang="zh-CN" altLang="en-US" sz="1400" dirty="0">
                <a:latin typeface="Times New Roman" pitchFamily="18" charset="0"/>
                <a:cs typeface="Times New Roman" pitchFamily="18" charset="0"/>
              </a:rPr>
              <a:t>（回溯至</a:t>
            </a:r>
            <a:r>
              <a:rPr lang="en-US" altLang="zh-CN" sz="1400" dirty="0">
                <a:latin typeface="Times New Roman" pitchFamily="18" charset="0"/>
                <a:cs typeface="Times New Roman" pitchFamily="18" charset="0"/>
              </a:rPr>
              <a:t>1994</a:t>
            </a:r>
            <a:r>
              <a:rPr lang="zh-CN" altLang="en-US" sz="1400" dirty="0">
                <a:latin typeface="Times New Roman" pitchFamily="18" charset="0"/>
                <a:cs typeface="Times New Roman" pitchFamily="18" charset="0"/>
              </a:rPr>
              <a:t>年第一期）</a:t>
            </a:r>
            <a:endParaRPr lang="en-US" altLang="zh-CN" sz="1400" dirty="0">
              <a:latin typeface="Times New Roman" pitchFamily="18" charset="0"/>
              <a:cs typeface="Times New Roman" pitchFamily="18" charset="0"/>
            </a:endParaRPr>
          </a:p>
          <a:p>
            <a:pPr marL="254250" lvl="1" indent="0">
              <a:buNone/>
              <a:defRPr/>
            </a:pPr>
            <a:r>
              <a:rPr lang="zh-CN" altLang="en-US" sz="1400" dirty="0">
                <a:latin typeface="Times New Roman" pitchFamily="18" charset="0"/>
                <a:cs typeface="Times New Roman" pitchFamily="18" charset="0"/>
              </a:rPr>
              <a:t>④ 为美国质谱学会会刊提供访问和投稿平台：</a:t>
            </a:r>
            <a:endParaRPr lang="en-US" altLang="zh-CN" sz="1400" dirty="0">
              <a:latin typeface="Times New Roman" pitchFamily="18" charset="0"/>
              <a:cs typeface="Times New Roman" pitchFamily="18" charset="0"/>
            </a:endParaRPr>
          </a:p>
          <a:p>
            <a:pPr marL="254250" lvl="1" indent="0">
              <a:buNone/>
              <a:defRPr/>
            </a:pPr>
            <a:r>
              <a:rPr lang="en-US" altLang="zh-CN" sz="1400" b="1" dirty="0">
                <a:latin typeface="Times New Roman" pitchFamily="18" charset="0"/>
                <a:cs typeface="Times New Roman" pitchFamily="18" charset="0"/>
                <a:hlinkClick r:id="rId9"/>
              </a:rPr>
              <a:t>JASMS</a:t>
            </a:r>
            <a:r>
              <a:rPr lang="zh-CN" altLang="en-US" sz="1400" dirty="0">
                <a:latin typeface="Times New Roman" pitchFamily="18" charset="0"/>
                <a:cs typeface="Times New Roman" pitchFamily="18" charset="0"/>
              </a:rPr>
              <a:t>（回溯至</a:t>
            </a:r>
            <a:r>
              <a:rPr lang="en-US" altLang="zh-CN" sz="1400" dirty="0">
                <a:latin typeface="Times New Roman" pitchFamily="18" charset="0"/>
                <a:cs typeface="Times New Roman" pitchFamily="18" charset="0"/>
              </a:rPr>
              <a:t>1990</a:t>
            </a:r>
            <a:r>
              <a:rPr lang="zh-CN" altLang="en-US" sz="1400" dirty="0">
                <a:latin typeface="Times New Roman" pitchFamily="18" charset="0"/>
                <a:cs typeface="Times New Roman" pitchFamily="18" charset="0"/>
              </a:rPr>
              <a:t>年第一期）</a:t>
            </a:r>
            <a:endParaRPr lang="en-US" altLang="zh-CN" sz="1400" dirty="0">
              <a:latin typeface="Times New Roman" pitchFamily="18" charset="0"/>
              <a:cs typeface="Times New Roman" pitchFamily="18" charset="0"/>
            </a:endParaRPr>
          </a:p>
          <a:p>
            <a:pPr marL="254250" lvl="1" indent="0">
              <a:buNone/>
              <a:defRPr/>
            </a:pPr>
            <a:r>
              <a:rPr lang="zh-CN" altLang="en-US" sz="1400" dirty="0">
                <a:latin typeface="Times New Roman" pitchFamily="18" charset="0"/>
                <a:cs typeface="Times New Roman" pitchFamily="18" charset="0"/>
              </a:rPr>
              <a:t>⑤ 两种环境科学子刊：</a:t>
            </a:r>
            <a:endParaRPr lang="en-US" altLang="zh-CN" sz="1400" dirty="0">
              <a:latin typeface="Times New Roman" pitchFamily="18" charset="0"/>
              <a:cs typeface="Times New Roman" pitchFamily="18" charset="0"/>
            </a:endParaRPr>
          </a:p>
          <a:p>
            <a:pPr marL="254250" lvl="1" indent="0">
              <a:buNone/>
              <a:defRPr/>
            </a:pPr>
            <a:r>
              <a:rPr lang="en-US" altLang="zh-CN" sz="1400" b="1" dirty="0">
                <a:latin typeface="Times New Roman" pitchFamily="18" charset="0"/>
                <a:cs typeface="Times New Roman" pitchFamily="18" charset="0"/>
                <a:hlinkClick r:id="rId10"/>
              </a:rPr>
              <a:t>ACS ES&amp;T Engineering</a:t>
            </a:r>
            <a:endParaRPr lang="en-US" altLang="zh-CN" sz="1400" b="1" dirty="0">
              <a:latin typeface="Times New Roman" pitchFamily="18" charset="0"/>
              <a:cs typeface="Times New Roman" pitchFamily="18" charset="0"/>
            </a:endParaRPr>
          </a:p>
          <a:p>
            <a:pPr marL="254250" lvl="1" indent="0">
              <a:buNone/>
              <a:defRPr/>
            </a:pPr>
            <a:r>
              <a:rPr lang="en-US" altLang="zh-CN" sz="1400" b="1" dirty="0">
                <a:latin typeface="Times New Roman" pitchFamily="18" charset="0"/>
                <a:cs typeface="Times New Roman" pitchFamily="18" charset="0"/>
                <a:hlinkClick r:id="rId11"/>
              </a:rPr>
              <a:t>ACS ES&amp;T Waters</a:t>
            </a:r>
            <a:endParaRPr lang="en-US" altLang="zh-CN" sz="1400" b="1" dirty="0">
              <a:latin typeface="Times New Roman" pitchFamily="18" charset="0"/>
              <a:cs typeface="Times New Roman" pitchFamily="18" charset="0"/>
            </a:endParaRPr>
          </a:p>
        </p:txBody>
      </p:sp>
      <p:pic>
        <p:nvPicPr>
          <p:cNvPr id="7" name="图片 6"/>
          <p:cNvPicPr>
            <a:picLocks noChangeAspect="1"/>
          </p:cNvPicPr>
          <p:nvPr/>
        </p:nvPicPr>
        <p:blipFill rotWithShape="1">
          <a:blip r:embed="rId12">
            <a:extLst>
              <a:ext uri="{28A0092B-C50C-407E-A947-70E740481C1C}">
                <a14:useLocalDpi xmlns:a14="http://schemas.microsoft.com/office/drawing/2010/main" val="0"/>
              </a:ext>
            </a:extLst>
          </a:blip>
          <a:srcRect l="746" r="68191"/>
          <a:stretch/>
        </p:blipFill>
        <p:spPr>
          <a:xfrm>
            <a:off x="278403" y="2821470"/>
            <a:ext cx="3548009" cy="3539283"/>
          </a:xfrm>
          <a:prstGeom prst="rect">
            <a:avLst/>
          </a:prstGeom>
          <a:ln>
            <a:noFill/>
          </a:ln>
          <a:effectLst/>
        </p:spPr>
      </p:pic>
      <p:sp>
        <p:nvSpPr>
          <p:cNvPr id="10" name="圆角矩形 9"/>
          <p:cNvSpPr/>
          <p:nvPr/>
        </p:nvSpPr>
        <p:spPr>
          <a:xfrm>
            <a:off x="757870" y="5188900"/>
            <a:ext cx="1070930" cy="325636"/>
          </a:xfrm>
          <a:prstGeom prst="roundRect">
            <a:avLst>
              <a:gd name="adj" fmla="val 10126"/>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spTree>
    <p:extLst>
      <p:ext uri="{BB962C8B-B14F-4D97-AF65-F5344CB8AC3E}">
        <p14:creationId xmlns:p14="http://schemas.microsoft.com/office/powerpoint/2010/main" val="23334779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xEl>
                                              <p:pRg st="0" end="0"/>
                                            </p:txEl>
                                          </p:spTgt>
                                        </p:tgtEl>
                                      </p:cBhvr>
                                    </p:animEffect>
                                    <p:animScale>
                                      <p:cBhvr>
                                        <p:cTn id="7" dur="250" autoRev="1" fill="hold"/>
                                        <p:tgtEl>
                                          <p:spTgt spid="11">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1">
                                            <p:txEl>
                                              <p:pRg st="2" end="2"/>
                                            </p:txEl>
                                          </p:spTgt>
                                        </p:tgtEl>
                                      </p:cBhvr>
                                    </p:animEffect>
                                    <p:animScale>
                                      <p:cBhvr>
                                        <p:cTn id="12" dur="250" autoRev="1" fill="hold"/>
                                        <p:tgtEl>
                                          <p:spTgt spid="11">
                                            <p:txEl>
                                              <p:pRg st="2" end="2"/>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1">
                                            <p:txEl>
                                              <p:pRg st="3" end="3"/>
                                            </p:txEl>
                                          </p:spTgt>
                                        </p:tgtEl>
                                      </p:cBhvr>
                                    </p:animEffect>
                                    <p:animScale>
                                      <p:cBhvr>
                                        <p:cTn id="17" dur="250" autoRev="1" fill="hold"/>
                                        <p:tgtEl>
                                          <p:spTgt spid="11">
                                            <p:txEl>
                                              <p:pRg st="3" end="3"/>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1">
                                            <p:txEl>
                                              <p:pRg st="5" end="5"/>
                                            </p:txEl>
                                          </p:spTgt>
                                        </p:tgtEl>
                                      </p:cBhvr>
                                    </p:animEffect>
                                    <p:animScale>
                                      <p:cBhvr>
                                        <p:cTn id="22" dur="250" autoRev="1" fill="hold"/>
                                        <p:tgtEl>
                                          <p:spTgt spid="11">
                                            <p:txEl>
                                              <p:pRg st="5" end="5"/>
                                            </p:txEl>
                                          </p:spTgt>
                                        </p:tgtEl>
                                      </p:cBhvr>
                                      <p:by x="105000" y="105000"/>
                                    </p:animScale>
                                  </p:childTnLst>
                                </p:cTn>
                              </p:par>
                              <p:par>
                                <p:cTn id="23" presetID="26" presetClass="emph" presetSubtype="0" fill="hold" nodeType="withEffect">
                                  <p:stCondLst>
                                    <p:cond delay="0"/>
                                  </p:stCondLst>
                                  <p:childTnLst>
                                    <p:animEffect transition="out" filter="fade">
                                      <p:cBhvr>
                                        <p:cTn id="24" dur="500" tmFilter="0, 0; .2, .5; .8, .5; 1, 0"/>
                                        <p:tgtEl>
                                          <p:spTgt spid="11">
                                            <p:txEl>
                                              <p:pRg st="6" end="6"/>
                                            </p:txEl>
                                          </p:spTgt>
                                        </p:tgtEl>
                                      </p:cBhvr>
                                    </p:animEffect>
                                    <p:animScale>
                                      <p:cBhvr>
                                        <p:cTn id="25" dur="250" autoRev="1" fill="hold"/>
                                        <p:tgtEl>
                                          <p:spTgt spid="11">
                                            <p:txEl>
                                              <p:pRg st="6" end="6"/>
                                            </p:txEl>
                                          </p:spTgt>
                                        </p:tgtEl>
                                      </p:cBhvr>
                                      <p:by x="105000" y="105000"/>
                                    </p:animScale>
                                  </p:childTnLst>
                                </p:cTn>
                              </p:par>
                              <p:par>
                                <p:cTn id="26" presetID="26" presetClass="emph" presetSubtype="0" fill="hold" nodeType="withEffect">
                                  <p:stCondLst>
                                    <p:cond delay="0"/>
                                  </p:stCondLst>
                                  <p:childTnLst>
                                    <p:animEffect transition="out" filter="fade">
                                      <p:cBhvr>
                                        <p:cTn id="27" dur="500" tmFilter="0, 0; .2, .5; .8, .5; 1, 0"/>
                                        <p:tgtEl>
                                          <p:spTgt spid="11">
                                            <p:txEl>
                                              <p:pRg st="7" end="7"/>
                                            </p:txEl>
                                          </p:spTgt>
                                        </p:tgtEl>
                                      </p:cBhvr>
                                    </p:animEffect>
                                    <p:animScale>
                                      <p:cBhvr>
                                        <p:cTn id="28" dur="250" autoRev="1" fill="hold"/>
                                        <p:tgtEl>
                                          <p:spTgt spid="11">
                                            <p:txEl>
                                              <p:pRg st="7" end="7"/>
                                            </p:txEl>
                                          </p:spTgt>
                                        </p:tgtEl>
                                      </p:cBhvr>
                                      <p:by x="105000" y="105000"/>
                                    </p:animScale>
                                  </p:childTnLst>
                                </p:cTn>
                              </p:par>
                              <p:par>
                                <p:cTn id="29" presetID="26" presetClass="emph" presetSubtype="0" fill="hold" nodeType="withEffect">
                                  <p:stCondLst>
                                    <p:cond delay="0"/>
                                  </p:stCondLst>
                                  <p:childTnLst>
                                    <p:animEffect transition="out" filter="fade">
                                      <p:cBhvr>
                                        <p:cTn id="30" dur="500" tmFilter="0, 0; .2, .5; .8, .5; 1, 0"/>
                                        <p:tgtEl>
                                          <p:spTgt spid="11">
                                            <p:txEl>
                                              <p:pRg st="8" end="8"/>
                                            </p:txEl>
                                          </p:spTgt>
                                        </p:tgtEl>
                                      </p:cBhvr>
                                    </p:animEffect>
                                    <p:animScale>
                                      <p:cBhvr>
                                        <p:cTn id="31" dur="250" autoRev="1" fill="hold"/>
                                        <p:tgtEl>
                                          <p:spTgt spid="11">
                                            <p:txEl>
                                              <p:pRg st="8" end="8"/>
                                            </p:txEl>
                                          </p:spTgt>
                                        </p:tgtEl>
                                      </p:cBhvr>
                                      <p:by x="105000" y="105000"/>
                                    </p:animScale>
                                  </p:childTnLst>
                                </p:cTn>
                              </p:par>
                              <p:par>
                                <p:cTn id="32" presetID="26" presetClass="emph" presetSubtype="0" fill="hold" nodeType="withEffect">
                                  <p:stCondLst>
                                    <p:cond delay="0"/>
                                  </p:stCondLst>
                                  <p:childTnLst>
                                    <p:animEffect transition="out" filter="fade">
                                      <p:cBhvr>
                                        <p:cTn id="33" dur="500" tmFilter="0, 0; .2, .5; .8, .5; 1, 0"/>
                                        <p:tgtEl>
                                          <p:spTgt spid="11">
                                            <p:txEl>
                                              <p:pRg st="9" end="9"/>
                                            </p:txEl>
                                          </p:spTgt>
                                        </p:tgtEl>
                                      </p:cBhvr>
                                    </p:animEffect>
                                    <p:animScale>
                                      <p:cBhvr>
                                        <p:cTn id="34" dur="250" autoRev="1" fill="hold"/>
                                        <p:tgtEl>
                                          <p:spTgt spid="11">
                                            <p:txEl>
                                              <p:pRg st="9" end="9"/>
                                            </p:txEl>
                                          </p:spTgt>
                                        </p:tgtEl>
                                      </p:cBhvr>
                                      <p:by x="105000" y="105000"/>
                                    </p:animScale>
                                  </p:childTnLst>
                                </p:cTn>
                              </p:par>
                              <p:par>
                                <p:cTn id="35" presetID="26" presetClass="emph" presetSubtype="0" fill="hold" nodeType="withEffect">
                                  <p:stCondLst>
                                    <p:cond delay="0"/>
                                  </p:stCondLst>
                                  <p:childTnLst>
                                    <p:animEffect transition="out" filter="fade">
                                      <p:cBhvr>
                                        <p:cTn id="36" dur="500" tmFilter="0, 0; .2, .5; .8, .5; 1, 0"/>
                                        <p:tgtEl>
                                          <p:spTgt spid="11">
                                            <p:txEl>
                                              <p:pRg st="10" end="10"/>
                                            </p:txEl>
                                          </p:spTgt>
                                        </p:tgtEl>
                                      </p:cBhvr>
                                    </p:animEffect>
                                    <p:animScale>
                                      <p:cBhvr>
                                        <p:cTn id="37" dur="250" autoRev="1" fill="hold"/>
                                        <p:tgtEl>
                                          <p:spTgt spid="11">
                                            <p:txEl>
                                              <p:pRg st="10" end="10"/>
                                            </p:txEl>
                                          </p:spTgt>
                                        </p:tgtEl>
                                      </p:cBhvr>
                                      <p:by x="105000" y="105000"/>
                                    </p:animScale>
                                  </p:childTnLst>
                                </p:cTn>
                              </p:par>
                              <p:par>
                                <p:cTn id="38" presetID="26" presetClass="emph" presetSubtype="0" fill="hold" nodeType="withEffect">
                                  <p:stCondLst>
                                    <p:cond delay="0"/>
                                  </p:stCondLst>
                                  <p:childTnLst>
                                    <p:animEffect transition="out" filter="fade">
                                      <p:cBhvr>
                                        <p:cTn id="39" dur="500" tmFilter="0, 0; .2, .5; .8, .5; 1, 0"/>
                                        <p:tgtEl>
                                          <p:spTgt spid="11">
                                            <p:txEl>
                                              <p:pRg st="11" end="11"/>
                                            </p:txEl>
                                          </p:spTgt>
                                        </p:tgtEl>
                                      </p:cBhvr>
                                    </p:animEffect>
                                    <p:animScale>
                                      <p:cBhvr>
                                        <p:cTn id="40" dur="250" autoRev="1" fill="hold"/>
                                        <p:tgtEl>
                                          <p:spTgt spid="11">
                                            <p:txEl>
                                              <p:pRg st="11" end="11"/>
                                            </p:txEl>
                                          </p:spTgt>
                                        </p:tgtEl>
                                      </p:cBhvr>
                                      <p:by x="105000" y="105000"/>
                                    </p:animScale>
                                  </p:childTnLst>
                                </p:cTn>
                              </p:par>
                              <p:par>
                                <p:cTn id="41" presetID="26" presetClass="emph" presetSubtype="0" fill="hold" nodeType="withEffect">
                                  <p:stCondLst>
                                    <p:cond delay="0"/>
                                  </p:stCondLst>
                                  <p:childTnLst>
                                    <p:animEffect transition="out" filter="fade">
                                      <p:cBhvr>
                                        <p:cTn id="42" dur="500" tmFilter="0, 0; .2, .5; .8, .5; 1, 0"/>
                                        <p:tgtEl>
                                          <p:spTgt spid="11">
                                            <p:txEl>
                                              <p:pRg st="12" end="12"/>
                                            </p:txEl>
                                          </p:spTgt>
                                        </p:tgtEl>
                                      </p:cBhvr>
                                    </p:animEffect>
                                    <p:animScale>
                                      <p:cBhvr>
                                        <p:cTn id="43" dur="250" autoRev="1" fill="hold"/>
                                        <p:tgtEl>
                                          <p:spTgt spid="11">
                                            <p:txEl>
                                              <p:pRg st="12" end="12"/>
                                            </p:txEl>
                                          </p:spTgt>
                                        </p:tgtEl>
                                      </p:cBhvr>
                                      <p:by x="105000" y="105000"/>
                                    </p:animScale>
                                  </p:childTnLst>
                                </p:cTn>
                              </p:par>
                              <p:par>
                                <p:cTn id="44" presetID="26" presetClass="emph" presetSubtype="0" fill="hold" nodeType="withEffect">
                                  <p:stCondLst>
                                    <p:cond delay="0"/>
                                  </p:stCondLst>
                                  <p:childTnLst>
                                    <p:animEffect transition="out" filter="fade">
                                      <p:cBhvr>
                                        <p:cTn id="45" dur="500" tmFilter="0, 0; .2, .5; .8, .5; 1, 0"/>
                                        <p:tgtEl>
                                          <p:spTgt spid="11">
                                            <p:txEl>
                                              <p:pRg st="13" end="13"/>
                                            </p:txEl>
                                          </p:spTgt>
                                        </p:tgtEl>
                                      </p:cBhvr>
                                    </p:animEffect>
                                    <p:animScale>
                                      <p:cBhvr>
                                        <p:cTn id="46" dur="250" autoRev="1" fill="hold"/>
                                        <p:tgtEl>
                                          <p:spTgt spid="11">
                                            <p:txEl>
                                              <p:pRg st="13" end="13"/>
                                            </p:txEl>
                                          </p:spTgt>
                                        </p:tgtEl>
                                      </p:cBhvr>
                                      <p:by x="105000" y="105000"/>
                                    </p:animScale>
                                  </p:childTnLst>
                                </p:cTn>
                              </p:par>
                              <p:par>
                                <p:cTn id="47" presetID="26" presetClass="emph" presetSubtype="0" fill="hold" nodeType="withEffect">
                                  <p:stCondLst>
                                    <p:cond delay="0"/>
                                  </p:stCondLst>
                                  <p:childTnLst>
                                    <p:animEffect transition="out" filter="fade">
                                      <p:cBhvr>
                                        <p:cTn id="48" dur="500" tmFilter="0, 0; .2, .5; .8, .5; 1, 0"/>
                                        <p:tgtEl>
                                          <p:spTgt spid="11">
                                            <p:txEl>
                                              <p:pRg st="14" end="14"/>
                                            </p:txEl>
                                          </p:spTgt>
                                        </p:tgtEl>
                                      </p:cBhvr>
                                    </p:animEffect>
                                    <p:animScale>
                                      <p:cBhvr>
                                        <p:cTn id="49" dur="250" autoRev="1" fill="hold"/>
                                        <p:tgtEl>
                                          <p:spTgt spid="11">
                                            <p:txEl>
                                              <p:pRg st="14" end="14"/>
                                            </p:txEl>
                                          </p:spTgt>
                                        </p:tgtEl>
                                      </p:cBhvr>
                                      <p:by x="105000" y="105000"/>
                                    </p:animScale>
                                  </p:childTnLst>
                                </p:cTn>
                              </p:par>
                              <p:par>
                                <p:cTn id="50" presetID="26" presetClass="emph" presetSubtype="0" fill="hold" nodeType="withEffect">
                                  <p:stCondLst>
                                    <p:cond delay="0"/>
                                  </p:stCondLst>
                                  <p:childTnLst>
                                    <p:animEffect transition="out" filter="fade">
                                      <p:cBhvr>
                                        <p:cTn id="51" dur="500" tmFilter="0, 0; .2, .5; .8, .5; 1, 0"/>
                                        <p:tgtEl>
                                          <p:spTgt spid="11">
                                            <p:txEl>
                                              <p:pRg st="15" end="15"/>
                                            </p:txEl>
                                          </p:spTgt>
                                        </p:tgtEl>
                                      </p:cBhvr>
                                    </p:animEffect>
                                    <p:animScale>
                                      <p:cBhvr>
                                        <p:cTn id="52" dur="250" autoRev="1" fill="hold"/>
                                        <p:tgtEl>
                                          <p:spTgt spid="11">
                                            <p:txEl>
                                              <p:pRg st="15" end="15"/>
                                            </p:txEl>
                                          </p:spTgt>
                                        </p:tgtEl>
                                      </p:cBhvr>
                                      <p:by x="105000" y="105000"/>
                                    </p:animScale>
                                  </p:childTnLst>
                                </p:cTn>
                              </p:par>
                              <p:par>
                                <p:cTn id="53" presetID="26" presetClass="emph" presetSubtype="0" fill="hold" nodeType="withEffect">
                                  <p:stCondLst>
                                    <p:cond delay="0"/>
                                  </p:stCondLst>
                                  <p:childTnLst>
                                    <p:animEffect transition="out" filter="fade">
                                      <p:cBhvr>
                                        <p:cTn id="54" dur="500" tmFilter="0, 0; .2, .5; .8, .5; 1, 0"/>
                                        <p:tgtEl>
                                          <p:spTgt spid="11">
                                            <p:txEl>
                                              <p:pRg st="16" end="16"/>
                                            </p:txEl>
                                          </p:spTgt>
                                        </p:tgtEl>
                                      </p:cBhvr>
                                    </p:animEffect>
                                    <p:animScale>
                                      <p:cBhvr>
                                        <p:cTn id="55" dur="250" autoRev="1" fill="hold"/>
                                        <p:tgtEl>
                                          <p:spTgt spid="11">
                                            <p:txEl>
                                              <p:pRg st="16" end="16"/>
                                            </p:txEl>
                                          </p:spTgt>
                                        </p:tgtEl>
                                      </p:cBhvr>
                                      <p:by x="105000" y="105000"/>
                                    </p:animScale>
                                  </p:childTnLst>
                                </p:cTn>
                              </p:par>
                              <p:par>
                                <p:cTn id="56" presetID="26" presetClass="emph" presetSubtype="0" fill="hold" nodeType="withEffect">
                                  <p:stCondLst>
                                    <p:cond delay="0"/>
                                  </p:stCondLst>
                                  <p:childTnLst>
                                    <p:animEffect transition="out" filter="fade">
                                      <p:cBhvr>
                                        <p:cTn id="57" dur="500" tmFilter="0, 0; .2, .5; .8, .5; 1, 0"/>
                                        <p:tgtEl>
                                          <p:spTgt spid="11">
                                            <p:txEl>
                                              <p:pRg st="17" end="17"/>
                                            </p:txEl>
                                          </p:spTgt>
                                        </p:tgtEl>
                                      </p:cBhvr>
                                    </p:animEffect>
                                    <p:animScale>
                                      <p:cBhvr>
                                        <p:cTn id="58" dur="250" autoRev="1" fill="hold"/>
                                        <p:tgtEl>
                                          <p:spTgt spid="11">
                                            <p:txEl>
                                              <p:pRg st="17" end="17"/>
                                            </p:txEl>
                                          </p:spTgt>
                                        </p:tgtEl>
                                      </p:cBhvr>
                                      <p:by x="105000" y="105000"/>
                                    </p:animScale>
                                  </p:childTnLst>
                                </p:cTn>
                              </p:par>
                              <p:par>
                                <p:cTn id="59" presetID="26" presetClass="emph" presetSubtype="0" fill="hold" nodeType="withEffect">
                                  <p:stCondLst>
                                    <p:cond delay="0"/>
                                  </p:stCondLst>
                                  <p:childTnLst>
                                    <p:animEffect transition="out" filter="fade">
                                      <p:cBhvr>
                                        <p:cTn id="60" dur="500" tmFilter="0, 0; .2, .5; .8, .5; 1, 0"/>
                                        <p:tgtEl>
                                          <p:spTgt spid="11">
                                            <p:txEl>
                                              <p:pRg st="18" end="18"/>
                                            </p:txEl>
                                          </p:spTgt>
                                        </p:tgtEl>
                                      </p:cBhvr>
                                    </p:animEffect>
                                    <p:animScale>
                                      <p:cBhvr>
                                        <p:cTn id="61" dur="250" autoRev="1" fill="hold"/>
                                        <p:tgtEl>
                                          <p:spTgt spid="11">
                                            <p:txEl>
                                              <p:pRg st="18" end="18"/>
                                            </p:txEl>
                                          </p:spTgt>
                                        </p:tgtEl>
                                      </p:cBhvr>
                                      <p:by x="105000" y="105000"/>
                                    </p:animScale>
                                  </p:childTnLst>
                                </p:cTn>
                              </p:par>
                              <p:par>
                                <p:cTn id="62" presetID="26" presetClass="emph" presetSubtype="0" fill="hold" nodeType="withEffect">
                                  <p:stCondLst>
                                    <p:cond delay="0"/>
                                  </p:stCondLst>
                                  <p:childTnLst>
                                    <p:animEffect transition="out" filter="fade">
                                      <p:cBhvr>
                                        <p:cTn id="63" dur="500" tmFilter="0, 0; .2, .5; .8, .5; 1, 0"/>
                                        <p:tgtEl>
                                          <p:spTgt spid="11">
                                            <p:txEl>
                                              <p:pRg st="19" end="19"/>
                                            </p:txEl>
                                          </p:spTgt>
                                        </p:tgtEl>
                                      </p:cBhvr>
                                    </p:animEffect>
                                    <p:animScale>
                                      <p:cBhvr>
                                        <p:cTn id="64" dur="250" autoRev="1" fill="hold"/>
                                        <p:tgtEl>
                                          <p:spTgt spid="11">
                                            <p:txEl>
                                              <p:pRg st="19" end="19"/>
                                            </p:txEl>
                                          </p:spTgt>
                                        </p:tgtEl>
                                      </p:cBhvr>
                                      <p:by x="105000" y="105000"/>
                                    </p:animScale>
                                  </p:childTnLst>
                                </p:cTn>
                              </p:par>
                              <p:par>
                                <p:cTn id="65" presetID="26" presetClass="emph" presetSubtype="0" fill="hold" nodeType="withEffect">
                                  <p:stCondLst>
                                    <p:cond delay="0"/>
                                  </p:stCondLst>
                                  <p:childTnLst>
                                    <p:animEffect transition="out" filter="fade">
                                      <p:cBhvr>
                                        <p:cTn id="66" dur="500" tmFilter="0, 0; .2, .5; .8, .5; 1, 0"/>
                                        <p:tgtEl>
                                          <p:spTgt spid="11">
                                            <p:txEl>
                                              <p:pRg st="20" end="20"/>
                                            </p:txEl>
                                          </p:spTgt>
                                        </p:tgtEl>
                                      </p:cBhvr>
                                    </p:animEffect>
                                    <p:animScale>
                                      <p:cBhvr>
                                        <p:cTn id="67" dur="250" autoRev="1" fill="hold"/>
                                        <p:tgtEl>
                                          <p:spTgt spid="11">
                                            <p:txEl>
                                              <p:pRg st="20" end="20"/>
                                            </p:txEl>
                                          </p:spTgt>
                                        </p:tgtEl>
                                      </p:cBhvr>
                                      <p:by x="105000" y="105000"/>
                                    </p:animScale>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wipe(left)">
                                      <p:cBhvr>
                                        <p:cTn id="7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9" descr="C:\Users\Administrator\Desktop\PPT用图\无标题261.jpg"/>
          <p:cNvPicPr>
            <a:picLocks noChangeAspect="1" noChangeArrowheads="1"/>
          </p:cNvPicPr>
          <p:nvPr/>
        </p:nvPicPr>
        <p:blipFill>
          <a:blip r:embed="rId3" cstate="print"/>
          <a:srcRect/>
          <a:stretch>
            <a:fillRect/>
          </a:stretch>
        </p:blipFill>
        <p:spPr bwMode="auto">
          <a:xfrm>
            <a:off x="0" y="0"/>
            <a:ext cx="9144000" cy="6865938"/>
          </a:xfrm>
          <a:prstGeom prst="rect">
            <a:avLst/>
          </a:prstGeom>
          <a:noFill/>
          <a:ln w="9525">
            <a:noFill/>
            <a:miter lim="800000"/>
            <a:headEnd/>
            <a:tailEnd/>
          </a:ln>
        </p:spPr>
      </p:pic>
      <p:sp>
        <p:nvSpPr>
          <p:cNvPr id="17" name="Title 1"/>
          <p:cNvSpPr txBox="1">
            <a:spLocks/>
          </p:cNvSpPr>
          <p:nvPr/>
        </p:nvSpPr>
        <p:spPr bwMode="auto">
          <a:xfrm>
            <a:off x="1219200" y="2813050"/>
            <a:ext cx="6705600" cy="1470025"/>
          </a:xfrm>
          <a:prstGeom prst="rect">
            <a:avLst/>
          </a:prstGeom>
          <a:noFill/>
          <a:ln w="9525">
            <a:noFill/>
            <a:miter lim="800000"/>
            <a:headEnd/>
            <a:tailEnd/>
          </a:ln>
        </p:spPr>
        <p:txBody>
          <a:bodyPr anchor="ctr"/>
          <a:lstStyle/>
          <a:p>
            <a:pPr algn="ctr" eaLnBrk="0" hangingPunct="0">
              <a:defRPr/>
            </a:pPr>
            <a:r>
              <a:rPr lang="zh-CN" altLang="en-US" sz="4000" b="1" dirty="0" smtClean="0">
                <a:latin typeface="+mj-lt"/>
                <a:ea typeface="+mj-ea"/>
                <a:cs typeface="+mj-cs"/>
              </a:rPr>
              <a:t>平台功能一览</a:t>
            </a:r>
            <a:endParaRPr lang="en-US" sz="4000" b="1" dirty="0">
              <a:latin typeface="+mj-lt"/>
              <a:ea typeface="+mj-ea"/>
              <a:cs typeface="+mj-cs"/>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4476750" cy="6858000"/>
          </a:xfrm>
          <a:prstGeom prst="rect">
            <a:avLst/>
          </a:prstGeom>
          <a:solidFill>
            <a:srgbClr val="FEBD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09575">
              <a:defRPr/>
            </a:pPr>
            <a:endParaRPr lang="zh-CN" altLang="zh-CN" sz="2500">
              <a:solidFill>
                <a:srgbClr val="FEBD24"/>
              </a:solidFill>
              <a:latin typeface="Times New Roman" panose="02020603050405020304" pitchFamily="18" charset="0"/>
              <a:ea typeface="MS PGothic" pitchFamily="34" charset="-128"/>
              <a:cs typeface="Times New Roman" panose="02020603050405020304" pitchFamily="18" charset="0"/>
              <a:sym typeface="Helvetica Light" charset="0"/>
            </a:endParaRPr>
          </a:p>
        </p:txBody>
      </p:sp>
      <p:sp>
        <p:nvSpPr>
          <p:cNvPr id="34819" name="Rectangle 4"/>
          <p:cNvSpPr>
            <a:spLocks noChangeArrowheads="1"/>
          </p:cNvSpPr>
          <p:nvPr/>
        </p:nvSpPr>
        <p:spPr bwMode="auto">
          <a:xfrm flipH="1">
            <a:off x="6780212" y="1592263"/>
            <a:ext cx="2022592" cy="738664"/>
          </a:xfrm>
          <a:prstGeom prst="homePlate">
            <a:avLst>
              <a:gd name="adj" fmla="val 29159"/>
            </a:avLst>
          </a:prstGeom>
          <a:ln>
            <a:prstDash val="sysDash"/>
            <a:headEnd/>
            <a:tailEnd/>
          </a:ln>
        </p:spPr>
        <p:style>
          <a:lnRef idx="2">
            <a:schemeClr val="accent4"/>
          </a:lnRef>
          <a:fillRef idx="1">
            <a:schemeClr val="lt1"/>
          </a:fillRef>
          <a:effectRef idx="0">
            <a:schemeClr val="accent4"/>
          </a:effectRef>
          <a:fontRef idx="minor">
            <a:schemeClr val="dk1"/>
          </a:fontRef>
        </p:style>
        <p:txBody>
          <a:bodyPr wrap="square">
            <a:spAutoFit/>
          </a:bodyPr>
          <a:lstStyle/>
          <a:p>
            <a:pPr marL="0" lvl="1" algn="r" defTabSz="409575">
              <a:defRPr/>
            </a:pPr>
            <a:r>
              <a:rPr lang="en-US" altLang="zh-CN" sz="1400" b="1" dirty="0">
                <a:latin typeface="Times New Roman" pitchFamily="18" charset="0"/>
                <a:cs typeface="Times New Roman" pitchFamily="18" charset="0"/>
                <a:sym typeface="Helvetica Light" charset="0"/>
              </a:rPr>
              <a:t>JACS</a:t>
            </a:r>
            <a:r>
              <a:rPr lang="zh-CN" altLang="en-US" sz="1400" b="1" dirty="0">
                <a:latin typeface="Times New Roman" pitchFamily="18" charset="0"/>
                <a:cs typeface="Times New Roman" pitchFamily="18" charset="0"/>
                <a:sym typeface="Helvetica Light" charset="0"/>
              </a:rPr>
              <a:t>：</a:t>
            </a:r>
            <a:r>
              <a:rPr lang="en-US" altLang="zh-CN" sz="1400" b="1" dirty="0">
                <a:latin typeface="Times New Roman" pitchFamily="18" charset="0"/>
                <a:cs typeface="Times New Roman" pitchFamily="18" charset="0"/>
                <a:sym typeface="Helvetica Light" charset="0"/>
              </a:rPr>
              <a:t>1879</a:t>
            </a:r>
            <a:r>
              <a:rPr lang="zh-CN" altLang="en-US" sz="1400" b="1" dirty="0">
                <a:latin typeface="Times New Roman" pitchFamily="18" charset="0"/>
                <a:cs typeface="Times New Roman" pitchFamily="18" charset="0"/>
                <a:sym typeface="Helvetica Light" charset="0"/>
              </a:rPr>
              <a:t>年</a:t>
            </a:r>
            <a:endParaRPr lang="en-US" altLang="zh-CN" sz="1400" b="1" dirty="0">
              <a:latin typeface="Times New Roman" pitchFamily="18" charset="0"/>
              <a:cs typeface="Times New Roman" pitchFamily="18" charset="0"/>
              <a:sym typeface="Helvetica Light" charset="0"/>
            </a:endParaRPr>
          </a:p>
          <a:p>
            <a:pPr marL="0" lvl="1" algn="r" defTabSz="409575">
              <a:defRPr/>
            </a:pPr>
            <a:r>
              <a:rPr lang="zh-CN" altLang="en-US" sz="1400" b="1" dirty="0">
                <a:latin typeface="Times New Roman" pitchFamily="18" charset="0"/>
                <a:cs typeface="Times New Roman" pitchFamily="18" charset="0"/>
                <a:sym typeface="Helvetica Light" charset="0"/>
              </a:rPr>
              <a:t>创立，</a:t>
            </a:r>
            <a:r>
              <a:rPr lang="en-US" altLang="zh-CN" sz="1400" b="1" dirty="0">
                <a:latin typeface="Times New Roman" pitchFamily="18" charset="0"/>
                <a:cs typeface="Times New Roman" pitchFamily="18" charset="0"/>
                <a:sym typeface="Helvetica Light" charset="0"/>
              </a:rPr>
              <a:t>2018</a:t>
            </a:r>
            <a:r>
              <a:rPr lang="zh-CN" altLang="en-US" sz="1400" b="1" dirty="0">
                <a:latin typeface="Times New Roman" pitchFamily="18" charset="0"/>
                <a:cs typeface="Times New Roman" pitchFamily="18" charset="0"/>
                <a:sym typeface="Helvetica Light" charset="0"/>
              </a:rPr>
              <a:t>度最新</a:t>
            </a:r>
            <a:endParaRPr lang="en-US" altLang="zh-CN" sz="1400" b="1" dirty="0">
              <a:latin typeface="Times New Roman" pitchFamily="18" charset="0"/>
              <a:cs typeface="Times New Roman" pitchFamily="18" charset="0"/>
              <a:sym typeface="Helvetica Light" charset="0"/>
            </a:endParaRPr>
          </a:p>
          <a:p>
            <a:pPr marL="0" lvl="1" algn="r" defTabSz="409575">
              <a:defRPr/>
            </a:pPr>
            <a:r>
              <a:rPr lang="zh-CN" altLang="en-US" sz="1400" b="1" dirty="0">
                <a:latin typeface="Times New Roman" pitchFamily="18" charset="0"/>
                <a:cs typeface="Times New Roman" pitchFamily="18" charset="0"/>
                <a:sym typeface="Helvetica Light" charset="0"/>
              </a:rPr>
              <a:t>影响因子涨幅</a:t>
            </a:r>
            <a:r>
              <a:rPr lang="en-US" altLang="zh-CN" sz="1400" b="1" dirty="0">
                <a:latin typeface="Times New Roman" pitchFamily="18" charset="0"/>
                <a:cs typeface="Times New Roman" pitchFamily="18" charset="0"/>
                <a:sym typeface="Helvetica Light" charset="0"/>
              </a:rPr>
              <a:t>10%</a:t>
            </a:r>
          </a:p>
        </p:txBody>
      </p:sp>
      <p:pic>
        <p:nvPicPr>
          <p:cNvPr id="34820" name="Picture 2"/>
          <p:cNvPicPr>
            <a:picLocks noChangeAspect="1"/>
          </p:cNvPicPr>
          <p:nvPr/>
        </p:nvPicPr>
        <p:blipFill>
          <a:blip r:embed="rId2" cstate="print"/>
          <a:srcRect/>
          <a:stretch>
            <a:fillRect/>
          </a:stretch>
        </p:blipFill>
        <p:spPr bwMode="auto">
          <a:xfrm>
            <a:off x="4987925" y="4141788"/>
            <a:ext cx="1622425" cy="2176462"/>
          </a:xfrm>
          <a:prstGeom prst="rect">
            <a:avLst/>
          </a:prstGeom>
          <a:noFill/>
          <a:ln w="9525">
            <a:noFill/>
            <a:miter lim="800000"/>
            <a:headEnd/>
            <a:tailEnd/>
          </a:ln>
        </p:spPr>
      </p:pic>
      <p:pic>
        <p:nvPicPr>
          <p:cNvPr id="34821" name="Picture 3"/>
          <p:cNvPicPr>
            <a:picLocks noChangeAspect="1"/>
          </p:cNvPicPr>
          <p:nvPr/>
        </p:nvPicPr>
        <p:blipFill>
          <a:blip r:embed="rId3" cstate="print"/>
          <a:srcRect/>
          <a:stretch>
            <a:fillRect/>
          </a:stretch>
        </p:blipFill>
        <p:spPr bwMode="auto">
          <a:xfrm>
            <a:off x="7116975" y="3151188"/>
            <a:ext cx="1676400" cy="2217737"/>
          </a:xfrm>
          <a:prstGeom prst="rect">
            <a:avLst/>
          </a:prstGeom>
          <a:noFill/>
          <a:ln w="9525">
            <a:noFill/>
            <a:miter lim="800000"/>
            <a:headEnd/>
            <a:tailEnd/>
          </a:ln>
        </p:spPr>
      </p:pic>
      <p:sp>
        <p:nvSpPr>
          <p:cNvPr id="13" name="Oval 12"/>
          <p:cNvSpPr>
            <a:spLocks noChangeArrowheads="1"/>
          </p:cNvSpPr>
          <p:nvPr/>
        </p:nvSpPr>
        <p:spPr bwMode="auto">
          <a:xfrm>
            <a:off x="7802775" y="4446588"/>
            <a:ext cx="1055688" cy="1055687"/>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rPr>
              <a:t>IF</a:t>
            </a:r>
          </a:p>
          <a:p>
            <a:pPr algn="ctr" defTabSz="409575">
              <a:defRPr/>
            </a:pPr>
            <a:r>
              <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rPr>
              <a:t>21.661</a:t>
            </a:r>
          </a:p>
        </p:txBody>
      </p:sp>
      <p:pic>
        <p:nvPicPr>
          <p:cNvPr id="34823" name="Picture 1"/>
          <p:cNvPicPr>
            <a:picLocks noChangeAspect="1"/>
          </p:cNvPicPr>
          <p:nvPr/>
        </p:nvPicPr>
        <p:blipFill>
          <a:blip r:embed="rId4" cstate="print"/>
          <a:srcRect/>
          <a:stretch>
            <a:fillRect/>
          </a:stretch>
        </p:blipFill>
        <p:spPr bwMode="auto">
          <a:xfrm>
            <a:off x="4965700" y="1679575"/>
            <a:ext cx="1665288" cy="2211388"/>
          </a:xfrm>
          <a:prstGeom prst="rect">
            <a:avLst/>
          </a:prstGeom>
          <a:noFill/>
          <a:ln w="9525">
            <a:noFill/>
            <a:miter lim="800000"/>
            <a:headEnd/>
            <a:tailEnd/>
          </a:ln>
        </p:spPr>
      </p:pic>
      <p:sp>
        <p:nvSpPr>
          <p:cNvPr id="10" name="Oval 9"/>
          <p:cNvSpPr>
            <a:spLocks noChangeArrowheads="1"/>
          </p:cNvSpPr>
          <p:nvPr/>
        </p:nvSpPr>
        <p:spPr bwMode="auto">
          <a:xfrm>
            <a:off x="5660077" y="2922588"/>
            <a:ext cx="1055688" cy="1055687"/>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rPr>
              <a:t>IF</a:t>
            </a:r>
          </a:p>
          <a:p>
            <a:pPr algn="ctr" defTabSz="409575">
              <a:defRPr/>
            </a:pPr>
            <a:r>
              <a:rPr lang="en-US" altLang="zh-CN" sz="1600" b="1" dirty="0">
                <a:solidFill>
                  <a:srgbClr val="FFFFFF"/>
                </a:solidFill>
                <a:latin typeface="Times New Roman" panose="02020603050405020304" pitchFamily="18" charset="0"/>
                <a:cs typeface="Times New Roman" panose="02020603050405020304" pitchFamily="18" charset="0"/>
              </a:rPr>
              <a:t>14.695</a:t>
            </a:r>
            <a:endPar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endParaRPr>
          </a:p>
        </p:txBody>
      </p:sp>
      <p:sp>
        <p:nvSpPr>
          <p:cNvPr id="17" name="Oval 16"/>
          <p:cNvSpPr>
            <a:spLocks noChangeArrowheads="1"/>
          </p:cNvSpPr>
          <p:nvPr/>
        </p:nvSpPr>
        <p:spPr bwMode="auto">
          <a:xfrm>
            <a:off x="5597525" y="5360988"/>
            <a:ext cx="1055688" cy="1055687"/>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rPr>
              <a:t>IF</a:t>
            </a:r>
          </a:p>
          <a:p>
            <a:pPr algn="ctr" defTabSz="409575">
              <a:defRPr/>
            </a:pPr>
            <a:r>
              <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rPr>
              <a:t>54.301</a:t>
            </a:r>
            <a:endParaRPr lang="en-US" altLang="zh-CN" sz="900" dirty="0">
              <a:solidFill>
                <a:srgbClr val="FFFFFF"/>
              </a:solidFill>
              <a:latin typeface="Times New Roman" panose="02020603050405020304" pitchFamily="18" charset="0"/>
              <a:cs typeface="Times New Roman" panose="02020603050405020304" pitchFamily="18" charset="0"/>
              <a:sym typeface="Helvetica Light" charset="0"/>
            </a:endParaRPr>
          </a:p>
        </p:txBody>
      </p:sp>
      <p:sp>
        <p:nvSpPr>
          <p:cNvPr id="34826" name="Title 2"/>
          <p:cNvSpPr txBox="1">
            <a:spLocks/>
          </p:cNvSpPr>
          <p:nvPr/>
        </p:nvSpPr>
        <p:spPr bwMode="auto">
          <a:xfrm>
            <a:off x="0" y="0"/>
            <a:ext cx="9144000" cy="1295400"/>
          </a:xfrm>
          <a:prstGeom prst="rect">
            <a:avLst/>
          </a:prstGeom>
          <a:solidFill>
            <a:srgbClr val="0070C0"/>
          </a:solidFill>
          <a:ln w="9525">
            <a:noFill/>
            <a:miter lim="800000"/>
            <a:headEnd/>
            <a:tailEnd/>
          </a:ln>
        </p:spPr>
        <p:txBody>
          <a:bodyPr anchor="ctr"/>
          <a:lstStyle/>
          <a:p>
            <a:pPr algn="ctr" defTabSz="457200"/>
            <a:r>
              <a:rPr lang="en-US" altLang="zh-CN" sz="2400" b="1" dirty="0">
                <a:solidFill>
                  <a:schemeClr val="bg1"/>
                </a:solidFill>
                <a:latin typeface="Times New Roman" panose="02020603050405020304" pitchFamily="18" charset="0"/>
                <a:cs typeface="Times New Roman" pitchFamily="18" charset="0"/>
              </a:rPr>
              <a:t>We are Stewards of the Most Prestigious Journals</a:t>
            </a:r>
          </a:p>
          <a:p>
            <a:pPr algn="ctr" defTabSz="457200"/>
            <a:r>
              <a:rPr lang="en-US" altLang="zh-CN" sz="2400" b="1" dirty="0">
                <a:solidFill>
                  <a:schemeClr val="bg1"/>
                </a:solidFill>
                <a:latin typeface="Times New Roman" panose="02020603050405020304" pitchFamily="18" charset="0"/>
                <a:cs typeface="Times New Roman" pitchFamily="18" charset="0"/>
              </a:rPr>
              <a:t>in Chemistry-Related Science</a:t>
            </a:r>
          </a:p>
          <a:p>
            <a:pPr algn="ctr" defTabSz="457200"/>
            <a:r>
              <a:rPr lang="zh-CN" altLang="en-US" sz="2400" b="1" dirty="0">
                <a:solidFill>
                  <a:schemeClr val="bg1"/>
                </a:solidFill>
                <a:latin typeface="Times New Roman" panose="02020603050405020304" pitchFamily="18" charset="0"/>
                <a:cs typeface="Times New Roman" pitchFamily="18" charset="0"/>
              </a:rPr>
              <a:t>化学相关学科最权威期刊的“管家”</a:t>
            </a:r>
            <a:endParaRPr lang="en-US" altLang="zh-CN" sz="2400" b="1" dirty="0">
              <a:solidFill>
                <a:schemeClr val="bg1"/>
              </a:solidFill>
              <a:latin typeface="Times New Roman" panose="02020603050405020304" pitchFamily="18" charset="0"/>
              <a:cs typeface="Times New Roman" pitchFamily="18" charset="0"/>
            </a:endParaRPr>
          </a:p>
        </p:txBody>
      </p:sp>
      <p:sp>
        <p:nvSpPr>
          <p:cNvPr id="14" name="Title 1"/>
          <p:cNvSpPr txBox="1">
            <a:spLocks/>
          </p:cNvSpPr>
          <p:nvPr/>
        </p:nvSpPr>
        <p:spPr bwMode="auto">
          <a:xfrm>
            <a:off x="341195" y="5522985"/>
            <a:ext cx="3898900" cy="1039812"/>
          </a:xfrm>
          <a:prstGeom prst="rect">
            <a:avLst/>
          </a:prstGeom>
          <a:noFill/>
          <a:ln w="9525">
            <a:noFill/>
            <a:miter lim="800000"/>
            <a:headEnd/>
            <a:tailEnd/>
          </a:ln>
        </p:spPr>
        <p:txBody>
          <a:bodyPr/>
          <a:lstStyle/>
          <a:p>
            <a:pPr algn="just" eaLnBrk="0" hangingPunct="0">
              <a:defRPr/>
            </a:pPr>
            <a:r>
              <a:rPr lang="en-US" altLang="zh-CN" sz="1600" i="1" dirty="0">
                <a:latin typeface="+mj-lt"/>
                <a:ea typeface="+mj-ea"/>
                <a:cs typeface="Times New Roman" pitchFamily="18" charset="0"/>
              </a:rPr>
              <a:t>To be the world’s most trusted source of the comprehensive knowledge needed to cultivate the chemists of tomorrow</a:t>
            </a:r>
          </a:p>
        </p:txBody>
      </p:sp>
      <p:sp>
        <p:nvSpPr>
          <p:cNvPr id="18" name="Title 1"/>
          <p:cNvSpPr txBox="1">
            <a:spLocks/>
          </p:cNvSpPr>
          <p:nvPr/>
        </p:nvSpPr>
        <p:spPr bwMode="auto">
          <a:xfrm>
            <a:off x="433388" y="1641474"/>
            <a:ext cx="3702514" cy="3727451"/>
          </a:xfrm>
          <a:prstGeom prst="rect">
            <a:avLst/>
          </a:prstGeom>
          <a:noFill/>
          <a:ln>
            <a:noFill/>
          </a:ln>
          <a:extLst>
            <a:ext uri="{909E8E84-426E-40dd-AFC4-6F175D3DCCD1}"/>
            <a:ext uri="{91240B29-F687-4f45-9708-019B960494DF}"/>
          </a:extLst>
        </p:spPr>
        <p:txBody>
          <a:bodyPr lIns="0" tIns="0" rIns="0" bIns="0"/>
          <a:lstStyle>
            <a:lvl1pPr algn="l" rtl="0" eaLnBrk="0" fontAlgn="base" hangingPunct="0">
              <a:lnSpc>
                <a:spcPct val="90000"/>
              </a:lnSpc>
              <a:spcBef>
                <a:spcPct val="0"/>
              </a:spcBef>
              <a:spcAft>
                <a:spcPct val="0"/>
              </a:spcAft>
              <a:defRPr sz="2600" b="1">
                <a:solidFill>
                  <a:srgbClr val="0039A6"/>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2600" b="1">
                <a:solidFill>
                  <a:srgbClr val="0039A6"/>
                </a:solidFill>
                <a:latin typeface="Arial" charset="0"/>
              </a:defRPr>
            </a:lvl6pPr>
            <a:lvl7pPr marL="914400" algn="l" rtl="0" fontAlgn="base">
              <a:lnSpc>
                <a:spcPct val="90000"/>
              </a:lnSpc>
              <a:spcBef>
                <a:spcPct val="0"/>
              </a:spcBef>
              <a:spcAft>
                <a:spcPct val="0"/>
              </a:spcAft>
              <a:defRPr sz="2600" b="1">
                <a:solidFill>
                  <a:srgbClr val="0039A6"/>
                </a:solidFill>
                <a:latin typeface="Arial" charset="0"/>
              </a:defRPr>
            </a:lvl7pPr>
            <a:lvl8pPr marL="1371600" algn="l" rtl="0" fontAlgn="base">
              <a:lnSpc>
                <a:spcPct val="90000"/>
              </a:lnSpc>
              <a:spcBef>
                <a:spcPct val="0"/>
              </a:spcBef>
              <a:spcAft>
                <a:spcPct val="0"/>
              </a:spcAft>
              <a:defRPr sz="2600" b="1">
                <a:solidFill>
                  <a:srgbClr val="0039A6"/>
                </a:solidFill>
                <a:latin typeface="Arial" charset="0"/>
              </a:defRPr>
            </a:lvl8pPr>
            <a:lvl9pPr marL="1828800" algn="l" rtl="0" fontAlgn="base">
              <a:lnSpc>
                <a:spcPct val="90000"/>
              </a:lnSpc>
              <a:spcBef>
                <a:spcPct val="0"/>
              </a:spcBef>
              <a:spcAft>
                <a:spcPct val="0"/>
              </a:spcAft>
              <a:defRPr sz="2600" b="1">
                <a:solidFill>
                  <a:srgbClr val="0039A6"/>
                </a:solidFill>
                <a:latin typeface="Arial" charset="0"/>
              </a:defRPr>
            </a:lvl9pPr>
          </a:lstStyle>
          <a:p>
            <a:pPr defTabSz="410751">
              <a:defRPr/>
            </a:pPr>
            <a:endParaRPr lang="en-US" altLang="zh-CN" sz="1800" kern="0" dirty="0">
              <a:solidFill>
                <a:srgbClr val="0D0D0D"/>
              </a:solidFill>
              <a:ea typeface="+mj-ea"/>
              <a:cs typeface="Times New Roman" panose="02020603050405020304" pitchFamily="18" charset="0"/>
              <a:sym typeface="Helvetica Light"/>
            </a:endParaRPr>
          </a:p>
          <a:p>
            <a:pPr indent="457200" defTabSz="410751">
              <a:buFont typeface="Wingdings" pitchFamily="2" charset="2"/>
              <a:buChar char="n"/>
              <a:defRPr/>
            </a:pPr>
            <a:r>
              <a:rPr lang="zh-CN" altLang="en-US" sz="1800" dirty="0">
                <a:solidFill>
                  <a:schemeClr val="tx1"/>
                </a:solidFill>
                <a:ea typeface="+mj-ea"/>
                <a:cs typeface="Times New Roman" panose="02020603050405020304" pitchFamily="18" charset="0"/>
              </a:rPr>
              <a:t>期刊</a:t>
            </a:r>
            <a:r>
              <a:rPr lang="en-US" altLang="zh-CN" sz="1800" dirty="0">
                <a:solidFill>
                  <a:schemeClr val="tx1"/>
                </a:solidFill>
                <a:ea typeface="+mj-ea"/>
                <a:cs typeface="Times New Roman" panose="02020603050405020304" pitchFamily="18" charset="0"/>
              </a:rPr>
              <a:t>-</a:t>
            </a:r>
            <a:r>
              <a:rPr lang="zh-CN" altLang="en-US" sz="1800" dirty="0">
                <a:solidFill>
                  <a:schemeClr val="tx1"/>
                </a:solidFill>
                <a:ea typeface="+mj-ea"/>
                <a:cs typeface="Times New Roman" panose="02020603050405020304" pitchFamily="18" charset="0"/>
              </a:rPr>
              <a:t>旗舰刊</a:t>
            </a:r>
            <a:endParaRPr lang="en-US" altLang="zh-CN" sz="1800" kern="0" dirty="0">
              <a:solidFill>
                <a:srgbClr val="0D0D0D"/>
              </a:solidFill>
              <a:ea typeface="+mj-ea"/>
              <a:cs typeface="Times New Roman" panose="02020603050405020304" pitchFamily="18" charset="0"/>
              <a:sym typeface="Helvetica Light"/>
            </a:endParaRPr>
          </a:p>
          <a:p>
            <a:pPr defTabSz="410751">
              <a:defRPr/>
            </a:pPr>
            <a:endParaRPr lang="en-US" altLang="zh-CN" sz="1800" kern="0" dirty="0">
              <a:solidFill>
                <a:srgbClr val="0D0D0D"/>
              </a:solidFill>
              <a:ea typeface="+mj-ea"/>
              <a:cs typeface="Times New Roman" panose="02020603050405020304" pitchFamily="18" charset="0"/>
              <a:sym typeface="Helvetica Light"/>
            </a:endParaRPr>
          </a:p>
          <a:p>
            <a:pPr defTabSz="410751">
              <a:defRPr/>
            </a:pPr>
            <a:r>
              <a:rPr lang="en-US" altLang="zh-CN" sz="1600" kern="0" dirty="0">
                <a:solidFill>
                  <a:srgbClr val="0D0D0D"/>
                </a:solidFill>
                <a:ea typeface="+mj-ea"/>
                <a:cs typeface="Times New Roman" panose="02020603050405020304" pitchFamily="18" charset="0"/>
                <a:sym typeface="Helvetica Light"/>
              </a:rPr>
              <a:t>JOURNAL OF THE AMERICAN</a:t>
            </a:r>
          </a:p>
          <a:p>
            <a:pPr defTabSz="410751">
              <a:defRPr/>
            </a:pPr>
            <a:r>
              <a:rPr lang="en-US" altLang="zh-CN" sz="1600" kern="0" dirty="0">
                <a:solidFill>
                  <a:srgbClr val="0D0D0D"/>
                </a:solidFill>
                <a:ea typeface="+mj-ea"/>
                <a:cs typeface="Times New Roman" panose="02020603050405020304" pitchFamily="18" charset="0"/>
                <a:sym typeface="Helvetica Light"/>
              </a:rPr>
              <a:t>CHEMICAL SOCIETY</a:t>
            </a:r>
          </a:p>
          <a:p>
            <a:pPr defTabSz="410751">
              <a:defRPr/>
            </a:pPr>
            <a:r>
              <a:rPr lang="zh-CN" altLang="en-US" sz="1600" kern="0" dirty="0">
                <a:solidFill>
                  <a:srgbClr val="0D0D0D"/>
                </a:solidFill>
                <a:ea typeface="+mj-ea"/>
                <a:cs typeface="Times New Roman" panose="02020603050405020304" pitchFamily="18" charset="0"/>
                <a:sym typeface="Helvetica Light"/>
              </a:rPr>
              <a:t>美国化学会志</a:t>
            </a:r>
            <a:endParaRPr lang="en-US" altLang="zh-CN" sz="1600" kern="0" dirty="0">
              <a:solidFill>
                <a:srgbClr val="0D0D0D"/>
              </a:solidFill>
              <a:ea typeface="+mj-ea"/>
              <a:cs typeface="Times New Roman" panose="02020603050405020304" pitchFamily="18" charset="0"/>
              <a:sym typeface="Helvetica Light"/>
            </a:endParaRPr>
          </a:p>
          <a:p>
            <a:pPr defTabSz="410751">
              <a:defRPr/>
            </a:pPr>
            <a:endParaRPr lang="en-US" altLang="zh-CN" sz="1600" kern="0" dirty="0">
              <a:solidFill>
                <a:srgbClr val="0D0D0D"/>
              </a:solidFill>
              <a:ea typeface="+mj-ea"/>
              <a:cs typeface="Times New Roman" panose="02020603050405020304" pitchFamily="18" charset="0"/>
              <a:sym typeface="Helvetica Light"/>
            </a:endParaRPr>
          </a:p>
          <a:p>
            <a:pPr defTabSz="410751">
              <a:defRPr/>
            </a:pPr>
            <a:endParaRPr lang="en-US" altLang="en-US" sz="1600" kern="0" dirty="0">
              <a:solidFill>
                <a:srgbClr val="0D0D0D"/>
              </a:solidFill>
              <a:ea typeface="+mj-ea"/>
              <a:cs typeface="Times New Roman" panose="02020603050405020304" pitchFamily="18" charset="0"/>
              <a:sym typeface="Helvetica Light"/>
            </a:endParaRPr>
          </a:p>
          <a:p>
            <a:pPr defTabSz="410751">
              <a:defRPr/>
            </a:pPr>
            <a:r>
              <a:rPr lang="en-US" altLang="en-US" sz="1600" kern="0" dirty="0">
                <a:solidFill>
                  <a:srgbClr val="0D0D0D"/>
                </a:solidFill>
                <a:ea typeface="+mj-ea"/>
                <a:cs typeface="Times New Roman" panose="02020603050405020304" pitchFamily="18" charset="0"/>
                <a:sym typeface="Helvetica Light"/>
              </a:rPr>
              <a:t>CHEMICAL</a:t>
            </a:r>
            <a:r>
              <a:rPr lang="zh-CN" altLang="en-US" sz="1600" kern="0" dirty="0">
                <a:solidFill>
                  <a:srgbClr val="0D0D0D"/>
                </a:solidFill>
                <a:ea typeface="+mj-ea"/>
                <a:cs typeface="Times New Roman" panose="02020603050405020304" pitchFamily="18" charset="0"/>
                <a:sym typeface="Helvetica Light"/>
              </a:rPr>
              <a:t> </a:t>
            </a:r>
            <a:r>
              <a:rPr lang="en-US" altLang="zh-CN" sz="1600" kern="0" dirty="0">
                <a:solidFill>
                  <a:srgbClr val="0D0D0D"/>
                </a:solidFill>
                <a:ea typeface="+mj-ea"/>
                <a:cs typeface="Times New Roman" panose="02020603050405020304" pitchFamily="18" charset="0"/>
                <a:sym typeface="Helvetica Light"/>
              </a:rPr>
              <a:t>REVIEWS</a:t>
            </a:r>
          </a:p>
          <a:p>
            <a:pPr defTabSz="410751">
              <a:defRPr/>
            </a:pPr>
            <a:r>
              <a:rPr lang="zh-CN" altLang="en-US" sz="1600" kern="0" dirty="0">
                <a:solidFill>
                  <a:srgbClr val="0D0D0D"/>
                </a:solidFill>
                <a:ea typeface="+mj-ea"/>
                <a:cs typeface="Times New Roman" panose="02020603050405020304" pitchFamily="18" charset="0"/>
                <a:sym typeface="Helvetica Light"/>
              </a:rPr>
              <a:t>化学评论</a:t>
            </a:r>
            <a:endParaRPr lang="en-US" altLang="zh-CN" sz="1600" kern="0" dirty="0">
              <a:solidFill>
                <a:srgbClr val="0D0D0D"/>
              </a:solidFill>
              <a:ea typeface="+mj-ea"/>
              <a:cs typeface="Times New Roman" panose="02020603050405020304" pitchFamily="18" charset="0"/>
              <a:sym typeface="Helvetica Light"/>
            </a:endParaRPr>
          </a:p>
          <a:p>
            <a:pPr defTabSz="410751">
              <a:defRPr/>
            </a:pPr>
            <a:endParaRPr lang="en-US" altLang="zh-CN" sz="1600" kern="0" dirty="0">
              <a:solidFill>
                <a:srgbClr val="0D0D0D"/>
              </a:solidFill>
              <a:ea typeface="+mj-ea"/>
              <a:cs typeface="Times New Roman" panose="02020603050405020304" pitchFamily="18" charset="0"/>
              <a:sym typeface="Helvetica Light"/>
            </a:endParaRPr>
          </a:p>
          <a:p>
            <a:pPr defTabSz="410751">
              <a:defRPr/>
            </a:pPr>
            <a:endParaRPr lang="en-US" altLang="en-US" sz="1600" kern="0" dirty="0">
              <a:solidFill>
                <a:srgbClr val="0D0D0D"/>
              </a:solidFill>
              <a:ea typeface="+mj-ea"/>
              <a:cs typeface="Times New Roman" panose="02020603050405020304" pitchFamily="18" charset="0"/>
              <a:sym typeface="Helvetica Light"/>
            </a:endParaRPr>
          </a:p>
          <a:p>
            <a:pPr defTabSz="410751">
              <a:defRPr/>
            </a:pPr>
            <a:r>
              <a:rPr lang="en-US" altLang="en-US" sz="1600" kern="0" dirty="0">
                <a:solidFill>
                  <a:srgbClr val="0D0D0D"/>
                </a:solidFill>
                <a:ea typeface="+mj-ea"/>
                <a:cs typeface="Times New Roman" panose="02020603050405020304" pitchFamily="18" charset="0"/>
                <a:sym typeface="Helvetica Light"/>
              </a:rPr>
              <a:t>ACCOUNTS OF </a:t>
            </a:r>
            <a:r>
              <a:rPr lang="en-US" altLang="zh-CN" sz="1600" kern="0" dirty="0">
                <a:solidFill>
                  <a:srgbClr val="0D0D0D"/>
                </a:solidFill>
                <a:ea typeface="+mj-ea"/>
                <a:cs typeface="Times New Roman" panose="02020603050405020304" pitchFamily="18" charset="0"/>
                <a:sym typeface="Helvetica Light"/>
              </a:rPr>
              <a:t>CHEMICAL RESEARCH</a:t>
            </a:r>
          </a:p>
          <a:p>
            <a:pPr defTabSz="410751">
              <a:defRPr/>
            </a:pPr>
            <a:r>
              <a:rPr lang="zh-CN" altLang="en-US" sz="1600" kern="0" dirty="0">
                <a:solidFill>
                  <a:srgbClr val="0D0D0D"/>
                </a:solidFill>
                <a:ea typeface="+mj-ea"/>
                <a:cs typeface="Times New Roman" panose="02020603050405020304" pitchFamily="18" charset="0"/>
                <a:sym typeface="Helvetica Light"/>
              </a:rPr>
              <a:t>化学研究评述</a:t>
            </a:r>
            <a:endParaRPr lang="en-US" altLang="zh-CN" sz="1600" kern="0" dirty="0">
              <a:solidFill>
                <a:srgbClr val="0D0D0D"/>
              </a:solidFill>
              <a:ea typeface="+mj-ea"/>
              <a:cs typeface="Times New Roman" panose="02020603050405020304" pitchFamily="18" charset="0"/>
              <a:sym typeface="Helvetica Light"/>
            </a:endParaRPr>
          </a:p>
          <a:p>
            <a:pPr defTabSz="410751">
              <a:defRPr/>
            </a:pPr>
            <a:r>
              <a:rPr lang="en-US" altLang="en-US" sz="1800" kern="0" dirty="0">
                <a:solidFill>
                  <a:srgbClr val="0D0D0D"/>
                </a:solidFill>
                <a:ea typeface="+mj-ea"/>
                <a:cs typeface="Times New Roman" panose="02020603050405020304" pitchFamily="18" charset="0"/>
                <a:sym typeface="Helvetica Light"/>
              </a:rPr>
              <a:t> </a:t>
            </a:r>
          </a:p>
        </p:txBody>
      </p:sp>
      <p:sp>
        <p:nvSpPr>
          <p:cNvPr id="15" name="Rectangle 4"/>
          <p:cNvSpPr>
            <a:spLocks noChangeArrowheads="1"/>
          </p:cNvSpPr>
          <p:nvPr/>
        </p:nvSpPr>
        <p:spPr bwMode="auto">
          <a:xfrm flipH="1">
            <a:off x="6715764" y="5762602"/>
            <a:ext cx="2087041" cy="523220"/>
          </a:xfrm>
          <a:prstGeom prst="homePlate">
            <a:avLst>
              <a:gd name="adj" fmla="val 29159"/>
            </a:avLst>
          </a:prstGeom>
          <a:ln>
            <a:prstDash val="sysDash"/>
            <a:headEnd/>
            <a:tailEnd/>
          </a:ln>
        </p:spPr>
        <p:style>
          <a:lnRef idx="2">
            <a:schemeClr val="accent4"/>
          </a:lnRef>
          <a:fillRef idx="1">
            <a:schemeClr val="lt1"/>
          </a:fillRef>
          <a:effectRef idx="0">
            <a:schemeClr val="accent4"/>
          </a:effectRef>
          <a:fontRef idx="minor">
            <a:schemeClr val="dk1"/>
          </a:fontRef>
        </p:style>
        <p:txBody>
          <a:bodyPr wrap="square">
            <a:spAutoFit/>
          </a:bodyPr>
          <a:lstStyle/>
          <a:p>
            <a:pPr marL="0" lvl="1" algn="r" defTabSz="409575">
              <a:defRPr/>
            </a:pPr>
            <a:r>
              <a:rPr lang="en-US" altLang="zh-CN" sz="1400" b="1" dirty="0">
                <a:latin typeface="Times New Roman" pitchFamily="18" charset="0"/>
                <a:cs typeface="Times New Roman" pitchFamily="18" charset="0"/>
                <a:sym typeface="Helvetica Light" charset="0"/>
              </a:rPr>
              <a:t>CR</a:t>
            </a:r>
            <a:r>
              <a:rPr lang="zh-CN" altLang="en-US" sz="1400" b="1" dirty="0">
                <a:latin typeface="Times New Roman" pitchFamily="18" charset="0"/>
                <a:cs typeface="Times New Roman" pitchFamily="18" charset="0"/>
                <a:sym typeface="Helvetica Light" charset="0"/>
              </a:rPr>
              <a:t>：</a:t>
            </a:r>
            <a:r>
              <a:rPr lang="en-US" altLang="zh-CN" sz="1400" b="1" dirty="0">
                <a:latin typeface="Times New Roman" pitchFamily="18" charset="0"/>
                <a:cs typeface="Times New Roman" pitchFamily="18" charset="0"/>
                <a:sym typeface="Helvetica Light" charset="0"/>
              </a:rPr>
              <a:t>SCI</a:t>
            </a:r>
            <a:r>
              <a:rPr lang="zh-CN" altLang="en-US" sz="1400" b="1" dirty="0">
                <a:latin typeface="Times New Roman" pitchFamily="18" charset="0"/>
                <a:cs typeface="Times New Roman" pitchFamily="18" charset="0"/>
                <a:sym typeface="Helvetica Light" charset="0"/>
              </a:rPr>
              <a:t>收录化学大类期刊中，影响因子最高</a:t>
            </a:r>
            <a:endParaRPr lang="en-US" altLang="zh-CN" sz="1400" b="1" dirty="0">
              <a:latin typeface="Times New Roman" pitchFamily="18" charset="0"/>
              <a:cs typeface="Times New Roman" pitchFamily="18" charset="0"/>
              <a:sym typeface="Helvetica Light" charset="0"/>
            </a:endParaRPr>
          </a:p>
        </p:txBody>
      </p:sp>
    </p:spTree>
    <p:extLst>
      <p:ext uri="{BB962C8B-B14F-4D97-AF65-F5344CB8AC3E}">
        <p14:creationId xmlns:p14="http://schemas.microsoft.com/office/powerpoint/2010/main" val="5754041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4823"/>
                                        </p:tgtEl>
                                        <p:attrNameLst>
                                          <p:attrName>style.visibility</p:attrName>
                                        </p:attrNameLst>
                                      </p:cBhvr>
                                      <p:to>
                                        <p:strVal val="visible"/>
                                      </p:to>
                                    </p:set>
                                    <p:animEffect transition="in" filter="fade">
                                      <p:cBhvr>
                                        <p:cTn id="7" dur="1000"/>
                                        <p:tgtEl>
                                          <p:spTgt spid="34823"/>
                                        </p:tgtEl>
                                      </p:cBhvr>
                                    </p:animEffect>
                                    <p:anim calcmode="lin" valueType="num">
                                      <p:cBhvr>
                                        <p:cTn id="8" dur="1000" fill="hold"/>
                                        <p:tgtEl>
                                          <p:spTgt spid="34823"/>
                                        </p:tgtEl>
                                        <p:attrNameLst>
                                          <p:attrName>ppt_x</p:attrName>
                                        </p:attrNameLst>
                                      </p:cBhvr>
                                      <p:tavLst>
                                        <p:tav tm="0">
                                          <p:val>
                                            <p:strVal val="#ppt_x"/>
                                          </p:val>
                                        </p:tav>
                                        <p:tav tm="100000">
                                          <p:val>
                                            <p:strVal val="#ppt_x"/>
                                          </p:val>
                                        </p:tav>
                                      </p:tavLst>
                                    </p:anim>
                                    <p:anim calcmode="lin" valueType="num">
                                      <p:cBhvr>
                                        <p:cTn id="9" dur="1000" fill="hold"/>
                                        <p:tgtEl>
                                          <p:spTgt spid="3482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4819"/>
                                        </p:tgtEl>
                                        <p:attrNameLst>
                                          <p:attrName>style.visibility</p:attrName>
                                        </p:attrNameLst>
                                      </p:cBhvr>
                                      <p:to>
                                        <p:strVal val="visible"/>
                                      </p:to>
                                    </p:set>
                                    <p:animEffect transition="in" filter="fade">
                                      <p:cBhvr>
                                        <p:cTn id="17" dur="1000"/>
                                        <p:tgtEl>
                                          <p:spTgt spid="34819"/>
                                        </p:tgtEl>
                                      </p:cBhvr>
                                    </p:animEffect>
                                    <p:anim calcmode="lin" valueType="num">
                                      <p:cBhvr>
                                        <p:cTn id="18" dur="1000" fill="hold"/>
                                        <p:tgtEl>
                                          <p:spTgt spid="34819"/>
                                        </p:tgtEl>
                                        <p:attrNameLst>
                                          <p:attrName>ppt_x</p:attrName>
                                        </p:attrNameLst>
                                      </p:cBhvr>
                                      <p:tavLst>
                                        <p:tav tm="0">
                                          <p:val>
                                            <p:strVal val="#ppt_x"/>
                                          </p:val>
                                        </p:tav>
                                        <p:tav tm="100000">
                                          <p:val>
                                            <p:strVal val="#ppt_x"/>
                                          </p:val>
                                        </p:tav>
                                      </p:tavLst>
                                    </p:anim>
                                    <p:anim calcmode="lin" valueType="num">
                                      <p:cBhvr>
                                        <p:cTn id="19" dur="1000" fill="hold"/>
                                        <p:tgtEl>
                                          <p:spTgt spid="348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34820"/>
                                        </p:tgtEl>
                                        <p:attrNameLst>
                                          <p:attrName>style.visibility</p:attrName>
                                        </p:attrNameLst>
                                      </p:cBhvr>
                                      <p:to>
                                        <p:strVal val="visible"/>
                                      </p:to>
                                    </p:set>
                                    <p:animEffect transition="in" filter="fade">
                                      <p:cBhvr>
                                        <p:cTn id="24" dur="1000"/>
                                        <p:tgtEl>
                                          <p:spTgt spid="34820"/>
                                        </p:tgtEl>
                                      </p:cBhvr>
                                    </p:animEffect>
                                    <p:anim calcmode="lin" valueType="num">
                                      <p:cBhvr>
                                        <p:cTn id="25" dur="1000" fill="hold"/>
                                        <p:tgtEl>
                                          <p:spTgt spid="34820"/>
                                        </p:tgtEl>
                                        <p:attrNameLst>
                                          <p:attrName>ppt_x</p:attrName>
                                        </p:attrNameLst>
                                      </p:cBhvr>
                                      <p:tavLst>
                                        <p:tav tm="0">
                                          <p:val>
                                            <p:strVal val="#ppt_x"/>
                                          </p:val>
                                        </p:tav>
                                        <p:tav tm="100000">
                                          <p:val>
                                            <p:strVal val="#ppt_x"/>
                                          </p:val>
                                        </p:tav>
                                      </p:tavLst>
                                    </p:anim>
                                    <p:anim calcmode="lin" valueType="num">
                                      <p:cBhvr>
                                        <p:cTn id="26" dur="1000" fill="hold"/>
                                        <p:tgtEl>
                                          <p:spTgt spid="34820"/>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1" fill="hold">
                                          <p:stCondLst>
                                            <p:cond delay="0"/>
                                          </p:stCondLst>
                                        </p:cTn>
                                        <p:tgtEl>
                                          <p:spTgt spid="34821"/>
                                        </p:tgtEl>
                                        <p:attrNameLst>
                                          <p:attrName>style.visibility</p:attrName>
                                        </p:attrNameLst>
                                      </p:cBhvr>
                                      <p:to>
                                        <p:strVal val="visible"/>
                                      </p:to>
                                    </p:set>
                                    <p:animEffect transition="in" filter="fade">
                                      <p:cBhvr>
                                        <p:cTn id="41" dur="1000"/>
                                        <p:tgtEl>
                                          <p:spTgt spid="34821"/>
                                        </p:tgtEl>
                                      </p:cBhvr>
                                    </p:animEffect>
                                    <p:anim calcmode="lin" valueType="num">
                                      <p:cBhvr>
                                        <p:cTn id="42" dur="1000" fill="hold"/>
                                        <p:tgtEl>
                                          <p:spTgt spid="34821"/>
                                        </p:tgtEl>
                                        <p:attrNameLst>
                                          <p:attrName>ppt_x</p:attrName>
                                        </p:attrNameLst>
                                      </p:cBhvr>
                                      <p:tavLst>
                                        <p:tav tm="0">
                                          <p:val>
                                            <p:strVal val="#ppt_x"/>
                                          </p:val>
                                        </p:tav>
                                        <p:tav tm="100000">
                                          <p:val>
                                            <p:strVal val="#ppt_x"/>
                                          </p:val>
                                        </p:tav>
                                      </p:tavLst>
                                    </p:anim>
                                    <p:anim calcmode="lin" valueType="num">
                                      <p:cBhvr>
                                        <p:cTn id="43" dur="1000" fill="hold"/>
                                        <p:tgtEl>
                                          <p:spTgt spid="34821"/>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13" grpId="0" animBg="1"/>
      <p:bldP spid="10" grpId="0" animBg="1"/>
      <p:bldP spid="17"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56236" y="6531895"/>
            <a:ext cx="4021870" cy="276999"/>
          </a:xfrm>
          <a:prstGeom prst="rect">
            <a:avLst/>
          </a:prstGeom>
        </p:spPr>
        <p:txBody>
          <a:bodyPr wrap="square">
            <a:spAutoFit/>
          </a:bodyPr>
          <a:lstStyle/>
          <a:p>
            <a:pPr algn="just"/>
            <a:r>
              <a:rPr lang="en-US" altLang="zh-CN" sz="1200" dirty="0">
                <a:solidFill>
                  <a:schemeClr val="tx1">
                    <a:lumMod val="65000"/>
                    <a:lumOff val="35000"/>
                  </a:schemeClr>
                </a:solidFill>
                <a:latin typeface="+mj-lt"/>
                <a:ea typeface="+mj-ea"/>
                <a:cs typeface="Times New Roman" pitchFamily="18" charset="0"/>
              </a:rPr>
              <a:t>ES&amp;T =《</a:t>
            </a:r>
            <a:r>
              <a:rPr lang="zh-CN" altLang="en-US" sz="1200" dirty="0">
                <a:solidFill>
                  <a:schemeClr val="tx1">
                    <a:lumMod val="65000"/>
                    <a:lumOff val="35000"/>
                  </a:schemeClr>
                </a:solidFill>
                <a:latin typeface="+mj-lt"/>
                <a:ea typeface="+mj-ea"/>
                <a:cs typeface="Times New Roman" pitchFamily="18" charset="0"/>
              </a:rPr>
              <a:t>环境科学和技术</a:t>
            </a:r>
            <a:r>
              <a:rPr lang="en-US" altLang="zh-CN" sz="1200" dirty="0">
                <a:solidFill>
                  <a:schemeClr val="tx1">
                    <a:lumMod val="65000"/>
                    <a:lumOff val="35000"/>
                  </a:schemeClr>
                </a:solidFill>
                <a:latin typeface="+mj-lt"/>
                <a:ea typeface="+mj-ea"/>
                <a:cs typeface="Times New Roman" pitchFamily="18" charset="0"/>
              </a:rPr>
              <a:t>》</a:t>
            </a:r>
            <a:r>
              <a:rPr lang="zh-CN" altLang="en-US" sz="1200" dirty="0">
                <a:solidFill>
                  <a:schemeClr val="tx1">
                    <a:lumMod val="65000"/>
                    <a:lumOff val="35000"/>
                  </a:schemeClr>
                </a:solidFill>
                <a:latin typeface="+mj-lt"/>
                <a:ea typeface="+mj-ea"/>
                <a:cs typeface="Times New Roman" pitchFamily="18" charset="0"/>
              </a:rPr>
              <a:t>，环境</a:t>
            </a:r>
            <a:r>
              <a:rPr lang="zh-CN" altLang="en-US" sz="1200" dirty="0" smtClean="0">
                <a:solidFill>
                  <a:schemeClr val="tx1">
                    <a:lumMod val="65000"/>
                    <a:lumOff val="35000"/>
                  </a:schemeClr>
                </a:solidFill>
                <a:latin typeface="+mj-lt"/>
                <a:ea typeface="+mj-ea"/>
                <a:cs typeface="Times New Roman" pitchFamily="18" charset="0"/>
              </a:rPr>
              <a:t>科学</a:t>
            </a:r>
            <a:r>
              <a:rPr lang="zh-CN" altLang="en-US" sz="1200" dirty="0" smtClean="0">
                <a:solidFill>
                  <a:schemeClr val="tx1">
                    <a:lumMod val="65000"/>
                    <a:lumOff val="35000"/>
                  </a:schemeClr>
                </a:solidFill>
                <a:latin typeface="+mj-lt"/>
                <a:ea typeface="+mj-ea"/>
                <a:cs typeface="Times New Roman" pitchFamily="18" charset="0"/>
              </a:rPr>
              <a:t>领域权威</a:t>
            </a:r>
            <a:r>
              <a:rPr lang="zh-CN" altLang="en-US" sz="1200" dirty="0" smtClean="0">
                <a:solidFill>
                  <a:schemeClr val="tx1">
                    <a:lumMod val="65000"/>
                    <a:lumOff val="35000"/>
                  </a:schemeClr>
                </a:solidFill>
                <a:latin typeface="+mj-lt"/>
                <a:ea typeface="+mj-ea"/>
                <a:cs typeface="Times New Roman" pitchFamily="18" charset="0"/>
              </a:rPr>
              <a:t>期刊</a:t>
            </a:r>
            <a:endParaRPr lang="en-US" altLang="zh-CN" sz="1200" dirty="0">
              <a:solidFill>
                <a:schemeClr val="tx1">
                  <a:lumMod val="65000"/>
                  <a:lumOff val="35000"/>
                </a:schemeClr>
              </a:solidFill>
              <a:latin typeface="+mj-lt"/>
              <a:ea typeface="+mj-ea"/>
              <a:cs typeface="Times New Roman" pitchFamily="18" charset="0"/>
            </a:endParaRPr>
          </a:p>
        </p:txBody>
      </p:sp>
      <p:sp>
        <p:nvSpPr>
          <p:cNvPr id="5" name="矩形 4"/>
          <p:cNvSpPr/>
          <p:nvPr/>
        </p:nvSpPr>
        <p:spPr>
          <a:xfrm>
            <a:off x="2810380" y="4452429"/>
            <a:ext cx="2028906" cy="1938992"/>
          </a:xfrm>
          <a:prstGeom prst="rect">
            <a:avLst/>
          </a:prstGeom>
        </p:spPr>
        <p:txBody>
          <a:bodyPr wrap="square">
            <a:spAutoFit/>
          </a:bodyPr>
          <a:lstStyle/>
          <a:p>
            <a:pPr marL="285750" indent="-285750">
              <a:buFont typeface="Wingdings" panose="05000000000000000000" pitchFamily="2" charset="2"/>
              <a:buChar char="ü"/>
            </a:pPr>
            <a:r>
              <a:rPr lang="zh-CN" altLang="en-US" sz="1200" dirty="0">
                <a:latin typeface="+mj-ea"/>
                <a:ea typeface="+mj-ea"/>
                <a:cs typeface="Times New Roman" pitchFamily="18" charset="0"/>
              </a:rPr>
              <a:t>针对能源和环境关联问题的可持续工程工艺；</a:t>
            </a:r>
          </a:p>
          <a:p>
            <a:pPr marL="285750" indent="-285750">
              <a:buFont typeface="Wingdings" panose="05000000000000000000" pitchFamily="2" charset="2"/>
              <a:buChar char="ü"/>
            </a:pPr>
            <a:r>
              <a:rPr lang="zh-CN" altLang="en-US" sz="1200" dirty="0">
                <a:latin typeface="+mj-ea"/>
                <a:ea typeface="+mj-ea"/>
                <a:cs typeface="Times New Roman" pitchFamily="18" charset="0"/>
              </a:rPr>
              <a:t>环境催化、电催化、光催化；</a:t>
            </a:r>
          </a:p>
          <a:p>
            <a:pPr marL="285750" indent="-285750">
              <a:buFont typeface="Wingdings" panose="05000000000000000000" pitchFamily="2" charset="2"/>
              <a:buChar char="ü"/>
            </a:pPr>
            <a:r>
              <a:rPr lang="zh-CN" altLang="en-US" sz="1200" dirty="0">
                <a:latin typeface="+mj-ea"/>
                <a:ea typeface="+mj-ea"/>
                <a:cs typeface="Times New Roman" pitchFamily="18" charset="0"/>
              </a:rPr>
              <a:t>可持续和可再生材料的设计开发；</a:t>
            </a:r>
          </a:p>
          <a:p>
            <a:pPr marL="285750" indent="-285750">
              <a:buFont typeface="Wingdings" panose="05000000000000000000" pitchFamily="2" charset="2"/>
              <a:buChar char="ü"/>
            </a:pPr>
            <a:r>
              <a:rPr lang="zh-CN" altLang="en-US" sz="1200" dirty="0">
                <a:latin typeface="+mj-ea"/>
                <a:ea typeface="+mj-ea"/>
                <a:cs typeface="Times New Roman" pitchFamily="18" charset="0"/>
              </a:rPr>
              <a:t>环境监测和感应技术的开发；</a:t>
            </a:r>
          </a:p>
          <a:p>
            <a:pPr marL="285750" indent="-285750">
              <a:buFont typeface="Wingdings" panose="05000000000000000000" pitchFamily="2" charset="2"/>
              <a:buChar char="ü"/>
            </a:pPr>
            <a:r>
              <a:rPr lang="zh-CN" altLang="en-US" sz="1200" dirty="0">
                <a:latin typeface="+mj-ea"/>
                <a:ea typeface="+mj-ea"/>
                <a:cs typeface="Times New Roman" pitchFamily="18" charset="0"/>
              </a:rPr>
              <a:t>固液气态废弃物的处理、处置和资源回收</a:t>
            </a:r>
            <a:r>
              <a:rPr lang="en-US" altLang="zh-CN" sz="1200" dirty="0">
                <a:latin typeface="+mj-ea"/>
                <a:ea typeface="+mj-ea"/>
                <a:cs typeface="Times New Roman" pitchFamily="18" charset="0"/>
              </a:rPr>
              <a:t>.</a:t>
            </a:r>
            <a:r>
              <a:rPr lang="zh-CN" altLang="en-US" sz="1200" dirty="0">
                <a:latin typeface="+mj-ea"/>
                <a:ea typeface="+mj-ea"/>
                <a:cs typeface="Times New Roman" pitchFamily="18" charset="0"/>
              </a:rPr>
              <a:t>。。。</a:t>
            </a:r>
          </a:p>
        </p:txBody>
      </p:sp>
      <p:sp>
        <p:nvSpPr>
          <p:cNvPr id="8" name="Title 1"/>
          <p:cNvSpPr txBox="1">
            <a:spLocks/>
          </p:cNvSpPr>
          <p:nvPr/>
        </p:nvSpPr>
        <p:spPr bwMode="auto">
          <a:xfrm>
            <a:off x="564202"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a:latin typeface="+mj-ea"/>
                <a:ea typeface="+mj-ea"/>
                <a:cs typeface="ＭＳ Ｐゴシック" charset="-128"/>
              </a:rPr>
              <a:t>期刊</a:t>
            </a:r>
            <a:r>
              <a:rPr lang="en-US" altLang="zh-CN" b="1" dirty="0">
                <a:latin typeface="+mj-ea"/>
                <a:ea typeface="+mj-ea"/>
                <a:cs typeface="ＭＳ Ｐゴシック" charset="-128"/>
              </a:rPr>
              <a:t>-</a:t>
            </a:r>
            <a:r>
              <a:rPr lang="zh-CN" altLang="en-US" b="1" dirty="0">
                <a:latin typeface="+mj-ea"/>
                <a:ea typeface="+mj-ea"/>
                <a:cs typeface="ＭＳ Ｐゴシック" charset="-128"/>
              </a:rPr>
              <a:t>新刊详解</a:t>
            </a:r>
            <a:endParaRPr lang="zh-CN" altLang="zh-CN" dirty="0">
              <a:latin typeface="+mj-ea"/>
              <a:ea typeface="+mj-ea"/>
              <a:cs typeface="ＭＳ Ｐゴシック" charset="-128"/>
            </a:endParaRPr>
          </a:p>
        </p:txBody>
      </p:sp>
      <p:sp>
        <p:nvSpPr>
          <p:cNvPr id="9" name="Content Placeholder 5"/>
          <p:cNvSpPr txBox="1">
            <a:spLocks/>
          </p:cNvSpPr>
          <p:nvPr/>
        </p:nvSpPr>
        <p:spPr bwMode="auto">
          <a:xfrm>
            <a:off x="1112838" y="1293613"/>
            <a:ext cx="7234749" cy="7604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altLang="zh-CN" sz="1800" dirty="0">
                <a:latin typeface="+mj-lt"/>
                <a:cs typeface="Times New Roman" pitchFamily="18" charset="0"/>
              </a:rPr>
              <a:t>2020</a:t>
            </a:r>
            <a:r>
              <a:rPr lang="zh-CN" altLang="en-US" sz="1800" dirty="0">
                <a:latin typeface="+mj-lt"/>
                <a:cs typeface="Times New Roman" pitchFamily="18" charset="0"/>
              </a:rPr>
              <a:t>年春季起，</a:t>
            </a:r>
            <a:r>
              <a:rPr lang="en-US" altLang="zh-CN" sz="1800" i="1" dirty="0">
                <a:latin typeface="+mj-lt"/>
                <a:cs typeface="Times New Roman" pitchFamily="18" charset="0"/>
                <a:hlinkClick r:id="rId2"/>
              </a:rPr>
              <a:t>ACS ES&amp;T Engineering</a:t>
            </a:r>
            <a:r>
              <a:rPr lang="zh-CN" altLang="en-US" sz="1800" dirty="0">
                <a:latin typeface="+mj-lt"/>
                <a:cs typeface="Times New Roman" pitchFamily="18" charset="0"/>
              </a:rPr>
              <a:t>和</a:t>
            </a:r>
            <a:r>
              <a:rPr lang="en-US" altLang="zh-CN" sz="1800" i="1" dirty="0">
                <a:latin typeface="+mj-lt"/>
                <a:cs typeface="Times New Roman" pitchFamily="18" charset="0"/>
                <a:hlinkClick r:id="rId3"/>
              </a:rPr>
              <a:t>ACS ES&amp;T Water</a:t>
            </a:r>
            <a:r>
              <a:rPr lang="zh-CN" altLang="en-US" sz="1800" dirty="0">
                <a:latin typeface="+mj-lt"/>
                <a:cs typeface="Times New Roman" pitchFamily="18" charset="0"/>
              </a:rPr>
              <a:t>面向全球环境领域研究人员征稿！</a:t>
            </a:r>
            <a:endParaRPr lang="en-US" altLang="zh-CN" sz="1800" dirty="0">
              <a:latin typeface="+mj-lt"/>
              <a:cs typeface="Times New Roman" pitchFamily="18" charset="0"/>
            </a:endParaRPr>
          </a:p>
        </p:txBody>
      </p:sp>
      <p:pic>
        <p:nvPicPr>
          <p:cNvPr id="10" name="图片 9"/>
          <p:cNvPicPr>
            <a:picLocks noChangeAspect="1"/>
          </p:cNvPicPr>
          <p:nvPr/>
        </p:nvPicPr>
        <p:blipFill rotWithShape="1">
          <a:blip r:embed="rId4"/>
          <a:srcRect l="3223" t="41530" r="23138" b="20655"/>
          <a:stretch/>
        </p:blipFill>
        <p:spPr>
          <a:xfrm>
            <a:off x="642008" y="2054026"/>
            <a:ext cx="7920000" cy="2167532"/>
          </a:xfrm>
          <a:prstGeom prst="rect">
            <a:avLst/>
          </a:prstGeom>
          <a:ln>
            <a:noFill/>
          </a:ln>
          <a:effectLst>
            <a:outerShdw blurRad="292100" dist="139700" dir="2700000" algn="tl" rotWithShape="0">
              <a:srgbClr val="333333">
                <a:alpha val="65000"/>
              </a:srgbClr>
            </a:outerShdw>
          </a:effectLst>
        </p:spPr>
      </p:pic>
      <p:pic>
        <p:nvPicPr>
          <p:cNvPr id="12" name="图片 11"/>
          <p:cNvPicPr>
            <a:picLocks noChangeAspect="1"/>
          </p:cNvPicPr>
          <p:nvPr/>
        </p:nvPicPr>
        <p:blipFill rotWithShape="1">
          <a:blip r:embed="rId5">
            <a:extLst>
              <a:ext uri="{28A0092B-C50C-407E-A947-70E740481C1C}">
                <a14:useLocalDpi xmlns:a14="http://schemas.microsoft.com/office/drawing/2010/main" val="0"/>
              </a:ext>
            </a:extLst>
          </a:blip>
          <a:srcRect r="70376"/>
          <a:stretch/>
        </p:blipFill>
        <p:spPr>
          <a:xfrm>
            <a:off x="4839286" y="4452430"/>
            <a:ext cx="2160000" cy="1492890"/>
          </a:xfrm>
          <a:prstGeom prst="rect">
            <a:avLst/>
          </a:prstGeom>
          <a:ln>
            <a:solidFill>
              <a:schemeClr val="tx1">
                <a:lumMod val="50000"/>
                <a:lumOff val="50000"/>
              </a:schemeClr>
            </a:solidFill>
          </a:ln>
        </p:spPr>
      </p:pic>
      <p:pic>
        <p:nvPicPr>
          <p:cNvPr id="14" name="图片 13"/>
          <p:cNvPicPr>
            <a:picLocks noChangeAspect="1"/>
          </p:cNvPicPr>
          <p:nvPr/>
        </p:nvPicPr>
        <p:blipFill rotWithShape="1">
          <a:blip r:embed="rId6">
            <a:extLst>
              <a:ext uri="{28A0092B-C50C-407E-A947-70E740481C1C}">
                <a14:useLocalDpi xmlns:a14="http://schemas.microsoft.com/office/drawing/2010/main" val="0"/>
              </a:ext>
            </a:extLst>
          </a:blip>
          <a:srcRect r="70308"/>
          <a:stretch/>
        </p:blipFill>
        <p:spPr>
          <a:xfrm>
            <a:off x="650379" y="4452429"/>
            <a:ext cx="2160000" cy="1482965"/>
          </a:xfrm>
          <a:prstGeom prst="rect">
            <a:avLst/>
          </a:prstGeom>
          <a:ln>
            <a:solidFill>
              <a:schemeClr val="tx1">
                <a:lumMod val="50000"/>
                <a:lumOff val="50000"/>
              </a:schemeClr>
            </a:solidFill>
          </a:ln>
        </p:spPr>
      </p:pic>
      <p:sp>
        <p:nvSpPr>
          <p:cNvPr id="15" name="圆角矩形 14"/>
          <p:cNvSpPr/>
          <p:nvPr/>
        </p:nvSpPr>
        <p:spPr>
          <a:xfrm>
            <a:off x="3984920" y="2260622"/>
            <a:ext cx="2606089" cy="1453249"/>
          </a:xfrm>
          <a:prstGeom prst="roundRect">
            <a:avLst>
              <a:gd name="adj" fmla="val 6897"/>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sp>
        <p:nvSpPr>
          <p:cNvPr id="16" name="矩形 15"/>
          <p:cNvSpPr/>
          <p:nvPr/>
        </p:nvSpPr>
        <p:spPr>
          <a:xfrm>
            <a:off x="6999286" y="4452429"/>
            <a:ext cx="2028906" cy="1754326"/>
          </a:xfrm>
          <a:prstGeom prst="rect">
            <a:avLst/>
          </a:prstGeom>
        </p:spPr>
        <p:txBody>
          <a:bodyPr wrap="square">
            <a:spAutoFit/>
          </a:bodyPr>
          <a:lstStyle/>
          <a:p>
            <a:pPr marL="285750" indent="-285750">
              <a:buFont typeface="Wingdings" panose="05000000000000000000" pitchFamily="2" charset="2"/>
              <a:buChar char="ü"/>
            </a:pPr>
            <a:r>
              <a:rPr lang="zh-CN" altLang="en-US" sz="1200" dirty="0">
                <a:latin typeface="+mj-ea"/>
                <a:ea typeface="+mj-ea"/>
                <a:cs typeface="Times New Roman" pitchFamily="18" charset="0"/>
              </a:rPr>
              <a:t>供水和可持续性；</a:t>
            </a:r>
          </a:p>
          <a:p>
            <a:pPr marL="285750" indent="-285750">
              <a:buFont typeface="Wingdings" panose="05000000000000000000" pitchFamily="2" charset="2"/>
              <a:buChar char="ü"/>
            </a:pPr>
            <a:r>
              <a:rPr lang="zh-CN" altLang="en-US" sz="1200" dirty="0">
                <a:latin typeface="+mj-ea"/>
                <a:ea typeface="+mj-ea"/>
                <a:cs typeface="Times New Roman" pitchFamily="18" charset="0"/>
              </a:rPr>
              <a:t>水处理、循环和再利用；</a:t>
            </a:r>
          </a:p>
          <a:p>
            <a:pPr marL="285750" indent="-285750">
              <a:buFont typeface="Wingdings" panose="05000000000000000000" pitchFamily="2" charset="2"/>
              <a:buChar char="ü"/>
            </a:pPr>
            <a:r>
              <a:rPr lang="zh-CN" altLang="en-US" sz="1200" dirty="0">
                <a:latin typeface="+mj-ea"/>
                <a:ea typeface="+mj-ea"/>
                <a:cs typeface="Times New Roman" pitchFamily="18" charset="0"/>
              </a:rPr>
              <a:t>水资源保护、政策和规范；</a:t>
            </a:r>
          </a:p>
          <a:p>
            <a:pPr marL="285750" indent="-285750">
              <a:buFont typeface="Wingdings" panose="05000000000000000000" pitchFamily="2" charset="2"/>
              <a:buChar char="ü"/>
            </a:pPr>
            <a:r>
              <a:rPr lang="zh-CN" altLang="en-US" sz="1200" dirty="0">
                <a:latin typeface="+mj-ea"/>
                <a:ea typeface="+mj-ea"/>
                <a:cs typeface="Times New Roman" pitchFamily="18" charset="0"/>
              </a:rPr>
              <a:t>地下水修复和恢复；</a:t>
            </a:r>
          </a:p>
          <a:p>
            <a:pPr marL="285750" indent="-285750">
              <a:buFont typeface="Wingdings" panose="05000000000000000000" pitchFamily="2" charset="2"/>
              <a:buChar char="ü"/>
            </a:pPr>
            <a:r>
              <a:rPr lang="en-US" altLang="zh-CN" sz="1200" dirty="0">
                <a:latin typeface="+mj-ea"/>
                <a:ea typeface="+mj-ea"/>
                <a:cs typeface="Times New Roman" pitchFamily="18" charset="0"/>
              </a:rPr>
              <a:t>-</a:t>
            </a:r>
            <a:r>
              <a:rPr lang="zh-CN" altLang="en-US" sz="1200" dirty="0">
                <a:latin typeface="+mj-ea"/>
                <a:ea typeface="+mj-ea"/>
                <a:cs typeface="Times New Roman" pitchFamily="18" charset="0"/>
              </a:rPr>
              <a:t>新型污染物的检测和定性；</a:t>
            </a:r>
          </a:p>
          <a:p>
            <a:pPr marL="285750" indent="-285750">
              <a:buFont typeface="Wingdings" panose="05000000000000000000" pitchFamily="2" charset="2"/>
              <a:buChar char="ü"/>
            </a:pPr>
            <a:r>
              <a:rPr lang="zh-CN" altLang="en-US" sz="1200" dirty="0">
                <a:latin typeface="+mj-ea"/>
                <a:ea typeface="+mj-ea"/>
                <a:cs typeface="Times New Roman" pitchFamily="18" charset="0"/>
              </a:rPr>
              <a:t>水环境污染物传递和演变过程的模拟。。。。</a:t>
            </a:r>
          </a:p>
        </p:txBody>
      </p:sp>
    </p:spTree>
    <p:extLst>
      <p:ext uri="{BB962C8B-B14F-4D97-AF65-F5344CB8AC3E}">
        <p14:creationId xmlns:p14="http://schemas.microsoft.com/office/powerpoint/2010/main" val="38425601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5"/>
          <p:cNvSpPr>
            <a:spLocks noGrp="1"/>
          </p:cNvSpPr>
          <p:nvPr>
            <p:ph sz="half" idx="1"/>
          </p:nvPr>
        </p:nvSpPr>
        <p:spPr>
          <a:xfrm>
            <a:off x="1112838" y="1299258"/>
            <a:ext cx="7405370" cy="760413"/>
          </a:xfrm>
        </p:spPr>
        <p:txBody>
          <a:bodyPr/>
          <a:lstStyle/>
          <a:p>
            <a:pPr marL="0" indent="0">
              <a:buFont typeface="Arial" pitchFamily="34" charset="0"/>
              <a:buNone/>
            </a:pPr>
            <a:r>
              <a:rPr lang="en-US" altLang="zh-CN" sz="1800" dirty="0">
                <a:uFill>
                  <a:solidFill>
                    <a:srgbClr val="0039A6"/>
                  </a:solidFill>
                </a:uFill>
                <a:latin typeface="+mj-lt"/>
                <a:ea typeface="+mj-ea"/>
                <a:cs typeface="Times New Roman" pitchFamily="18" charset="0"/>
              </a:rPr>
              <a:t>2018</a:t>
            </a:r>
            <a:r>
              <a:rPr lang="zh-CN" altLang="en-US" sz="1800" dirty="0">
                <a:uFill>
                  <a:solidFill>
                    <a:srgbClr val="0039A6"/>
                  </a:solidFill>
                </a:uFill>
                <a:latin typeface="+mj-lt"/>
                <a:ea typeface="+mj-ea"/>
                <a:cs typeface="Times New Roman" pitchFamily="18" charset="0"/>
              </a:rPr>
              <a:t>至</a:t>
            </a:r>
            <a:r>
              <a:rPr lang="en-US" altLang="zh-CN" sz="1800" dirty="0">
                <a:uFill>
                  <a:solidFill>
                    <a:srgbClr val="0039A6"/>
                  </a:solidFill>
                </a:uFill>
                <a:latin typeface="+mj-lt"/>
                <a:ea typeface="+mj-ea"/>
                <a:cs typeface="Times New Roman" pitchFamily="18" charset="0"/>
              </a:rPr>
              <a:t>2019</a:t>
            </a:r>
            <a:r>
              <a:rPr lang="zh-CN" altLang="en-US" sz="1800" dirty="0">
                <a:uFill>
                  <a:solidFill>
                    <a:srgbClr val="0039A6"/>
                  </a:solidFill>
                </a:uFill>
                <a:latin typeface="+mj-lt"/>
                <a:ea typeface="+mj-ea"/>
                <a:cs typeface="Times New Roman" pitchFamily="18" charset="0"/>
              </a:rPr>
              <a:t>年，广受好评的应用材料类期刊</a:t>
            </a:r>
            <a:r>
              <a:rPr lang="en-US" altLang="zh-CN" sz="1800" b="1" i="1" u="sng" dirty="0">
                <a:uFill>
                  <a:solidFill>
                    <a:srgbClr val="0039A6"/>
                  </a:solidFill>
                </a:uFill>
                <a:latin typeface="+mj-lt"/>
                <a:cs typeface="Times New Roman" pitchFamily="18" charset="0"/>
                <a:hlinkClick r:id="rId2" action="ppaction://hlinkfile"/>
              </a:rPr>
              <a:t>ACS Applied Materials &amp; Interfaces</a:t>
            </a:r>
            <a:r>
              <a:rPr lang="en-US" altLang="zh-CN" sz="1800" b="1" i="1" dirty="0">
                <a:latin typeface="+mj-lt"/>
                <a:cs typeface="Times New Roman" pitchFamily="18" charset="0"/>
              </a:rPr>
              <a:t> </a:t>
            </a:r>
            <a:r>
              <a:rPr lang="zh-CN" altLang="en-US" sz="1800" dirty="0">
                <a:latin typeface="+mj-lt"/>
                <a:cs typeface="Times New Roman" pitchFamily="18" charset="0"/>
              </a:rPr>
              <a:t>扩大了自己的出版线、新增了五种交叉学科新刊。</a:t>
            </a:r>
            <a:endParaRPr lang="en-US" altLang="zh-CN" sz="1800" dirty="0">
              <a:latin typeface="+mj-lt"/>
              <a:cs typeface="Times New Roman" pitchFamily="18" charset="0"/>
            </a:endParaRPr>
          </a:p>
        </p:txBody>
      </p:sp>
      <p:pic>
        <p:nvPicPr>
          <p:cNvPr id="111620" name="Picture 4" descr="Publication Cover"/>
          <p:cNvPicPr>
            <a:picLocks noChangeAspect="1" noChangeArrowheads="1"/>
          </p:cNvPicPr>
          <p:nvPr/>
        </p:nvPicPr>
        <p:blipFill>
          <a:blip r:embed="rId3" cstate="print"/>
          <a:srcRect/>
          <a:stretch>
            <a:fillRect/>
          </a:stretch>
        </p:blipFill>
        <p:spPr bwMode="auto">
          <a:xfrm>
            <a:off x="776279" y="4649032"/>
            <a:ext cx="1095375" cy="1457325"/>
          </a:xfrm>
          <a:prstGeom prst="rect">
            <a:avLst/>
          </a:prstGeom>
          <a:noFill/>
          <a:ln w="9525">
            <a:solidFill>
              <a:schemeClr val="tx1"/>
            </a:solidFill>
            <a:miter lim="800000"/>
            <a:headEnd/>
            <a:tailEnd/>
          </a:ln>
        </p:spPr>
      </p:pic>
      <p:pic>
        <p:nvPicPr>
          <p:cNvPr id="111622" name="Picture 6" descr="Publication Cover"/>
          <p:cNvPicPr>
            <a:picLocks noChangeAspect="1" noChangeArrowheads="1"/>
          </p:cNvPicPr>
          <p:nvPr/>
        </p:nvPicPr>
        <p:blipFill>
          <a:blip r:embed="rId4" cstate="print"/>
          <a:srcRect/>
          <a:stretch>
            <a:fillRect/>
          </a:stretch>
        </p:blipFill>
        <p:spPr bwMode="auto">
          <a:xfrm>
            <a:off x="2444741" y="4649032"/>
            <a:ext cx="1095375" cy="1457325"/>
          </a:xfrm>
          <a:prstGeom prst="rect">
            <a:avLst/>
          </a:prstGeom>
          <a:noFill/>
          <a:ln w="9525">
            <a:solidFill>
              <a:schemeClr val="tx1"/>
            </a:solidFill>
            <a:miter lim="800000"/>
            <a:headEnd/>
            <a:tailEnd/>
          </a:ln>
        </p:spPr>
      </p:pic>
      <p:pic>
        <p:nvPicPr>
          <p:cNvPr id="111624" name="Picture 8" descr="Publication Cover"/>
          <p:cNvPicPr>
            <a:picLocks noChangeAspect="1" noChangeArrowheads="1"/>
          </p:cNvPicPr>
          <p:nvPr/>
        </p:nvPicPr>
        <p:blipFill>
          <a:blip r:embed="rId5" cstate="print"/>
          <a:srcRect/>
          <a:stretch>
            <a:fillRect/>
          </a:stretch>
        </p:blipFill>
        <p:spPr bwMode="auto">
          <a:xfrm>
            <a:off x="4101143" y="4649032"/>
            <a:ext cx="1095375" cy="1457325"/>
          </a:xfrm>
          <a:prstGeom prst="rect">
            <a:avLst/>
          </a:prstGeom>
          <a:noFill/>
          <a:ln w="9525">
            <a:solidFill>
              <a:schemeClr val="tx1"/>
            </a:solidFill>
            <a:miter lim="800000"/>
            <a:headEnd/>
            <a:tailEnd/>
          </a:ln>
        </p:spPr>
      </p:pic>
      <p:pic>
        <p:nvPicPr>
          <p:cNvPr id="111626" name="Picture 10" descr="Cover Image Promotion"/>
          <p:cNvPicPr>
            <a:picLocks noChangeAspect="1" noChangeArrowheads="1"/>
          </p:cNvPicPr>
          <p:nvPr/>
        </p:nvPicPr>
        <p:blipFill>
          <a:blip r:embed="rId6" cstate="print"/>
          <a:srcRect/>
          <a:stretch>
            <a:fillRect/>
          </a:stretch>
        </p:blipFill>
        <p:spPr bwMode="auto">
          <a:xfrm>
            <a:off x="5769606" y="4649032"/>
            <a:ext cx="1093787" cy="1455738"/>
          </a:xfrm>
          <a:prstGeom prst="rect">
            <a:avLst/>
          </a:prstGeom>
          <a:noFill/>
          <a:ln w="9525">
            <a:solidFill>
              <a:schemeClr val="tx1"/>
            </a:solidFill>
            <a:miter lim="800000"/>
            <a:headEnd/>
            <a:tailEnd/>
          </a:ln>
        </p:spPr>
      </p:pic>
      <p:pic>
        <p:nvPicPr>
          <p:cNvPr id="111628" name="Picture 12" descr="Cover Image Promotion"/>
          <p:cNvPicPr>
            <a:picLocks noChangeAspect="1" noChangeArrowheads="1"/>
          </p:cNvPicPr>
          <p:nvPr/>
        </p:nvPicPr>
        <p:blipFill>
          <a:blip r:embed="rId7" cstate="print"/>
          <a:srcRect/>
          <a:stretch>
            <a:fillRect/>
          </a:stretch>
        </p:blipFill>
        <p:spPr bwMode="auto">
          <a:xfrm>
            <a:off x="7422833" y="4635384"/>
            <a:ext cx="1095375" cy="1450975"/>
          </a:xfrm>
          <a:prstGeom prst="rect">
            <a:avLst/>
          </a:prstGeom>
          <a:noFill/>
          <a:ln w="9525">
            <a:solidFill>
              <a:schemeClr val="tx1"/>
            </a:solidFill>
            <a:miter lim="800000"/>
            <a:headEnd/>
            <a:tailEnd/>
          </a:ln>
        </p:spPr>
      </p:pic>
      <p:sp>
        <p:nvSpPr>
          <p:cNvPr id="17" name="TextBox 16"/>
          <p:cNvSpPr txBox="1"/>
          <p:nvPr/>
        </p:nvSpPr>
        <p:spPr>
          <a:xfrm>
            <a:off x="660458" y="6118672"/>
            <a:ext cx="1387863" cy="307777"/>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r>
              <a:rPr lang="zh-CN" altLang="en-US" sz="1400" b="1" dirty="0">
                <a:latin typeface="Times New Roman" pitchFamily="18" charset="0"/>
                <a:cs typeface="Times New Roman" pitchFamily="18" charset="0"/>
              </a:rPr>
              <a:t>应用能源材料</a:t>
            </a:r>
          </a:p>
        </p:txBody>
      </p:sp>
      <p:pic>
        <p:nvPicPr>
          <p:cNvPr id="2" name="图片 1"/>
          <p:cNvPicPr>
            <a:picLocks noChangeAspect="1"/>
          </p:cNvPicPr>
          <p:nvPr/>
        </p:nvPicPr>
        <p:blipFill rotWithShape="1">
          <a:blip r:embed="rId8"/>
          <a:srcRect l="3922" t="39179" r="24661" b="23914"/>
          <a:stretch/>
        </p:blipFill>
        <p:spPr>
          <a:xfrm>
            <a:off x="655656" y="1977785"/>
            <a:ext cx="7920000" cy="2459620"/>
          </a:xfrm>
          <a:prstGeom prst="rect">
            <a:avLst/>
          </a:prstGeom>
          <a:ln>
            <a:noFill/>
          </a:ln>
          <a:effectLst>
            <a:outerShdw blurRad="292100" dist="139700" dir="2700000" algn="tl" rotWithShape="0">
              <a:srgbClr val="333333">
                <a:alpha val="65000"/>
              </a:srgbClr>
            </a:outerShdw>
          </a:effectLst>
        </p:spPr>
      </p:pic>
      <p:sp>
        <p:nvSpPr>
          <p:cNvPr id="16" name="圆角矩形 15"/>
          <p:cNvSpPr/>
          <p:nvPr/>
        </p:nvSpPr>
        <p:spPr>
          <a:xfrm>
            <a:off x="3562891" y="2079513"/>
            <a:ext cx="2606089" cy="1977332"/>
          </a:xfrm>
          <a:prstGeom prst="roundRect">
            <a:avLst>
              <a:gd name="adj" fmla="val 6897"/>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sp>
        <p:nvSpPr>
          <p:cNvPr id="23" name="Title 1"/>
          <p:cNvSpPr txBox="1">
            <a:spLocks/>
          </p:cNvSpPr>
          <p:nvPr/>
        </p:nvSpPr>
        <p:spPr bwMode="auto">
          <a:xfrm>
            <a:off x="564202"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a:latin typeface="+mj-ea"/>
                <a:ea typeface="+mj-ea"/>
                <a:cs typeface="ＭＳ Ｐゴシック" charset="-128"/>
              </a:rPr>
              <a:t>期刊</a:t>
            </a:r>
            <a:r>
              <a:rPr lang="en-US" altLang="zh-CN" b="1" dirty="0">
                <a:latin typeface="+mj-ea"/>
                <a:ea typeface="+mj-ea"/>
                <a:cs typeface="ＭＳ Ｐゴシック" charset="-128"/>
              </a:rPr>
              <a:t>-</a:t>
            </a:r>
            <a:r>
              <a:rPr lang="zh-CN" altLang="en-US" b="1" dirty="0">
                <a:latin typeface="+mj-ea"/>
                <a:ea typeface="+mj-ea"/>
                <a:cs typeface="ＭＳ Ｐゴシック" charset="-128"/>
              </a:rPr>
              <a:t>新刊详解</a:t>
            </a:r>
            <a:endParaRPr lang="zh-CN" altLang="zh-CN" dirty="0">
              <a:latin typeface="+mj-ea"/>
              <a:ea typeface="+mj-ea"/>
              <a:cs typeface="ＭＳ Ｐゴシック" charset="-128"/>
            </a:endParaRPr>
          </a:p>
        </p:txBody>
      </p:sp>
      <p:sp>
        <p:nvSpPr>
          <p:cNvPr id="24" name="TextBox 16"/>
          <p:cNvSpPr txBox="1"/>
          <p:nvPr/>
        </p:nvSpPr>
        <p:spPr>
          <a:xfrm>
            <a:off x="2298496" y="6124612"/>
            <a:ext cx="1387863" cy="307777"/>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r>
              <a:rPr lang="zh-CN" altLang="en-US" sz="1400" b="1" dirty="0">
                <a:latin typeface="Times New Roman" pitchFamily="18" charset="0"/>
                <a:cs typeface="Times New Roman" pitchFamily="18" charset="0"/>
              </a:rPr>
              <a:t>应用纳米材料</a:t>
            </a:r>
          </a:p>
        </p:txBody>
      </p:sp>
      <p:sp>
        <p:nvSpPr>
          <p:cNvPr id="25" name="TextBox 16"/>
          <p:cNvSpPr txBox="1"/>
          <p:nvPr/>
        </p:nvSpPr>
        <p:spPr>
          <a:xfrm>
            <a:off x="3948566" y="6118672"/>
            <a:ext cx="1387863" cy="307777"/>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r>
              <a:rPr lang="zh-CN" altLang="en-US" sz="1400" b="1" dirty="0">
                <a:latin typeface="Times New Roman" pitchFamily="18" charset="0"/>
                <a:cs typeface="Times New Roman" pitchFamily="18" charset="0"/>
              </a:rPr>
              <a:t>应用生物材料</a:t>
            </a:r>
          </a:p>
        </p:txBody>
      </p:sp>
      <p:sp>
        <p:nvSpPr>
          <p:cNvPr id="26" name="TextBox 16"/>
          <p:cNvSpPr txBox="1"/>
          <p:nvPr/>
        </p:nvSpPr>
        <p:spPr>
          <a:xfrm>
            <a:off x="5538347" y="6118672"/>
            <a:ext cx="1572318" cy="307777"/>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r>
              <a:rPr lang="zh-CN" altLang="en-US" sz="1400" b="1" dirty="0">
                <a:latin typeface="Times New Roman" pitchFamily="18" charset="0"/>
                <a:cs typeface="Times New Roman" pitchFamily="18" charset="0"/>
              </a:rPr>
              <a:t>应用高分子材料</a:t>
            </a:r>
          </a:p>
        </p:txBody>
      </p:sp>
      <p:sp>
        <p:nvSpPr>
          <p:cNvPr id="27" name="TextBox 16"/>
          <p:cNvSpPr txBox="1"/>
          <p:nvPr/>
        </p:nvSpPr>
        <p:spPr>
          <a:xfrm>
            <a:off x="7276588" y="6092989"/>
            <a:ext cx="1387863" cy="307777"/>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r>
              <a:rPr lang="zh-CN" altLang="en-US" sz="1400" b="1" dirty="0">
                <a:latin typeface="Times New Roman" pitchFamily="18" charset="0"/>
                <a:cs typeface="Times New Roman" pitchFamily="18" charset="0"/>
              </a:rPr>
              <a:t>应用电子材料</a:t>
            </a:r>
          </a:p>
        </p:txBody>
      </p:sp>
    </p:spTree>
    <p:extLst>
      <p:ext uri="{BB962C8B-B14F-4D97-AF65-F5344CB8AC3E}">
        <p14:creationId xmlns:p14="http://schemas.microsoft.com/office/powerpoint/2010/main" val="41736362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1620"/>
                                        </p:tgtEl>
                                        <p:attrNameLst>
                                          <p:attrName>style.visibility</p:attrName>
                                        </p:attrNameLst>
                                      </p:cBhvr>
                                      <p:to>
                                        <p:strVal val="visible"/>
                                      </p:to>
                                    </p:set>
                                    <p:animEffect transition="in" filter="fade">
                                      <p:cBhvr>
                                        <p:cTn id="7" dur="1000"/>
                                        <p:tgtEl>
                                          <p:spTgt spid="111620"/>
                                        </p:tgtEl>
                                      </p:cBhvr>
                                    </p:animEffect>
                                    <p:anim calcmode="lin" valueType="num">
                                      <p:cBhvr>
                                        <p:cTn id="8" dur="1000" fill="hold"/>
                                        <p:tgtEl>
                                          <p:spTgt spid="111620"/>
                                        </p:tgtEl>
                                        <p:attrNameLst>
                                          <p:attrName>ppt_x</p:attrName>
                                        </p:attrNameLst>
                                      </p:cBhvr>
                                      <p:tavLst>
                                        <p:tav tm="0">
                                          <p:val>
                                            <p:strVal val="#ppt_x"/>
                                          </p:val>
                                        </p:tav>
                                        <p:tav tm="100000">
                                          <p:val>
                                            <p:strVal val="#ppt_x"/>
                                          </p:val>
                                        </p:tav>
                                      </p:tavLst>
                                    </p:anim>
                                    <p:anim calcmode="lin" valueType="num">
                                      <p:cBhvr>
                                        <p:cTn id="9" dur="900" decel="100000" fill="hold"/>
                                        <p:tgtEl>
                                          <p:spTgt spid="11162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20"/>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11622"/>
                                        </p:tgtEl>
                                        <p:attrNameLst>
                                          <p:attrName>style.visibility</p:attrName>
                                        </p:attrNameLst>
                                      </p:cBhvr>
                                      <p:to>
                                        <p:strVal val="visible"/>
                                      </p:to>
                                    </p:set>
                                    <p:animEffect transition="in" filter="fade">
                                      <p:cBhvr>
                                        <p:cTn id="13" dur="1000"/>
                                        <p:tgtEl>
                                          <p:spTgt spid="111622"/>
                                        </p:tgtEl>
                                      </p:cBhvr>
                                    </p:animEffect>
                                    <p:anim calcmode="lin" valueType="num">
                                      <p:cBhvr>
                                        <p:cTn id="14" dur="1000" fill="hold"/>
                                        <p:tgtEl>
                                          <p:spTgt spid="111622"/>
                                        </p:tgtEl>
                                        <p:attrNameLst>
                                          <p:attrName>ppt_x</p:attrName>
                                        </p:attrNameLst>
                                      </p:cBhvr>
                                      <p:tavLst>
                                        <p:tav tm="0">
                                          <p:val>
                                            <p:strVal val="#ppt_x"/>
                                          </p:val>
                                        </p:tav>
                                        <p:tav tm="100000">
                                          <p:val>
                                            <p:strVal val="#ppt_x"/>
                                          </p:val>
                                        </p:tav>
                                      </p:tavLst>
                                    </p:anim>
                                    <p:anim calcmode="lin" valueType="num">
                                      <p:cBhvr>
                                        <p:cTn id="15" dur="900" decel="100000" fill="hold"/>
                                        <p:tgtEl>
                                          <p:spTgt spid="11162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1622"/>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11624"/>
                                        </p:tgtEl>
                                        <p:attrNameLst>
                                          <p:attrName>style.visibility</p:attrName>
                                        </p:attrNameLst>
                                      </p:cBhvr>
                                      <p:to>
                                        <p:strVal val="visible"/>
                                      </p:to>
                                    </p:set>
                                    <p:animEffect transition="in" filter="fade">
                                      <p:cBhvr>
                                        <p:cTn id="19" dur="1000"/>
                                        <p:tgtEl>
                                          <p:spTgt spid="111624"/>
                                        </p:tgtEl>
                                      </p:cBhvr>
                                    </p:animEffect>
                                    <p:anim calcmode="lin" valueType="num">
                                      <p:cBhvr>
                                        <p:cTn id="20" dur="1000" fill="hold"/>
                                        <p:tgtEl>
                                          <p:spTgt spid="111624"/>
                                        </p:tgtEl>
                                        <p:attrNameLst>
                                          <p:attrName>ppt_x</p:attrName>
                                        </p:attrNameLst>
                                      </p:cBhvr>
                                      <p:tavLst>
                                        <p:tav tm="0">
                                          <p:val>
                                            <p:strVal val="#ppt_x"/>
                                          </p:val>
                                        </p:tav>
                                        <p:tav tm="100000">
                                          <p:val>
                                            <p:strVal val="#ppt_x"/>
                                          </p:val>
                                        </p:tav>
                                      </p:tavLst>
                                    </p:anim>
                                    <p:anim calcmode="lin" valueType="num">
                                      <p:cBhvr>
                                        <p:cTn id="21" dur="900" decel="100000" fill="hold"/>
                                        <p:tgtEl>
                                          <p:spTgt spid="11162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11624"/>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11626"/>
                                        </p:tgtEl>
                                        <p:attrNameLst>
                                          <p:attrName>style.visibility</p:attrName>
                                        </p:attrNameLst>
                                      </p:cBhvr>
                                      <p:to>
                                        <p:strVal val="visible"/>
                                      </p:to>
                                    </p:set>
                                    <p:animEffect transition="in" filter="fade">
                                      <p:cBhvr>
                                        <p:cTn id="25" dur="1000"/>
                                        <p:tgtEl>
                                          <p:spTgt spid="111626"/>
                                        </p:tgtEl>
                                      </p:cBhvr>
                                    </p:animEffect>
                                    <p:anim calcmode="lin" valueType="num">
                                      <p:cBhvr>
                                        <p:cTn id="26" dur="1000" fill="hold"/>
                                        <p:tgtEl>
                                          <p:spTgt spid="111626"/>
                                        </p:tgtEl>
                                        <p:attrNameLst>
                                          <p:attrName>ppt_x</p:attrName>
                                        </p:attrNameLst>
                                      </p:cBhvr>
                                      <p:tavLst>
                                        <p:tav tm="0">
                                          <p:val>
                                            <p:strVal val="#ppt_x"/>
                                          </p:val>
                                        </p:tav>
                                        <p:tav tm="100000">
                                          <p:val>
                                            <p:strVal val="#ppt_x"/>
                                          </p:val>
                                        </p:tav>
                                      </p:tavLst>
                                    </p:anim>
                                    <p:anim calcmode="lin" valueType="num">
                                      <p:cBhvr>
                                        <p:cTn id="27" dur="900" decel="100000" fill="hold"/>
                                        <p:tgtEl>
                                          <p:spTgt spid="111626"/>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11626"/>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11628"/>
                                        </p:tgtEl>
                                        <p:attrNameLst>
                                          <p:attrName>style.visibility</p:attrName>
                                        </p:attrNameLst>
                                      </p:cBhvr>
                                      <p:to>
                                        <p:strVal val="visible"/>
                                      </p:to>
                                    </p:set>
                                    <p:animEffect transition="in" filter="fade">
                                      <p:cBhvr>
                                        <p:cTn id="31" dur="1000"/>
                                        <p:tgtEl>
                                          <p:spTgt spid="111628"/>
                                        </p:tgtEl>
                                      </p:cBhvr>
                                    </p:animEffect>
                                    <p:anim calcmode="lin" valueType="num">
                                      <p:cBhvr>
                                        <p:cTn id="32" dur="1000" fill="hold"/>
                                        <p:tgtEl>
                                          <p:spTgt spid="111628"/>
                                        </p:tgtEl>
                                        <p:attrNameLst>
                                          <p:attrName>ppt_x</p:attrName>
                                        </p:attrNameLst>
                                      </p:cBhvr>
                                      <p:tavLst>
                                        <p:tav tm="0">
                                          <p:val>
                                            <p:strVal val="#ppt_x"/>
                                          </p:val>
                                        </p:tav>
                                        <p:tav tm="100000">
                                          <p:val>
                                            <p:strVal val="#ppt_x"/>
                                          </p:val>
                                        </p:tav>
                                      </p:tavLst>
                                    </p:anim>
                                    <p:anim calcmode="lin" valueType="num">
                                      <p:cBhvr>
                                        <p:cTn id="33" dur="900" decel="100000" fill="hold"/>
                                        <p:tgtEl>
                                          <p:spTgt spid="11162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11628"/>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5"/>
          <p:cNvSpPr>
            <a:spLocks noGrp="1"/>
          </p:cNvSpPr>
          <p:nvPr>
            <p:ph sz="half" idx="1"/>
          </p:nvPr>
        </p:nvSpPr>
        <p:spPr>
          <a:xfrm>
            <a:off x="1112838" y="1299258"/>
            <a:ext cx="7013575" cy="760413"/>
          </a:xfrm>
        </p:spPr>
        <p:txBody>
          <a:bodyPr/>
          <a:lstStyle/>
          <a:p>
            <a:pPr marL="0" indent="0">
              <a:buNone/>
            </a:pPr>
            <a:r>
              <a:rPr lang="en-US" altLang="zh-CN" sz="1800" b="1" i="1" dirty="0">
                <a:latin typeface="+mj-lt"/>
                <a:cs typeface="Times New Roman" pitchFamily="18" charset="0"/>
              </a:rPr>
              <a:t>ACS Materials Letters </a:t>
            </a:r>
            <a:r>
              <a:rPr lang="en-US" altLang="zh-CN" sz="1800" b="1" dirty="0">
                <a:latin typeface="+mj-lt"/>
                <a:cs typeface="Times New Roman" pitchFamily="18" charset="0"/>
              </a:rPr>
              <a:t>(</a:t>
            </a:r>
            <a:r>
              <a:rPr lang="en-US" altLang="zh-CN" sz="1800" b="1" dirty="0" smtClean="0">
                <a:latin typeface="+mj-lt"/>
                <a:cs typeface="Times New Roman" pitchFamily="18" charset="0"/>
              </a:rPr>
              <a:t>2019.7</a:t>
            </a:r>
            <a:r>
              <a:rPr lang="zh-CN" altLang="en-US" sz="1800" b="1" dirty="0">
                <a:latin typeface="+mj-lt"/>
                <a:cs typeface="Times New Roman" pitchFamily="18" charset="0"/>
              </a:rPr>
              <a:t>上线</a:t>
            </a:r>
            <a:r>
              <a:rPr lang="en-US" altLang="zh-CN" sz="1800" b="1" dirty="0" smtClean="0">
                <a:latin typeface="+mj-lt"/>
                <a:cs typeface="Times New Roman" pitchFamily="18" charset="0"/>
              </a:rPr>
              <a:t>)</a:t>
            </a:r>
            <a:endParaRPr lang="en-US" altLang="zh-CN" sz="1800" b="1" dirty="0">
              <a:latin typeface="+mj-lt"/>
              <a:cs typeface="Times New Roman" pitchFamily="18" charset="0"/>
            </a:endParaRPr>
          </a:p>
        </p:txBody>
      </p:sp>
      <p:sp>
        <p:nvSpPr>
          <p:cNvPr id="3" name="矩形 2"/>
          <p:cNvSpPr/>
          <p:nvPr/>
        </p:nvSpPr>
        <p:spPr>
          <a:xfrm>
            <a:off x="6192968" y="3493829"/>
            <a:ext cx="2468433" cy="338554"/>
          </a:xfrm>
          <a:prstGeom prst="rect">
            <a:avLst/>
          </a:prstGeom>
        </p:spPr>
        <p:txBody>
          <a:bodyPr wrap="none">
            <a:spAutoFit/>
          </a:bodyPr>
          <a:lstStyle/>
          <a:p>
            <a:pPr algn="ctr"/>
            <a:r>
              <a:rPr lang="zh-CN" altLang="en-US" sz="1600" u="sng" dirty="0">
                <a:solidFill>
                  <a:srgbClr val="CE6D02"/>
                </a:solidFill>
                <a:latin typeface="Times New Roman" pitchFamily="18" charset="0"/>
                <a:cs typeface="Times New Roman" pitchFamily="18" charset="0"/>
              </a:rPr>
              <a:t>pubs.acs.org/journal/amlcef</a:t>
            </a:r>
          </a:p>
        </p:txBody>
      </p:sp>
      <p:pic>
        <p:nvPicPr>
          <p:cNvPr id="1026" name="Picture 2" descr="https://gallery.mailchimp.com/2c1c57684fb8917dff819ed5a/images/44f2677a-c3da-437f-9550-0309319df0b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3284" y="1471613"/>
            <a:ext cx="144780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1112838" y="2171687"/>
            <a:ext cx="4354163" cy="3785652"/>
          </a:xfrm>
          <a:prstGeom prst="rect">
            <a:avLst/>
          </a:prstGeom>
        </p:spPr>
        <p:txBody>
          <a:bodyPr wrap="square">
            <a:spAutoFit/>
          </a:bodyPr>
          <a:lstStyle/>
          <a:p>
            <a:pPr algn="just"/>
            <a:r>
              <a:rPr lang="en-US" altLang="zh-CN" sz="1600" dirty="0">
                <a:latin typeface="+mj-lt"/>
                <a:ea typeface="+mj-ea"/>
                <a:cs typeface="Times New Roman" pitchFamily="18" charset="0"/>
              </a:rPr>
              <a:t>2019</a:t>
            </a:r>
            <a:r>
              <a:rPr lang="zh-CN" altLang="en-US" sz="1600" dirty="0">
                <a:latin typeface="+mj-lt"/>
                <a:ea typeface="+mj-ea"/>
                <a:cs typeface="Times New Roman" pitchFamily="18" charset="0"/>
              </a:rPr>
              <a:t>年，</a:t>
            </a:r>
            <a:r>
              <a:rPr lang="en-US" altLang="zh-CN" sz="1600" dirty="0">
                <a:latin typeface="+mj-lt"/>
                <a:ea typeface="+mj-ea"/>
                <a:cs typeface="Times New Roman" pitchFamily="18" charset="0"/>
              </a:rPr>
              <a:t>ACS</a:t>
            </a:r>
            <a:r>
              <a:rPr lang="zh-CN" altLang="en-US" sz="1600" dirty="0">
                <a:latin typeface="+mj-lt"/>
                <a:ea typeface="+mj-ea"/>
                <a:cs typeface="Times New Roman" pitchFamily="18" charset="0"/>
              </a:rPr>
              <a:t>再推出一本材料科学类新刊</a:t>
            </a:r>
            <a:r>
              <a:rPr lang="en-US" altLang="zh-CN" sz="1600" dirty="0">
                <a:latin typeface="+mj-lt"/>
                <a:ea typeface="+mj-ea"/>
                <a:cs typeface="Times New Roman" pitchFamily="18" charset="0"/>
              </a:rPr>
              <a:t>ACS Materials Letters</a:t>
            </a:r>
            <a:r>
              <a:rPr lang="zh-CN" altLang="en-US" sz="1600" dirty="0">
                <a:latin typeface="+mj-lt"/>
                <a:ea typeface="+mj-ea"/>
                <a:cs typeface="Times New Roman" pitchFamily="18" charset="0"/>
              </a:rPr>
              <a:t>，对其姊妹刊</a:t>
            </a:r>
            <a:r>
              <a:rPr lang="en-US" altLang="zh-CN" sz="1600" dirty="0">
                <a:latin typeface="+mj-lt"/>
                <a:ea typeface="+mj-ea"/>
                <a:cs typeface="Times New Roman" pitchFamily="18" charset="0"/>
              </a:rPr>
              <a:t>Chemistry of Material(CM) </a:t>
            </a:r>
            <a:r>
              <a:rPr lang="zh-CN" altLang="en-US" sz="1600" dirty="0">
                <a:latin typeface="+mj-lt"/>
                <a:ea typeface="+mj-ea"/>
                <a:cs typeface="Times New Roman" pitchFamily="18" charset="0"/>
              </a:rPr>
              <a:t>进行补充。这本通讯期刊将作为前沿性基础和应用研究的沟通平台，为材料科学与其他学科（包括化学、环境、能源、生物制药和催化应用）交叉领域内高质量且有迫切发表需求的通讯文章提供便利。</a:t>
            </a:r>
            <a:endParaRPr lang="en-US" altLang="zh-CN" sz="1600" dirty="0">
              <a:latin typeface="+mj-lt"/>
              <a:ea typeface="+mj-ea"/>
              <a:cs typeface="Times New Roman" pitchFamily="18" charset="0"/>
            </a:endParaRPr>
          </a:p>
          <a:p>
            <a:pPr algn="just"/>
            <a:endParaRPr lang="en-US" altLang="zh-CN" sz="1600" dirty="0">
              <a:latin typeface="+mj-lt"/>
              <a:ea typeface="+mj-ea"/>
              <a:cs typeface="Times New Roman" pitchFamily="18" charset="0"/>
            </a:endParaRPr>
          </a:p>
          <a:p>
            <a:pPr algn="just"/>
            <a:r>
              <a:rPr lang="zh-CN" altLang="en-US" sz="1600" dirty="0">
                <a:latin typeface="+mj-lt"/>
                <a:ea typeface="+mj-ea"/>
                <a:cs typeface="Times New Roman" pitchFamily="18" charset="0"/>
              </a:rPr>
              <a:t>本刊由</a:t>
            </a:r>
            <a:r>
              <a:rPr lang="en-US" altLang="zh-CN" sz="1600" dirty="0">
                <a:latin typeface="+mj-lt"/>
                <a:ea typeface="+mj-ea"/>
                <a:cs typeface="Times New Roman" pitchFamily="18" charset="0"/>
              </a:rPr>
              <a:t>CM</a:t>
            </a:r>
            <a:r>
              <a:rPr lang="zh-CN" altLang="en-US" sz="1600" dirty="0">
                <a:latin typeface="+mj-lt"/>
                <a:ea typeface="+mj-ea"/>
                <a:cs typeface="Times New Roman" pitchFamily="18" charset="0"/>
              </a:rPr>
              <a:t>主编</a:t>
            </a:r>
            <a:r>
              <a:rPr lang="en-US" altLang="zh-CN" sz="1600" dirty="0">
                <a:latin typeface="+mj-lt"/>
                <a:ea typeface="+mj-ea"/>
                <a:cs typeface="Times New Roman" pitchFamily="18" charset="0"/>
              </a:rPr>
              <a:t>Jillian </a:t>
            </a:r>
            <a:r>
              <a:rPr lang="en-US" altLang="zh-CN" sz="1600" dirty="0" err="1">
                <a:latin typeface="+mj-lt"/>
                <a:ea typeface="+mj-ea"/>
                <a:cs typeface="Times New Roman" pitchFamily="18" charset="0"/>
              </a:rPr>
              <a:t>Buriak</a:t>
            </a:r>
            <a:r>
              <a:rPr lang="zh-CN" altLang="en-US" sz="1600" dirty="0">
                <a:latin typeface="+mj-lt"/>
                <a:ea typeface="+mj-ea"/>
                <a:cs typeface="Times New Roman" pitchFamily="18" charset="0"/>
              </a:rPr>
              <a:t>监督，并由副主编</a:t>
            </a:r>
            <a:r>
              <a:rPr lang="en-US" altLang="zh-CN" sz="1600" dirty="0">
                <a:latin typeface="+mj-lt"/>
                <a:ea typeface="+mj-ea"/>
                <a:cs typeface="Times New Roman" pitchFamily="18" charset="0"/>
              </a:rPr>
              <a:t>Bin Liu</a:t>
            </a:r>
            <a:r>
              <a:rPr lang="zh-CN" altLang="en-US" sz="1600" dirty="0">
                <a:latin typeface="+mj-lt"/>
                <a:ea typeface="+mj-ea"/>
                <a:cs typeface="Times New Roman" pitchFamily="18" charset="0"/>
              </a:rPr>
              <a:t>主持。</a:t>
            </a:r>
            <a:r>
              <a:rPr lang="en-US" altLang="zh-CN" sz="1600" dirty="0">
                <a:latin typeface="+mj-lt"/>
                <a:ea typeface="+mj-ea"/>
                <a:cs typeface="Times New Roman" pitchFamily="18" charset="0"/>
              </a:rPr>
              <a:t>Bin Liu</a:t>
            </a:r>
            <a:r>
              <a:rPr lang="zh-CN" altLang="en-US" sz="1600" dirty="0">
                <a:latin typeface="+mj-lt"/>
                <a:ea typeface="+mj-ea"/>
                <a:cs typeface="Times New Roman" pitchFamily="18" charset="0"/>
              </a:rPr>
              <a:t>博士担任新加坡国立大学教务长讲座教授和化学与生物分子系主任。</a:t>
            </a:r>
            <a:endParaRPr lang="en-US" altLang="zh-CN" sz="1600" dirty="0">
              <a:latin typeface="+mj-lt"/>
              <a:ea typeface="+mj-ea"/>
              <a:cs typeface="Times New Roman" pitchFamily="18" charset="0"/>
            </a:endParaRPr>
          </a:p>
          <a:p>
            <a:pPr algn="just"/>
            <a:endParaRPr lang="en-US" altLang="zh-CN" sz="1600" b="1" dirty="0">
              <a:solidFill>
                <a:srgbClr val="CE6D02"/>
              </a:solidFill>
              <a:latin typeface="+mj-lt"/>
              <a:ea typeface="+mj-ea"/>
              <a:cs typeface="Times New Roman" pitchFamily="18" charset="0"/>
            </a:endParaRPr>
          </a:p>
          <a:p>
            <a:pPr algn="just"/>
            <a:r>
              <a:rPr lang="zh-CN" altLang="en-US" sz="1600" dirty="0">
                <a:latin typeface="+mj-lt"/>
                <a:ea typeface="+mj-ea"/>
                <a:cs typeface="Times New Roman" pitchFamily="18" charset="0"/>
              </a:rPr>
              <a:t>随着</a:t>
            </a:r>
            <a:r>
              <a:rPr lang="en-US" altLang="zh-CN" sz="1600" dirty="0">
                <a:latin typeface="+mj-lt"/>
                <a:ea typeface="+mj-ea"/>
                <a:cs typeface="Times New Roman" pitchFamily="18" charset="0"/>
              </a:rPr>
              <a:t>ACS Materials Letters</a:t>
            </a:r>
            <a:r>
              <a:rPr lang="zh-CN" altLang="en-US" sz="1600" dirty="0">
                <a:latin typeface="+mj-lt"/>
                <a:ea typeface="+mj-ea"/>
                <a:cs typeface="Times New Roman" pitchFamily="18" charset="0"/>
              </a:rPr>
              <a:t>的推出，</a:t>
            </a:r>
            <a:r>
              <a:rPr lang="en-US" altLang="zh-CN" sz="1600" dirty="0">
                <a:latin typeface="+mj-lt"/>
                <a:ea typeface="+mj-ea"/>
                <a:cs typeface="Times New Roman" pitchFamily="18" charset="0"/>
              </a:rPr>
              <a:t>Chemistry of Materials</a:t>
            </a:r>
            <a:r>
              <a:rPr lang="zh-CN" altLang="en-US" sz="1600" dirty="0">
                <a:latin typeface="+mj-lt"/>
                <a:ea typeface="+mj-ea"/>
                <a:cs typeface="Times New Roman" pitchFamily="18" charset="0"/>
              </a:rPr>
              <a:t>和</a:t>
            </a:r>
            <a:r>
              <a:rPr lang="en-US" altLang="zh-CN" sz="1600" dirty="0">
                <a:latin typeface="+mj-lt"/>
                <a:ea typeface="+mj-ea"/>
                <a:cs typeface="Times New Roman" pitchFamily="18" charset="0"/>
              </a:rPr>
              <a:t>ACS Applied Materials &amp; Interfaces</a:t>
            </a:r>
            <a:r>
              <a:rPr lang="zh-CN" altLang="en-US" sz="1600" dirty="0">
                <a:latin typeface="+mj-lt"/>
                <a:ea typeface="+mj-ea"/>
                <a:cs typeface="Times New Roman" pitchFamily="18" charset="0"/>
              </a:rPr>
              <a:t>的编辑们共同决定不再出版快报文章！</a:t>
            </a:r>
            <a:endParaRPr lang="en-US" altLang="zh-CN" sz="1600" dirty="0">
              <a:latin typeface="+mj-lt"/>
              <a:ea typeface="+mj-ea"/>
              <a:cs typeface="Times New Roman" pitchFamily="18" charset="0"/>
            </a:endParaRPr>
          </a:p>
        </p:txBody>
      </p:sp>
      <p:sp>
        <p:nvSpPr>
          <p:cNvPr id="5" name="矩形 4"/>
          <p:cNvSpPr/>
          <p:nvPr/>
        </p:nvSpPr>
        <p:spPr>
          <a:xfrm>
            <a:off x="5777837" y="3989268"/>
            <a:ext cx="3147800" cy="2800767"/>
          </a:xfrm>
          <a:prstGeom prst="rect">
            <a:avLst/>
          </a:prstGeom>
        </p:spPr>
        <p:txBody>
          <a:bodyPr wrap="square">
            <a:spAutoFit/>
          </a:bodyPr>
          <a:lstStyle/>
          <a:p>
            <a:pPr algn="just"/>
            <a:r>
              <a:rPr lang="zh-CN" altLang="en-US" sz="1600" b="1" dirty="0">
                <a:latin typeface="+mj-ea"/>
                <a:ea typeface="+mj-ea"/>
                <a:cs typeface="Times New Roman" pitchFamily="18" charset="0"/>
              </a:rPr>
              <a:t>收录的文章体裁：</a:t>
            </a:r>
            <a:endParaRPr lang="en-US" altLang="zh-CN" sz="1600" b="1" dirty="0">
              <a:latin typeface="+mj-ea"/>
              <a:ea typeface="+mj-ea"/>
              <a:cs typeface="Times New Roman" pitchFamily="18" charset="0"/>
            </a:endParaRPr>
          </a:p>
          <a:p>
            <a:pPr marL="285750" indent="-285750" algn="just">
              <a:buFont typeface="Wingdings" panose="05000000000000000000" pitchFamily="2" charset="2"/>
              <a:buChar char="ü"/>
            </a:pPr>
            <a:r>
              <a:rPr lang="en-US" altLang="zh-CN" sz="1600" b="1" dirty="0">
                <a:latin typeface="Times New Roman" pitchFamily="18" charset="0"/>
                <a:cs typeface="Times New Roman" pitchFamily="18" charset="0"/>
              </a:rPr>
              <a:t>Letters</a:t>
            </a:r>
          </a:p>
          <a:p>
            <a:pPr marL="285750" indent="-285750" algn="just">
              <a:buFont typeface="Wingdings" panose="05000000000000000000" pitchFamily="2" charset="2"/>
              <a:buChar char="ü"/>
            </a:pPr>
            <a:r>
              <a:rPr lang="en-US" altLang="zh-CN" sz="1600" b="1" dirty="0">
                <a:latin typeface="Times New Roman" pitchFamily="18" charset="0"/>
                <a:cs typeface="Times New Roman" pitchFamily="18" charset="0"/>
              </a:rPr>
              <a:t>Perspectives</a:t>
            </a:r>
            <a:r>
              <a:rPr lang="en-US" altLang="zh-CN" sz="1600" dirty="0">
                <a:latin typeface="Times New Roman" pitchFamily="18" charset="0"/>
                <a:cs typeface="Times New Roman" pitchFamily="18" charset="0"/>
              </a:rPr>
              <a:t>(that highlight an emerging topic of broad interest)</a:t>
            </a:r>
          </a:p>
          <a:p>
            <a:pPr marL="285750" indent="-285750" algn="just">
              <a:buFont typeface="Wingdings" panose="05000000000000000000" pitchFamily="2" charset="2"/>
              <a:buChar char="ü"/>
            </a:pPr>
            <a:r>
              <a:rPr lang="en-US" altLang="zh-CN" sz="1600" b="1" dirty="0">
                <a:latin typeface="Times New Roman" pitchFamily="18" charset="0"/>
                <a:cs typeface="Times New Roman" pitchFamily="18" charset="0"/>
              </a:rPr>
              <a:t>Reviews</a:t>
            </a:r>
            <a:r>
              <a:rPr lang="en-US" altLang="zh-CN" sz="1600" dirty="0">
                <a:latin typeface="Times New Roman" pitchFamily="18" charset="0"/>
                <a:cs typeface="Times New Roman" pitchFamily="18" charset="0"/>
              </a:rPr>
              <a:t>(detailed overviews of a current area of research)</a:t>
            </a:r>
          </a:p>
          <a:p>
            <a:pPr marL="285750" indent="-285750" algn="just">
              <a:buFont typeface="Wingdings" panose="05000000000000000000" pitchFamily="2" charset="2"/>
              <a:buChar char="ü"/>
            </a:pPr>
            <a:r>
              <a:rPr lang="en-US" altLang="zh-CN" sz="1600" b="1" dirty="0">
                <a:latin typeface="Times New Roman" pitchFamily="18" charset="0"/>
                <a:cs typeface="Times New Roman" pitchFamily="18" charset="0"/>
              </a:rPr>
              <a:t>Viewpoints</a:t>
            </a:r>
            <a:r>
              <a:rPr lang="en-US" altLang="zh-CN" sz="1600" dirty="0">
                <a:latin typeface="Times New Roman" pitchFamily="18" charset="0"/>
                <a:cs typeface="Times New Roman" pitchFamily="18" charset="0"/>
              </a:rPr>
              <a:t>(short comment on a specific research topic</a:t>
            </a:r>
          </a:p>
          <a:p>
            <a:pPr marL="285750" indent="-285750" algn="just">
              <a:buFont typeface="Wingdings" panose="05000000000000000000" pitchFamily="2" charset="2"/>
              <a:buChar char="ü"/>
            </a:pPr>
            <a:r>
              <a:rPr lang="en-US" altLang="zh-CN" sz="1600" b="1" dirty="0">
                <a:latin typeface="Times New Roman" pitchFamily="18" charset="0"/>
                <a:cs typeface="Times New Roman" pitchFamily="18" charset="0"/>
              </a:rPr>
              <a:t>Previews</a:t>
            </a:r>
            <a:r>
              <a:rPr lang="en-US" altLang="zh-CN" sz="1600" dirty="0">
                <a:latin typeface="Times New Roman" pitchFamily="18" charset="0"/>
                <a:cs typeface="Times New Roman" pitchFamily="18" charset="0"/>
              </a:rPr>
              <a:t>(editorial features that alert the readership to exciting materials-related developments)</a:t>
            </a:r>
            <a:endParaRPr lang="zh-CN" altLang="en-US" sz="1600" dirty="0">
              <a:latin typeface="Times New Roman" pitchFamily="18" charset="0"/>
              <a:cs typeface="Times New Roman" pitchFamily="18" charset="0"/>
            </a:endParaRPr>
          </a:p>
        </p:txBody>
      </p:sp>
      <p:sp>
        <p:nvSpPr>
          <p:cNvPr id="8" name="Title 1"/>
          <p:cNvSpPr txBox="1">
            <a:spLocks/>
          </p:cNvSpPr>
          <p:nvPr/>
        </p:nvSpPr>
        <p:spPr bwMode="auto">
          <a:xfrm>
            <a:off x="564202"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a:latin typeface="+mj-ea"/>
                <a:ea typeface="+mj-ea"/>
                <a:cs typeface="ＭＳ Ｐゴシック" charset="-128"/>
              </a:rPr>
              <a:t>期刊</a:t>
            </a:r>
            <a:r>
              <a:rPr lang="en-US" altLang="zh-CN" b="1" dirty="0">
                <a:latin typeface="+mj-ea"/>
                <a:ea typeface="+mj-ea"/>
                <a:cs typeface="ＭＳ Ｐゴシック" charset="-128"/>
              </a:rPr>
              <a:t>-</a:t>
            </a:r>
            <a:r>
              <a:rPr lang="zh-CN" altLang="en-US" b="1" dirty="0">
                <a:latin typeface="+mj-ea"/>
                <a:ea typeface="+mj-ea"/>
                <a:cs typeface="ＭＳ Ｐゴシック" charset="-128"/>
              </a:rPr>
              <a:t>新刊详解</a:t>
            </a:r>
            <a:endParaRPr lang="zh-CN" altLang="zh-CN" dirty="0">
              <a:latin typeface="+mj-ea"/>
              <a:ea typeface="+mj-ea"/>
              <a:cs typeface="ＭＳ Ｐゴシック" charset="-128"/>
            </a:endParaRPr>
          </a:p>
        </p:txBody>
      </p:sp>
    </p:spTree>
    <p:extLst>
      <p:ext uri="{BB962C8B-B14F-4D97-AF65-F5344CB8AC3E}">
        <p14:creationId xmlns:p14="http://schemas.microsoft.com/office/powerpoint/2010/main" val="2482526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5"/>
          <p:cNvSpPr>
            <a:spLocks noGrp="1"/>
          </p:cNvSpPr>
          <p:nvPr>
            <p:ph sz="half" idx="1"/>
          </p:nvPr>
        </p:nvSpPr>
        <p:spPr>
          <a:xfrm>
            <a:off x="966196" y="1604011"/>
            <a:ext cx="6325192" cy="1147429"/>
          </a:xfrm>
        </p:spPr>
        <p:txBody>
          <a:bodyPr/>
          <a:lstStyle/>
          <a:p>
            <a:pPr marL="0" indent="0">
              <a:buFont typeface="Arial" pitchFamily="34" charset="0"/>
              <a:buNone/>
            </a:pPr>
            <a:r>
              <a:rPr lang="en-US" altLang="zh-CN" sz="1800" b="1" dirty="0">
                <a:latin typeface="+mj-lt"/>
                <a:cs typeface="Times New Roman" pitchFamily="18" charset="0"/>
              </a:rPr>
              <a:t>ACS Pharmacology &amp; Translational Science </a:t>
            </a:r>
          </a:p>
          <a:p>
            <a:pPr marL="0" indent="0">
              <a:buFont typeface="Arial" pitchFamily="34" charset="0"/>
              <a:buNone/>
            </a:pPr>
            <a:r>
              <a:rPr lang="en-US" altLang="zh-CN" sz="1800" b="1" dirty="0">
                <a:latin typeface="+mj-lt"/>
                <a:ea typeface="+mj-ea"/>
                <a:cs typeface="Times New Roman" pitchFamily="18" charset="0"/>
              </a:rPr>
              <a:t>(</a:t>
            </a:r>
            <a:r>
              <a:rPr lang="en-US" altLang="zh-CN" sz="1800" b="1" dirty="0" smtClean="0">
                <a:latin typeface="+mj-lt"/>
                <a:ea typeface="+mj-ea"/>
                <a:cs typeface="Times New Roman" pitchFamily="18" charset="0"/>
              </a:rPr>
              <a:t>2018.9</a:t>
            </a:r>
            <a:r>
              <a:rPr lang="zh-CN" altLang="en-US" sz="1800" b="1" dirty="0">
                <a:latin typeface="+mj-lt"/>
                <a:ea typeface="+mj-ea"/>
                <a:cs typeface="Times New Roman" pitchFamily="18" charset="0"/>
              </a:rPr>
              <a:t>上线</a:t>
            </a:r>
            <a:r>
              <a:rPr lang="en-US" altLang="zh-CN" sz="1800" b="1" dirty="0" smtClean="0">
                <a:latin typeface="+mj-lt"/>
                <a:ea typeface="+mj-ea"/>
                <a:cs typeface="Times New Roman" pitchFamily="18" charset="0"/>
              </a:rPr>
              <a:t>)</a:t>
            </a:r>
            <a:endParaRPr lang="en-US" altLang="zh-CN" sz="1800" b="1" dirty="0">
              <a:latin typeface="+mj-lt"/>
              <a:ea typeface="+mj-ea"/>
              <a:cs typeface="Times New Roman" pitchFamily="18" charset="0"/>
            </a:endParaRPr>
          </a:p>
        </p:txBody>
      </p:sp>
      <p:sp>
        <p:nvSpPr>
          <p:cNvPr id="39940" name="矩形 8"/>
          <p:cNvSpPr>
            <a:spLocks noChangeArrowheads="1"/>
          </p:cNvSpPr>
          <p:nvPr/>
        </p:nvSpPr>
        <p:spPr bwMode="auto">
          <a:xfrm>
            <a:off x="966196" y="2509838"/>
            <a:ext cx="6178550" cy="1077218"/>
          </a:xfrm>
          <a:prstGeom prst="rect">
            <a:avLst/>
          </a:prstGeom>
          <a:noFill/>
          <a:ln w="9525">
            <a:noFill/>
            <a:miter lim="800000"/>
            <a:headEnd/>
            <a:tailEnd/>
          </a:ln>
        </p:spPr>
        <p:txBody>
          <a:bodyPr>
            <a:spAutoFit/>
          </a:bodyPr>
          <a:lstStyle/>
          <a:p>
            <a:pPr algn="just"/>
            <a:r>
              <a:rPr lang="en-US" altLang="zh-CN" sz="1600" dirty="0">
                <a:latin typeface="+mj-lt"/>
                <a:ea typeface="+mj-ea"/>
                <a:cs typeface="Times New Roman" pitchFamily="18" charset="0"/>
              </a:rPr>
              <a:t>ACS Pharmacology &amp; Translational Science</a:t>
            </a:r>
            <a:r>
              <a:rPr lang="zh-CN" altLang="en-US" sz="1600" dirty="0">
                <a:latin typeface="+mj-lt"/>
                <a:ea typeface="+mj-ea"/>
                <a:cs typeface="Times New Roman" pitchFamily="18" charset="0"/>
              </a:rPr>
              <a:t>收录的创新研究涉及生物学的多个方面</a:t>
            </a:r>
            <a:r>
              <a:rPr lang="en-US" altLang="zh-CN" sz="1600" dirty="0">
                <a:latin typeface="+mj-lt"/>
                <a:ea typeface="+mj-ea"/>
                <a:cs typeface="Times New Roman" pitchFamily="18" charset="0"/>
              </a:rPr>
              <a:t>——</a:t>
            </a:r>
            <a:r>
              <a:rPr lang="zh-CN" altLang="en-US" sz="1600" dirty="0">
                <a:latin typeface="+mj-lt"/>
                <a:ea typeface="+mj-ea"/>
                <a:cs typeface="Times New Roman" pitchFamily="18" charset="0"/>
              </a:rPr>
              <a:t>从基础和分子科学到转换临床前研究。编辑团队也会考虑哪些致力于寻找药物作用新机制的临床研究以及可以提供创新或推动转化医学的方法论文章。</a:t>
            </a:r>
            <a:endParaRPr lang="en-US" altLang="zh-CN" sz="1600" dirty="0">
              <a:latin typeface="+mj-lt"/>
              <a:ea typeface="+mj-ea"/>
              <a:cs typeface="Times New Roman" pitchFamily="18" charset="0"/>
            </a:endParaRPr>
          </a:p>
        </p:txBody>
      </p:sp>
      <p:sp>
        <p:nvSpPr>
          <p:cNvPr id="39941" name="矩形 9"/>
          <p:cNvSpPr>
            <a:spLocks noChangeArrowheads="1"/>
          </p:cNvSpPr>
          <p:nvPr/>
        </p:nvSpPr>
        <p:spPr bwMode="auto">
          <a:xfrm>
            <a:off x="6428569" y="6124575"/>
            <a:ext cx="2410724" cy="338554"/>
          </a:xfrm>
          <a:prstGeom prst="rect">
            <a:avLst/>
          </a:prstGeom>
          <a:noFill/>
          <a:ln w="9525">
            <a:noFill/>
            <a:miter lim="800000"/>
            <a:headEnd/>
            <a:tailEnd/>
          </a:ln>
        </p:spPr>
        <p:txBody>
          <a:bodyPr wrap="none">
            <a:spAutoFit/>
          </a:bodyPr>
          <a:lstStyle/>
          <a:p>
            <a:pPr algn="ctr"/>
            <a:r>
              <a:rPr lang="en-US" altLang="zh-CN" sz="1600" u="sng" dirty="0" smtClean="0">
                <a:solidFill>
                  <a:srgbClr val="CE6D02"/>
                </a:solidFill>
                <a:latin typeface="Times New Roman" pitchFamily="18" charset="0"/>
                <a:cs typeface="Times New Roman" pitchFamily="18" charset="0"/>
                <a:hlinkClick r:id="rId2"/>
              </a:rPr>
              <a:t>pubs.acs.org/journal/</a:t>
            </a:r>
            <a:r>
              <a:rPr lang="en-US" altLang="zh-CN" sz="1600" u="sng" dirty="0" err="1" smtClean="0">
                <a:solidFill>
                  <a:srgbClr val="CE6D02"/>
                </a:solidFill>
                <a:latin typeface="Times New Roman" pitchFamily="18" charset="0"/>
                <a:cs typeface="Times New Roman" pitchFamily="18" charset="0"/>
                <a:hlinkClick r:id="rId2"/>
              </a:rPr>
              <a:t>aptsfn</a:t>
            </a:r>
            <a:endParaRPr lang="zh-CN" altLang="en-US" sz="1600" u="sng" dirty="0">
              <a:solidFill>
                <a:srgbClr val="CE6D02"/>
              </a:solidFill>
              <a:latin typeface="Times New Roman" pitchFamily="18" charset="0"/>
              <a:cs typeface="Times New Roman" pitchFamily="18" charset="0"/>
            </a:endParaRPr>
          </a:p>
        </p:txBody>
      </p:sp>
      <p:sp>
        <p:nvSpPr>
          <p:cNvPr id="39943" name="矩形 10"/>
          <p:cNvSpPr>
            <a:spLocks noChangeArrowheads="1"/>
          </p:cNvSpPr>
          <p:nvPr/>
        </p:nvSpPr>
        <p:spPr bwMode="auto">
          <a:xfrm>
            <a:off x="966196" y="4000500"/>
            <a:ext cx="5449352" cy="1323439"/>
          </a:xfrm>
          <a:prstGeom prst="rect">
            <a:avLst/>
          </a:prstGeom>
          <a:noFill/>
          <a:ln w="9525">
            <a:noFill/>
            <a:miter lim="800000"/>
            <a:headEnd/>
            <a:tailEnd/>
          </a:ln>
        </p:spPr>
        <p:txBody>
          <a:bodyPr wrap="square">
            <a:spAutoFit/>
          </a:bodyPr>
          <a:lstStyle/>
          <a:p>
            <a:pPr algn="just"/>
            <a:r>
              <a:rPr lang="zh-CN" altLang="en-US" sz="1600" b="1" dirty="0" smtClean="0">
                <a:latin typeface="+mj-lt"/>
                <a:ea typeface="+mj-ea"/>
                <a:cs typeface="Times New Roman" pitchFamily="18" charset="0"/>
              </a:rPr>
              <a:t>编辑团队：</a:t>
            </a:r>
            <a:endParaRPr lang="en-US" altLang="zh-CN" sz="1600" b="1" dirty="0" smtClean="0">
              <a:latin typeface="+mj-lt"/>
              <a:ea typeface="+mj-ea"/>
              <a:cs typeface="Times New Roman" pitchFamily="18" charset="0"/>
            </a:endParaRPr>
          </a:p>
          <a:p>
            <a:pPr algn="just"/>
            <a:r>
              <a:rPr lang="zh-CN" altLang="en-US" sz="1600" dirty="0" smtClean="0">
                <a:latin typeface="+mj-lt"/>
                <a:ea typeface="+mj-ea"/>
                <a:cs typeface="Times New Roman" pitchFamily="18" charset="0"/>
              </a:rPr>
              <a:t>本刊的编辑团队由</a:t>
            </a:r>
            <a:r>
              <a:rPr lang="zh-CN" altLang="en-US" sz="1600" dirty="0">
                <a:latin typeface="+mj-lt"/>
                <a:ea typeface="+mj-ea"/>
                <a:cs typeface="Times New Roman" pitchFamily="18" charset="0"/>
              </a:rPr>
              <a:t>澳大利亚莫纳什大学药学研究所（</a:t>
            </a:r>
            <a:r>
              <a:rPr lang="en-US" altLang="zh-CN" sz="1600" dirty="0">
                <a:latin typeface="+mj-lt"/>
                <a:ea typeface="+mj-ea"/>
                <a:cs typeface="Times New Roman" pitchFamily="18" charset="0"/>
              </a:rPr>
              <a:t>MIPS</a:t>
            </a:r>
            <a:r>
              <a:rPr lang="zh-CN" altLang="en-US" sz="1600" dirty="0">
                <a:latin typeface="+mj-lt"/>
                <a:ea typeface="+mj-ea"/>
                <a:cs typeface="Times New Roman" pitchFamily="18" charset="0"/>
              </a:rPr>
              <a:t>）教授、国家卫生和医学研究委员会（</a:t>
            </a:r>
            <a:r>
              <a:rPr lang="en-US" altLang="zh-CN" sz="1600" dirty="0">
                <a:latin typeface="+mj-lt"/>
                <a:ea typeface="+mj-ea"/>
                <a:cs typeface="Times New Roman" pitchFamily="18" charset="0"/>
              </a:rPr>
              <a:t>NHMRC</a:t>
            </a:r>
            <a:r>
              <a:rPr lang="zh-CN" altLang="en-US" sz="1600" dirty="0">
                <a:latin typeface="+mj-lt"/>
                <a:ea typeface="+mj-ea"/>
                <a:cs typeface="Times New Roman" pitchFamily="18" charset="0"/>
              </a:rPr>
              <a:t>）首席研究员</a:t>
            </a:r>
            <a:r>
              <a:rPr lang="en-US" altLang="zh-CN" sz="1600" dirty="0">
                <a:latin typeface="+mj-lt"/>
                <a:ea typeface="+mj-ea"/>
                <a:cs typeface="Times New Roman" pitchFamily="18" charset="0"/>
              </a:rPr>
              <a:t>Patrick M. </a:t>
            </a:r>
            <a:r>
              <a:rPr lang="en-US" altLang="zh-CN" sz="1600" dirty="0" smtClean="0">
                <a:latin typeface="+mj-lt"/>
                <a:ea typeface="+mj-ea"/>
                <a:cs typeface="Times New Roman" pitchFamily="18" charset="0"/>
              </a:rPr>
              <a:t>Sexton</a:t>
            </a:r>
            <a:r>
              <a:rPr lang="zh-CN" altLang="en-US" sz="1600" dirty="0">
                <a:latin typeface="+mj-lt"/>
                <a:ea typeface="+mj-ea"/>
                <a:cs typeface="Times New Roman" pitchFamily="18" charset="0"/>
              </a:rPr>
              <a:t>领导</a:t>
            </a:r>
            <a:r>
              <a:rPr lang="zh-CN" altLang="en-US" sz="1600" dirty="0" smtClean="0">
                <a:latin typeface="+mj-lt"/>
                <a:ea typeface="+mj-ea"/>
                <a:cs typeface="Times New Roman" pitchFamily="18" charset="0"/>
              </a:rPr>
              <a:t>；</a:t>
            </a:r>
            <a:r>
              <a:rPr lang="zh-CN" altLang="en-US" sz="1600" dirty="0">
                <a:latin typeface="+mj-lt"/>
                <a:ea typeface="+mj-ea"/>
                <a:cs typeface="Times New Roman" pitchFamily="18" charset="0"/>
              </a:rPr>
              <a:t>副主编之一是来自中科院上海</a:t>
            </a:r>
            <a:r>
              <a:rPr lang="zh-CN" altLang="en-US" sz="1600" dirty="0" smtClean="0">
                <a:latin typeface="+mj-lt"/>
                <a:ea typeface="+mj-ea"/>
                <a:cs typeface="Times New Roman" pitchFamily="18" charset="0"/>
              </a:rPr>
              <a:t>药物所</a:t>
            </a:r>
            <a:r>
              <a:rPr lang="zh-CN" altLang="en-US" sz="1600" dirty="0">
                <a:latin typeface="+mj-lt"/>
                <a:ea typeface="+mj-ea"/>
                <a:cs typeface="Times New Roman" pitchFamily="18" charset="0"/>
              </a:rPr>
              <a:t>的谢欣博士。</a:t>
            </a:r>
            <a:endParaRPr lang="en-US" altLang="zh-CN" sz="1600" b="1" dirty="0">
              <a:solidFill>
                <a:srgbClr val="CE6D02"/>
              </a:solidFill>
              <a:latin typeface="+mj-lt"/>
              <a:ea typeface="+mj-ea"/>
              <a:cs typeface="Times New Roman" pitchFamily="18" charset="0"/>
            </a:endParaRPr>
          </a:p>
        </p:txBody>
      </p:sp>
      <p:sp>
        <p:nvSpPr>
          <p:cNvPr id="9" name="Title 1"/>
          <p:cNvSpPr txBox="1">
            <a:spLocks/>
          </p:cNvSpPr>
          <p:nvPr/>
        </p:nvSpPr>
        <p:spPr bwMode="auto">
          <a:xfrm>
            <a:off x="564202"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a:latin typeface="+mj-ea"/>
                <a:ea typeface="+mj-ea"/>
                <a:cs typeface="ＭＳ Ｐゴシック" charset="-128"/>
              </a:rPr>
              <a:t>期刊</a:t>
            </a:r>
            <a:r>
              <a:rPr lang="en-US" altLang="zh-CN" b="1" dirty="0">
                <a:latin typeface="+mj-ea"/>
                <a:ea typeface="+mj-ea"/>
                <a:cs typeface="ＭＳ Ｐゴシック" charset="-128"/>
              </a:rPr>
              <a:t>-</a:t>
            </a:r>
            <a:r>
              <a:rPr lang="zh-CN" altLang="en-US" b="1" dirty="0">
                <a:latin typeface="+mj-ea"/>
                <a:ea typeface="+mj-ea"/>
                <a:cs typeface="ＭＳ Ｐゴシック" charset="-128"/>
              </a:rPr>
              <a:t>新刊详解</a:t>
            </a:r>
            <a:endParaRPr lang="zh-CN" altLang="zh-CN" dirty="0">
              <a:latin typeface="+mj-ea"/>
              <a:ea typeface="+mj-ea"/>
              <a:cs typeface="ＭＳ Ｐゴシック" charset="-128"/>
            </a:endParaRPr>
          </a:p>
        </p:txBody>
      </p:sp>
      <p:pic>
        <p:nvPicPr>
          <p:cNvPr id="1026" name="Picture 2" descr="https://pubs.acs.org/na101/home/literatum/publisher/achs/journals/content/aptsfn/2020/aptsfn.2020.3.issue-1/aptsfn.2020.3.issue-1/20200214/aptsfn.2020.3.issue-1.large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7146" y="3947674"/>
            <a:ext cx="1447200" cy="1921533"/>
          </a:xfrm>
          <a:prstGeom prst="rect">
            <a:avLst/>
          </a:prstGeom>
          <a:noFill/>
          <a:ln>
            <a:solidFill>
              <a:srgbClr val="0039A6"/>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63696"/>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777837" y="3198626"/>
            <a:ext cx="2466829" cy="338554"/>
          </a:xfrm>
          <a:prstGeom prst="rect">
            <a:avLst/>
          </a:prstGeom>
        </p:spPr>
        <p:txBody>
          <a:bodyPr wrap="none">
            <a:spAutoFit/>
          </a:bodyPr>
          <a:lstStyle/>
          <a:p>
            <a:pPr algn="ctr"/>
            <a:r>
              <a:rPr lang="en-US" altLang="zh-CN" sz="1600" u="sng" dirty="0" smtClean="0">
                <a:solidFill>
                  <a:srgbClr val="CE6D02"/>
                </a:solidFill>
                <a:latin typeface="Times New Roman" pitchFamily="18" charset="0"/>
                <a:cs typeface="Times New Roman" pitchFamily="18" charset="0"/>
                <a:hlinkClick r:id="rId2"/>
              </a:rPr>
              <a:t>pubs.acs.org/journal/achsc5</a:t>
            </a:r>
            <a:endParaRPr lang="zh-CN" altLang="en-US" sz="1600" u="sng" dirty="0">
              <a:solidFill>
                <a:srgbClr val="CE6D02"/>
              </a:solidFill>
              <a:latin typeface="Times New Roman" pitchFamily="18" charset="0"/>
              <a:cs typeface="Times New Roman" pitchFamily="18" charset="0"/>
            </a:endParaRPr>
          </a:p>
        </p:txBody>
      </p:sp>
      <p:sp>
        <p:nvSpPr>
          <p:cNvPr id="4" name="矩形 3"/>
          <p:cNvSpPr/>
          <p:nvPr/>
        </p:nvSpPr>
        <p:spPr>
          <a:xfrm>
            <a:off x="1112838" y="3198626"/>
            <a:ext cx="4354163" cy="2800767"/>
          </a:xfrm>
          <a:prstGeom prst="rect">
            <a:avLst/>
          </a:prstGeom>
        </p:spPr>
        <p:txBody>
          <a:bodyPr wrap="square">
            <a:spAutoFit/>
          </a:bodyPr>
          <a:lstStyle/>
          <a:p>
            <a:pPr algn="just"/>
            <a:r>
              <a:rPr lang="en-US" altLang="zh-CN" sz="1600" b="1" dirty="0">
                <a:latin typeface="+mj-lt"/>
                <a:ea typeface="+mj-ea"/>
                <a:cs typeface="Times New Roman" pitchFamily="18" charset="0"/>
              </a:rPr>
              <a:t>1994 - 2004</a:t>
            </a:r>
          </a:p>
          <a:p>
            <a:pPr algn="just"/>
            <a:r>
              <a:rPr lang="en-US" altLang="zh-CN" sz="1600" dirty="0">
                <a:latin typeface="+mj-lt"/>
                <a:ea typeface="+mj-ea"/>
                <a:cs typeface="Times New Roman" pitchFamily="18" charset="0"/>
              </a:rPr>
              <a:t>Chemical Health &amp; Safety</a:t>
            </a:r>
          </a:p>
          <a:p>
            <a:pPr algn="just"/>
            <a:endParaRPr lang="en-US" altLang="zh-CN" sz="1600" b="1" dirty="0">
              <a:latin typeface="+mj-lt"/>
              <a:ea typeface="+mj-ea"/>
              <a:cs typeface="Times New Roman" pitchFamily="18" charset="0"/>
            </a:endParaRPr>
          </a:p>
          <a:p>
            <a:pPr algn="just"/>
            <a:r>
              <a:rPr lang="en-US" altLang="zh-CN" sz="1600" b="1" dirty="0">
                <a:latin typeface="+mj-lt"/>
                <a:ea typeface="+mj-ea"/>
                <a:cs typeface="Times New Roman" pitchFamily="18" charset="0"/>
              </a:rPr>
              <a:t>2005 – 2019</a:t>
            </a:r>
          </a:p>
          <a:p>
            <a:pPr algn="just"/>
            <a:r>
              <a:rPr lang="en-US" altLang="zh-CN" sz="1600" dirty="0">
                <a:latin typeface="+mj-lt"/>
                <a:ea typeface="+mj-ea"/>
                <a:cs typeface="Times New Roman" pitchFamily="18" charset="0"/>
              </a:rPr>
              <a:t>Journal of Chemical Health &amp; Safety</a:t>
            </a:r>
          </a:p>
          <a:p>
            <a:pPr algn="just"/>
            <a:endParaRPr lang="en-US" altLang="zh-CN" sz="1600" b="1" dirty="0">
              <a:latin typeface="+mj-lt"/>
              <a:ea typeface="+mj-ea"/>
              <a:cs typeface="Times New Roman" pitchFamily="18" charset="0"/>
            </a:endParaRPr>
          </a:p>
          <a:p>
            <a:pPr algn="just"/>
            <a:r>
              <a:rPr lang="en-US" altLang="zh-CN" sz="1600" b="1" dirty="0">
                <a:latin typeface="+mj-lt"/>
                <a:ea typeface="+mj-ea"/>
                <a:cs typeface="Times New Roman" pitchFamily="18" charset="0"/>
              </a:rPr>
              <a:t>2020</a:t>
            </a:r>
            <a:r>
              <a:rPr lang="zh-CN" altLang="en-US" sz="1600" b="1" dirty="0">
                <a:latin typeface="+mj-lt"/>
                <a:ea typeface="+mj-ea"/>
                <a:cs typeface="Times New Roman" pitchFamily="18" charset="0"/>
              </a:rPr>
              <a:t>年起</a:t>
            </a:r>
            <a:endParaRPr lang="en-US" altLang="zh-CN" sz="1600" b="1" dirty="0">
              <a:latin typeface="+mj-lt"/>
              <a:ea typeface="+mj-ea"/>
              <a:cs typeface="Times New Roman" pitchFamily="18" charset="0"/>
            </a:endParaRPr>
          </a:p>
          <a:p>
            <a:r>
              <a:rPr lang="zh-CN" altLang="en-US" sz="1600" dirty="0">
                <a:latin typeface="+mj-lt"/>
                <a:ea typeface="+mj-ea"/>
                <a:cs typeface="Times New Roman" pitchFamily="18" charset="0"/>
              </a:rPr>
              <a:t>正式更名为 </a:t>
            </a:r>
            <a:r>
              <a:rPr lang="en-US" altLang="zh-CN" sz="1600" dirty="0">
                <a:latin typeface="+mj-lt"/>
                <a:ea typeface="+mj-ea"/>
                <a:cs typeface="Times New Roman" pitchFamily="18" charset="0"/>
              </a:rPr>
              <a:t>ACS Chemical Health &amp; Safety</a:t>
            </a:r>
            <a:r>
              <a:rPr lang="zh-CN" altLang="en-US" sz="1600" dirty="0">
                <a:latin typeface="+mj-lt"/>
                <a:ea typeface="+mj-ea"/>
                <a:cs typeface="Times New Roman" pitchFamily="18" charset="0"/>
              </a:rPr>
              <a:t>，并将第一期至今的全部内容转移至</a:t>
            </a:r>
            <a:r>
              <a:rPr lang="en-US" altLang="zh-CN" sz="1600" dirty="0">
                <a:latin typeface="+mj-lt"/>
                <a:ea typeface="+mj-ea"/>
                <a:cs typeface="Times New Roman" pitchFamily="18" charset="0"/>
              </a:rPr>
              <a:t>ACS Publications</a:t>
            </a:r>
            <a:r>
              <a:rPr lang="zh-CN" altLang="en-US" sz="1600" dirty="0">
                <a:latin typeface="+mj-lt"/>
                <a:ea typeface="+mj-ea"/>
                <a:cs typeface="Times New Roman" pitchFamily="18" charset="0"/>
              </a:rPr>
              <a:t>数据库，作者需通过</a:t>
            </a:r>
            <a:r>
              <a:rPr lang="en-US" altLang="zh-CN" sz="1600" dirty="0">
                <a:latin typeface="+mj-lt"/>
                <a:ea typeface="+mj-ea"/>
                <a:cs typeface="Times New Roman" pitchFamily="18" charset="0"/>
              </a:rPr>
              <a:t>ACS Paragon Plus</a:t>
            </a:r>
            <a:r>
              <a:rPr lang="zh-CN" altLang="en-US" sz="1600" dirty="0">
                <a:latin typeface="+mj-lt"/>
                <a:ea typeface="+mj-ea"/>
                <a:cs typeface="Times New Roman" pitchFamily="18" charset="0"/>
              </a:rPr>
              <a:t>平台投稿！</a:t>
            </a:r>
            <a:endParaRPr lang="en-US" altLang="zh-CN" sz="1600" dirty="0">
              <a:latin typeface="+mj-lt"/>
              <a:ea typeface="+mj-ea"/>
              <a:cs typeface="Times New Roman" pitchFamily="18" charset="0"/>
            </a:endParaRPr>
          </a:p>
        </p:txBody>
      </p:sp>
      <p:sp>
        <p:nvSpPr>
          <p:cNvPr id="5" name="矩形 4"/>
          <p:cNvSpPr/>
          <p:nvPr/>
        </p:nvSpPr>
        <p:spPr>
          <a:xfrm>
            <a:off x="5777837" y="3792319"/>
            <a:ext cx="3028538" cy="1569660"/>
          </a:xfrm>
          <a:prstGeom prst="rect">
            <a:avLst/>
          </a:prstGeom>
        </p:spPr>
        <p:txBody>
          <a:bodyPr wrap="square">
            <a:spAutoFit/>
          </a:bodyPr>
          <a:lstStyle/>
          <a:p>
            <a:pPr algn="just"/>
            <a:r>
              <a:rPr lang="zh-CN" altLang="en-US" sz="1600" b="1" dirty="0">
                <a:latin typeface="+mj-ea"/>
                <a:ea typeface="+mj-ea"/>
                <a:cs typeface="Times New Roman" pitchFamily="18" charset="0"/>
              </a:rPr>
              <a:t>收录的文章主题：</a:t>
            </a:r>
            <a:endParaRPr lang="en-US" altLang="zh-CN" sz="1600" b="1"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风险评估</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危险品介绍</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实验室事故报道和经验总结</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新出现的污染物和化学安全信息</a:t>
            </a:r>
          </a:p>
        </p:txBody>
      </p:sp>
      <p:sp>
        <p:nvSpPr>
          <p:cNvPr id="8" name="Title 1"/>
          <p:cNvSpPr txBox="1">
            <a:spLocks/>
          </p:cNvSpPr>
          <p:nvPr/>
        </p:nvSpPr>
        <p:spPr bwMode="auto">
          <a:xfrm>
            <a:off x="564202" y="37711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a:latin typeface="+mj-ea"/>
                <a:ea typeface="+mj-ea"/>
                <a:cs typeface="ＭＳ Ｐゴシック" charset="-128"/>
              </a:rPr>
              <a:t>期刊</a:t>
            </a:r>
            <a:r>
              <a:rPr lang="en-US" altLang="zh-CN" b="1" dirty="0">
                <a:latin typeface="+mj-ea"/>
                <a:ea typeface="+mj-ea"/>
                <a:cs typeface="ＭＳ Ｐゴシック" charset="-128"/>
              </a:rPr>
              <a:t>-</a:t>
            </a:r>
            <a:r>
              <a:rPr lang="zh-CN" altLang="en-US" b="1" dirty="0">
                <a:latin typeface="+mj-ea"/>
                <a:ea typeface="+mj-ea"/>
                <a:cs typeface="ＭＳ Ｐゴシック" charset="-128"/>
              </a:rPr>
              <a:t>新刊详解</a:t>
            </a:r>
            <a:endParaRPr lang="zh-CN" altLang="zh-CN" dirty="0">
              <a:latin typeface="+mj-ea"/>
              <a:ea typeface="+mj-ea"/>
              <a:cs typeface="ＭＳ Ｐゴシック" charset="-128"/>
            </a:endParaRPr>
          </a:p>
        </p:txBody>
      </p:sp>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b="47991"/>
          <a:stretch/>
        </p:blipFill>
        <p:spPr>
          <a:xfrm>
            <a:off x="0" y="1868409"/>
            <a:ext cx="9144000" cy="1157506"/>
          </a:xfrm>
          <a:prstGeom prst="rect">
            <a:avLst/>
          </a:prstGeom>
        </p:spPr>
      </p:pic>
      <p:sp>
        <p:nvSpPr>
          <p:cNvPr id="10" name="Content Placeholder 5"/>
          <p:cNvSpPr txBox="1">
            <a:spLocks/>
          </p:cNvSpPr>
          <p:nvPr/>
        </p:nvSpPr>
        <p:spPr bwMode="auto">
          <a:xfrm>
            <a:off x="1112838" y="1151778"/>
            <a:ext cx="7013575" cy="7604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b="1" i="1" dirty="0">
                <a:latin typeface="+mj-lt"/>
                <a:cs typeface="Times New Roman" pitchFamily="18" charset="0"/>
              </a:rPr>
              <a:t>ACS Chemical Health &amp; </a:t>
            </a:r>
            <a:r>
              <a:rPr lang="en-US" altLang="zh-CN" sz="1800" b="1" i="1" dirty="0" smtClean="0">
                <a:latin typeface="+mj-lt"/>
                <a:cs typeface="Times New Roman" pitchFamily="18" charset="0"/>
              </a:rPr>
              <a:t>Safety</a:t>
            </a:r>
          </a:p>
          <a:p>
            <a:pPr marL="0" indent="0">
              <a:buNone/>
            </a:pPr>
            <a:r>
              <a:rPr lang="en-US" altLang="zh-CN" sz="1800" b="1" i="1" dirty="0" smtClean="0">
                <a:latin typeface="+mj-lt"/>
                <a:cs typeface="Times New Roman" pitchFamily="18" charset="0"/>
              </a:rPr>
              <a:t> </a:t>
            </a:r>
            <a:r>
              <a:rPr lang="en-US" altLang="zh-CN" sz="1800" b="1" i="1" dirty="0">
                <a:latin typeface="+mj-lt"/>
                <a:cs typeface="Times New Roman" pitchFamily="18" charset="0"/>
              </a:rPr>
              <a:t>(</a:t>
            </a:r>
            <a:r>
              <a:rPr lang="en-US" altLang="zh-CN" sz="1800" b="1" i="1" dirty="0" smtClean="0">
                <a:latin typeface="+mj-lt"/>
                <a:cs typeface="Times New Roman" pitchFamily="18" charset="0"/>
              </a:rPr>
              <a:t>1994</a:t>
            </a:r>
            <a:r>
              <a:rPr lang="zh-CN" altLang="en-US" sz="1800" b="1" i="1" dirty="0" smtClean="0">
                <a:latin typeface="+mj-lt"/>
                <a:cs typeface="Times New Roman" pitchFamily="18" charset="0"/>
              </a:rPr>
              <a:t>创刊、</a:t>
            </a:r>
            <a:r>
              <a:rPr lang="en-US" altLang="zh-CN" sz="1800" b="1" i="1" dirty="0" smtClean="0">
                <a:latin typeface="+mj-lt"/>
                <a:cs typeface="Times New Roman" pitchFamily="18" charset="0"/>
              </a:rPr>
              <a:t>2020</a:t>
            </a:r>
            <a:r>
              <a:rPr lang="zh-CN" altLang="en-US" sz="1800" b="1" i="1" dirty="0" smtClean="0">
                <a:latin typeface="+mj-lt"/>
                <a:cs typeface="Times New Roman" pitchFamily="18" charset="0"/>
              </a:rPr>
              <a:t>年上线</a:t>
            </a:r>
            <a:r>
              <a:rPr lang="en-US" altLang="zh-CN" sz="1800" b="1" i="1" dirty="0" smtClean="0">
                <a:latin typeface="+mj-lt"/>
                <a:cs typeface="Times New Roman" pitchFamily="18" charset="0"/>
              </a:rPr>
              <a:t>)</a:t>
            </a:r>
            <a:endParaRPr lang="en-US" altLang="zh-CN" sz="1800" b="1" i="1" dirty="0">
              <a:latin typeface="+mj-lt"/>
              <a:cs typeface="Times New Roman" pitchFamily="18" charset="0"/>
            </a:endParaRPr>
          </a:p>
        </p:txBody>
      </p:sp>
    </p:spTree>
    <p:extLst>
      <p:ext uri="{BB962C8B-B14F-4D97-AF65-F5344CB8AC3E}">
        <p14:creationId xmlns:p14="http://schemas.microsoft.com/office/powerpoint/2010/main" val="3441181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885246" y="3198626"/>
            <a:ext cx="3040705" cy="338554"/>
          </a:xfrm>
          <a:prstGeom prst="rect">
            <a:avLst/>
          </a:prstGeom>
        </p:spPr>
        <p:txBody>
          <a:bodyPr wrap="none">
            <a:spAutoFit/>
          </a:bodyPr>
          <a:lstStyle/>
          <a:p>
            <a:pPr algn="ctr"/>
            <a:r>
              <a:rPr lang="en-US" altLang="zh-CN" sz="1600" u="sng" dirty="0">
                <a:solidFill>
                  <a:srgbClr val="CE6D02"/>
                </a:solidFill>
                <a:latin typeface="Times New Roman" pitchFamily="18" charset="0"/>
                <a:cs typeface="Times New Roman" pitchFamily="18" charset="0"/>
              </a:rPr>
              <a:t>https://pubs.acs.org/journal/achsc5</a:t>
            </a:r>
            <a:endParaRPr lang="zh-CN" altLang="en-US" sz="1600" u="sng" dirty="0">
              <a:solidFill>
                <a:srgbClr val="CE6D02"/>
              </a:solidFill>
              <a:latin typeface="Times New Roman" pitchFamily="18" charset="0"/>
              <a:cs typeface="Times New Roman" pitchFamily="18" charset="0"/>
            </a:endParaRPr>
          </a:p>
        </p:txBody>
      </p:sp>
      <p:sp>
        <p:nvSpPr>
          <p:cNvPr id="4" name="矩形 3"/>
          <p:cNvSpPr/>
          <p:nvPr/>
        </p:nvSpPr>
        <p:spPr>
          <a:xfrm>
            <a:off x="1112839" y="3198626"/>
            <a:ext cx="4021870" cy="1323439"/>
          </a:xfrm>
          <a:prstGeom prst="rect">
            <a:avLst/>
          </a:prstGeom>
        </p:spPr>
        <p:txBody>
          <a:bodyPr wrap="square">
            <a:spAutoFit/>
          </a:bodyPr>
          <a:lstStyle/>
          <a:p>
            <a:pPr algn="just"/>
            <a:r>
              <a:rPr lang="en-US" altLang="zh-CN" sz="1600" b="1" dirty="0">
                <a:latin typeface="+mj-lt"/>
                <a:ea typeface="+mj-ea"/>
                <a:cs typeface="Times New Roman" pitchFamily="18" charset="0"/>
              </a:rPr>
              <a:t>2020</a:t>
            </a:r>
            <a:r>
              <a:rPr lang="zh-CN" altLang="en-US" sz="1600" b="1" dirty="0">
                <a:latin typeface="+mj-lt"/>
                <a:ea typeface="+mj-ea"/>
                <a:cs typeface="Times New Roman" pitchFamily="18" charset="0"/>
              </a:rPr>
              <a:t>年起，</a:t>
            </a:r>
            <a:r>
              <a:rPr lang="en-US" altLang="zh-CN" sz="1600" b="1" dirty="0">
                <a:latin typeface="+mj-lt"/>
                <a:ea typeface="+mj-ea"/>
                <a:cs typeface="Times New Roman" pitchFamily="18" charset="0"/>
              </a:rPr>
              <a:t>ACS</a:t>
            </a:r>
            <a:r>
              <a:rPr lang="zh-CN" altLang="en-US" sz="1600" b="1" dirty="0">
                <a:latin typeface="+mj-lt"/>
                <a:ea typeface="+mj-ea"/>
                <a:cs typeface="Times New Roman" pitchFamily="18" charset="0"/>
              </a:rPr>
              <a:t>出版社与美国质谱学会（</a:t>
            </a:r>
            <a:r>
              <a:rPr lang="en-US" altLang="zh-CN" sz="1600" b="1" dirty="0">
                <a:latin typeface="+mj-lt"/>
                <a:ea typeface="+mj-ea"/>
                <a:cs typeface="Times New Roman" pitchFamily="18" charset="0"/>
              </a:rPr>
              <a:t>ASMS</a:t>
            </a:r>
            <a:r>
              <a:rPr lang="zh-CN" altLang="en-US" sz="1600" b="1" dirty="0">
                <a:latin typeface="+mj-lt"/>
                <a:ea typeface="+mj-ea"/>
                <a:cs typeface="Times New Roman" pitchFamily="18" charset="0"/>
              </a:rPr>
              <a:t>）在</a:t>
            </a:r>
            <a:r>
              <a:rPr lang="en-US" altLang="zh-CN" sz="1600" b="1" dirty="0">
                <a:latin typeface="+mj-lt"/>
                <a:ea typeface="+mj-ea"/>
                <a:cs typeface="Times New Roman" pitchFamily="18" charset="0"/>
              </a:rPr>
              <a:t>JASMS</a:t>
            </a:r>
            <a:r>
              <a:rPr lang="zh-CN" altLang="en-US" sz="1600" b="1" dirty="0">
                <a:latin typeface="+mj-lt"/>
                <a:ea typeface="+mj-ea"/>
                <a:cs typeface="Times New Roman" pitchFamily="18" charset="0"/>
              </a:rPr>
              <a:t>上达成合作分工：</a:t>
            </a:r>
            <a:endParaRPr lang="en-US" altLang="zh-CN" sz="1600" b="1" dirty="0">
              <a:latin typeface="+mj-lt"/>
              <a:ea typeface="+mj-ea"/>
              <a:cs typeface="Times New Roman" pitchFamily="18" charset="0"/>
            </a:endParaRPr>
          </a:p>
          <a:p>
            <a:pPr algn="just"/>
            <a:r>
              <a:rPr lang="zh-CN" altLang="en-US" sz="1600" dirty="0">
                <a:latin typeface="+mj-lt"/>
                <a:ea typeface="+mj-ea"/>
                <a:cs typeface="Times New Roman" pitchFamily="18" charset="0"/>
              </a:rPr>
              <a:t>在保留</a:t>
            </a:r>
            <a:r>
              <a:rPr lang="en-US" altLang="zh-CN" sz="1600" dirty="0">
                <a:latin typeface="+mj-lt"/>
                <a:ea typeface="+mj-ea"/>
                <a:cs typeface="Times New Roman" pitchFamily="18" charset="0"/>
              </a:rPr>
              <a:t>ASMS</a:t>
            </a:r>
            <a:r>
              <a:rPr lang="zh-CN" altLang="en-US" sz="1600" dirty="0">
                <a:latin typeface="+mj-lt"/>
                <a:ea typeface="+mj-ea"/>
                <a:cs typeface="Times New Roman" pitchFamily="18" charset="0"/>
              </a:rPr>
              <a:t>下属的独立编辑团队的同时、籍由</a:t>
            </a:r>
            <a:r>
              <a:rPr lang="en-US" altLang="zh-CN" sz="1600" dirty="0">
                <a:latin typeface="+mj-lt"/>
                <a:ea typeface="+mj-ea"/>
                <a:cs typeface="Times New Roman" pitchFamily="18" charset="0"/>
              </a:rPr>
              <a:t>ACS</a:t>
            </a:r>
            <a:r>
              <a:rPr lang="zh-CN" altLang="en-US" sz="1600" dirty="0">
                <a:latin typeface="+mj-lt"/>
                <a:ea typeface="+mj-ea"/>
                <a:cs typeface="Times New Roman" pitchFamily="18" charset="0"/>
              </a:rPr>
              <a:t>出色的电子出版运营能力，为期刊作者和读者带来更多益处。</a:t>
            </a:r>
            <a:endParaRPr lang="en-US" altLang="zh-CN" sz="1600" dirty="0">
              <a:latin typeface="+mj-lt"/>
              <a:ea typeface="+mj-ea"/>
              <a:cs typeface="Times New Roman" pitchFamily="18" charset="0"/>
            </a:endParaRPr>
          </a:p>
        </p:txBody>
      </p:sp>
      <p:sp>
        <p:nvSpPr>
          <p:cNvPr id="5" name="矩形 4"/>
          <p:cNvSpPr/>
          <p:nvPr/>
        </p:nvSpPr>
        <p:spPr>
          <a:xfrm>
            <a:off x="5777837" y="3792319"/>
            <a:ext cx="3147800" cy="2554545"/>
          </a:xfrm>
          <a:prstGeom prst="rect">
            <a:avLst/>
          </a:prstGeom>
        </p:spPr>
        <p:txBody>
          <a:bodyPr wrap="square">
            <a:spAutoFit/>
          </a:bodyPr>
          <a:lstStyle/>
          <a:p>
            <a:pPr algn="just"/>
            <a:r>
              <a:rPr lang="zh-CN" altLang="en-US" sz="1600" b="1" dirty="0">
                <a:latin typeface="+mj-ea"/>
                <a:ea typeface="+mj-ea"/>
                <a:cs typeface="Times New Roman" pitchFamily="18" charset="0"/>
              </a:rPr>
              <a:t>收录的文章主题：</a:t>
            </a:r>
            <a:endParaRPr lang="en-US" altLang="zh-CN" sz="1600" b="1"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仪器原理、设计和展示</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气相离子的结构和化学性质</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热动力学性质</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离子光谱</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化学分子运动学</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离子化的机理</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离子碎片化的理论</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簇离子</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势能面</a:t>
            </a:r>
          </a:p>
        </p:txBody>
      </p:sp>
      <p:sp>
        <p:nvSpPr>
          <p:cNvPr id="9" name="Content Placeholder 5"/>
          <p:cNvSpPr txBox="1">
            <a:spLocks/>
          </p:cNvSpPr>
          <p:nvPr/>
        </p:nvSpPr>
        <p:spPr bwMode="auto">
          <a:xfrm>
            <a:off x="1112838" y="1146133"/>
            <a:ext cx="7812799" cy="7604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b="1" i="1" dirty="0">
                <a:latin typeface="+mj-lt"/>
                <a:cs typeface="Times New Roman" pitchFamily="18" charset="0"/>
              </a:rPr>
              <a:t>Journal of the American Society for Mass </a:t>
            </a:r>
            <a:r>
              <a:rPr lang="en-US" altLang="zh-CN" sz="1800" b="1" i="1" dirty="0" smtClean="0">
                <a:latin typeface="+mj-lt"/>
                <a:cs typeface="Times New Roman" pitchFamily="18" charset="0"/>
              </a:rPr>
              <a:t>Spectrum</a:t>
            </a:r>
          </a:p>
          <a:p>
            <a:pPr marL="0" indent="0">
              <a:buNone/>
            </a:pPr>
            <a:r>
              <a:rPr lang="en-US" altLang="zh-CN" sz="1800" b="1" i="1" dirty="0" smtClean="0">
                <a:latin typeface="+mj-lt"/>
                <a:cs typeface="Times New Roman" pitchFamily="18" charset="0"/>
              </a:rPr>
              <a:t>(1990</a:t>
            </a:r>
            <a:r>
              <a:rPr lang="zh-CN" altLang="en-US" sz="1800" b="1" i="1" dirty="0" smtClean="0">
                <a:latin typeface="+mj-lt"/>
                <a:cs typeface="Times New Roman" pitchFamily="18" charset="0"/>
              </a:rPr>
              <a:t>创刊、</a:t>
            </a:r>
            <a:r>
              <a:rPr lang="en-US" altLang="zh-CN" sz="1800" b="1" i="1" dirty="0" smtClean="0">
                <a:latin typeface="+mj-lt"/>
                <a:cs typeface="Times New Roman" pitchFamily="18" charset="0"/>
              </a:rPr>
              <a:t>2020</a:t>
            </a:r>
            <a:r>
              <a:rPr lang="zh-CN" altLang="en-US" sz="1800" b="1" i="1" dirty="0" smtClean="0">
                <a:latin typeface="+mj-lt"/>
                <a:cs typeface="Times New Roman" pitchFamily="18" charset="0"/>
              </a:rPr>
              <a:t>年上线</a:t>
            </a:r>
            <a:r>
              <a:rPr lang="en-US" altLang="zh-CN" sz="1800" b="1" i="1" dirty="0" smtClean="0">
                <a:latin typeface="+mj-lt"/>
                <a:cs typeface="Times New Roman" pitchFamily="18" charset="0"/>
              </a:rPr>
              <a:t>)</a:t>
            </a:r>
            <a:endParaRPr lang="en-US" altLang="zh-CN" sz="1800" b="1" i="1" dirty="0">
              <a:latin typeface="+mj-lt"/>
              <a:cs typeface="Times New Roman" pitchFamily="18" charset="0"/>
            </a:endParaRPr>
          </a:p>
        </p:txBody>
      </p:sp>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t="1" b="48282"/>
          <a:stretch/>
        </p:blipFill>
        <p:spPr>
          <a:xfrm>
            <a:off x="0" y="1866784"/>
            <a:ext cx="9144000" cy="1171838"/>
          </a:xfrm>
          <a:prstGeom prst="rect">
            <a:avLst/>
          </a:prstGeom>
        </p:spPr>
      </p:pic>
      <p:pic>
        <p:nvPicPr>
          <p:cNvPr id="11" name="Picture 2" descr="https://pubs.acs.org/na101/home/literatum/publisher/achs/journals/content/jamsef/2020/jamsef.2020.31.issue-1/jamsef.2020.31.issue-1/20200102/jamsef.2020.31.issue-1.large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738" y="4682069"/>
            <a:ext cx="1440000" cy="191197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Oval 16"/>
          <p:cNvSpPr>
            <a:spLocks noChangeArrowheads="1"/>
          </p:cNvSpPr>
          <p:nvPr/>
        </p:nvSpPr>
        <p:spPr bwMode="auto">
          <a:xfrm>
            <a:off x="2294178" y="5538355"/>
            <a:ext cx="1055688" cy="1055687"/>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rPr>
              <a:t>IF</a:t>
            </a:r>
          </a:p>
          <a:p>
            <a:pPr algn="ctr" defTabSz="409575">
              <a:defRPr/>
            </a:pPr>
            <a:r>
              <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rPr>
              <a:t>3.202</a:t>
            </a:r>
            <a:endParaRPr lang="en-US" altLang="zh-CN" sz="900" dirty="0">
              <a:solidFill>
                <a:srgbClr val="FFFFFF"/>
              </a:solidFill>
              <a:latin typeface="Times New Roman" panose="02020603050405020304" pitchFamily="18" charset="0"/>
              <a:cs typeface="Times New Roman" panose="02020603050405020304" pitchFamily="18" charset="0"/>
              <a:sym typeface="Helvetica Light" charset="0"/>
            </a:endParaRPr>
          </a:p>
        </p:txBody>
      </p:sp>
      <p:sp>
        <p:nvSpPr>
          <p:cNvPr id="10" name="Title 1"/>
          <p:cNvSpPr txBox="1">
            <a:spLocks/>
          </p:cNvSpPr>
          <p:nvPr/>
        </p:nvSpPr>
        <p:spPr bwMode="auto">
          <a:xfrm>
            <a:off x="564202" y="37711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a:latin typeface="+mj-ea"/>
                <a:ea typeface="+mj-ea"/>
                <a:cs typeface="ＭＳ Ｐゴシック" charset="-128"/>
              </a:rPr>
              <a:t>期刊</a:t>
            </a:r>
            <a:r>
              <a:rPr lang="en-US" altLang="zh-CN" b="1" dirty="0">
                <a:latin typeface="+mj-ea"/>
                <a:ea typeface="+mj-ea"/>
                <a:cs typeface="ＭＳ Ｐゴシック" charset="-128"/>
              </a:rPr>
              <a:t>-</a:t>
            </a:r>
            <a:r>
              <a:rPr lang="zh-CN" altLang="en-US" b="1" dirty="0">
                <a:latin typeface="+mj-ea"/>
                <a:ea typeface="+mj-ea"/>
                <a:cs typeface="ＭＳ Ｐゴシック" charset="-128"/>
              </a:rPr>
              <a:t>新刊详解</a:t>
            </a:r>
            <a:endParaRPr lang="zh-CN" altLang="zh-CN" dirty="0">
              <a:latin typeface="+mj-ea"/>
              <a:ea typeface="+mj-ea"/>
              <a:cs typeface="ＭＳ Ｐゴシック" charset="-128"/>
            </a:endParaRPr>
          </a:p>
        </p:txBody>
      </p:sp>
    </p:spTree>
    <p:extLst>
      <p:ext uri="{BB962C8B-B14F-4D97-AF65-F5344CB8AC3E}">
        <p14:creationId xmlns:p14="http://schemas.microsoft.com/office/powerpoint/2010/main" val="17726800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5"/>
          <p:cNvSpPr/>
          <p:nvPr/>
        </p:nvSpPr>
        <p:spPr>
          <a:xfrm>
            <a:off x="0" y="0"/>
            <a:ext cx="4284663" cy="6858000"/>
          </a:xfrm>
          <a:prstGeom prst="rect">
            <a:avLst/>
          </a:prstGeom>
          <a:solidFill>
            <a:srgbClr val="FEBD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751">
              <a:defRPr/>
            </a:pPr>
            <a:endParaRPr lang="en-US" sz="2500" kern="0" dirty="0">
              <a:solidFill>
                <a:srgbClr val="FEBD24"/>
              </a:solidFill>
              <a:sym typeface="Helvetica Light"/>
            </a:endParaRPr>
          </a:p>
        </p:txBody>
      </p:sp>
      <p:sp>
        <p:nvSpPr>
          <p:cNvPr id="8" name="等腰三角形 7"/>
          <p:cNvSpPr/>
          <p:nvPr/>
        </p:nvSpPr>
        <p:spPr>
          <a:xfrm rot="10800000">
            <a:off x="177800" y="549275"/>
            <a:ext cx="490538" cy="422275"/>
          </a:xfrm>
          <a:prstGeom prst="triangle">
            <a:avLst/>
          </a:prstGeom>
          <a:solidFill>
            <a:srgbClr val="519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prstClr val="white"/>
              </a:solidFill>
            </a:endParaRPr>
          </a:p>
        </p:txBody>
      </p:sp>
      <p:sp>
        <p:nvSpPr>
          <p:cNvPr id="12" name="Title 1"/>
          <p:cNvSpPr txBox="1">
            <a:spLocks/>
          </p:cNvSpPr>
          <p:nvPr/>
        </p:nvSpPr>
        <p:spPr bwMode="auto">
          <a:xfrm>
            <a:off x="247650" y="1517651"/>
            <a:ext cx="3723849" cy="2153598"/>
          </a:xfrm>
          <a:prstGeom prst="rect">
            <a:avLst/>
          </a:prstGeom>
          <a:noFill/>
          <a:ln>
            <a:noFill/>
          </a:ln>
        </p:spPr>
        <p:txBody>
          <a:bodyPr lIns="0" tIns="0" rIns="0" bIns="0"/>
          <a:lstStyle>
            <a:lvl1pPr algn="l" rtl="0" eaLnBrk="0" fontAlgn="base" hangingPunct="0">
              <a:lnSpc>
                <a:spcPct val="90000"/>
              </a:lnSpc>
              <a:spcBef>
                <a:spcPct val="0"/>
              </a:spcBef>
              <a:spcAft>
                <a:spcPct val="0"/>
              </a:spcAft>
              <a:defRPr sz="2600" b="1">
                <a:solidFill>
                  <a:srgbClr val="0039A6"/>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2600" b="1">
                <a:solidFill>
                  <a:srgbClr val="0039A6"/>
                </a:solidFill>
                <a:latin typeface="Arial" charset="0"/>
              </a:defRPr>
            </a:lvl6pPr>
            <a:lvl7pPr marL="914400" algn="l" rtl="0" fontAlgn="base">
              <a:lnSpc>
                <a:spcPct val="90000"/>
              </a:lnSpc>
              <a:spcBef>
                <a:spcPct val="0"/>
              </a:spcBef>
              <a:spcAft>
                <a:spcPct val="0"/>
              </a:spcAft>
              <a:defRPr sz="2600" b="1">
                <a:solidFill>
                  <a:srgbClr val="0039A6"/>
                </a:solidFill>
                <a:latin typeface="Arial" charset="0"/>
              </a:defRPr>
            </a:lvl7pPr>
            <a:lvl8pPr marL="1371600" algn="l" rtl="0" fontAlgn="base">
              <a:lnSpc>
                <a:spcPct val="90000"/>
              </a:lnSpc>
              <a:spcBef>
                <a:spcPct val="0"/>
              </a:spcBef>
              <a:spcAft>
                <a:spcPct val="0"/>
              </a:spcAft>
              <a:defRPr sz="2600" b="1">
                <a:solidFill>
                  <a:srgbClr val="0039A6"/>
                </a:solidFill>
                <a:latin typeface="Arial" charset="0"/>
              </a:defRPr>
            </a:lvl8pPr>
            <a:lvl9pPr marL="1828800" algn="l" rtl="0" fontAlgn="base">
              <a:lnSpc>
                <a:spcPct val="90000"/>
              </a:lnSpc>
              <a:spcBef>
                <a:spcPct val="0"/>
              </a:spcBef>
              <a:spcAft>
                <a:spcPct val="0"/>
              </a:spcAft>
              <a:defRPr sz="2600" b="1">
                <a:solidFill>
                  <a:srgbClr val="0039A6"/>
                </a:solidFill>
                <a:latin typeface="Arial" charset="0"/>
              </a:defRPr>
            </a:lvl9pPr>
          </a:lstStyle>
          <a:p>
            <a:pPr>
              <a:defRPr/>
            </a:pPr>
            <a:r>
              <a:rPr lang="en-US" altLang="zh-CN" sz="2000" dirty="0">
                <a:solidFill>
                  <a:schemeClr val="tx1"/>
                </a:solidFill>
                <a:ea typeface="+mn-ea"/>
                <a:cs typeface="Times New Roman" panose="02020603050405020304" pitchFamily="18" charset="0"/>
              </a:rPr>
              <a:t>ACS Publications</a:t>
            </a:r>
            <a:r>
              <a:rPr lang="zh-CN" altLang="en-US" sz="2000" dirty="0">
                <a:solidFill>
                  <a:schemeClr val="tx1"/>
                </a:solidFill>
                <a:ea typeface="+mn-ea"/>
                <a:cs typeface="Times New Roman" panose="02020603050405020304" pitchFamily="18" charset="0"/>
              </a:rPr>
              <a:t>资源类型</a:t>
            </a:r>
            <a:endParaRPr lang="en-US" altLang="zh-CN" sz="2000" dirty="0">
              <a:solidFill>
                <a:schemeClr val="tx1"/>
              </a:solidFill>
              <a:ea typeface="+mn-ea"/>
              <a:cs typeface="Times New Roman" panose="02020603050405020304" pitchFamily="18" charset="0"/>
            </a:endParaRPr>
          </a:p>
          <a:p>
            <a:pPr>
              <a:defRPr/>
            </a:pPr>
            <a:endParaRPr lang="en-US" altLang="zh-CN" sz="2000" dirty="0">
              <a:solidFill>
                <a:schemeClr val="tx1"/>
              </a:solidFill>
              <a:ea typeface="+mn-ea"/>
              <a:cs typeface="Times New Roman" panose="02020603050405020304" pitchFamily="18" charset="0"/>
            </a:endParaRPr>
          </a:p>
          <a:p>
            <a:pPr indent="-360000">
              <a:lnSpc>
                <a:spcPct val="200000"/>
              </a:lnSpc>
              <a:buFont typeface="Wingdings" pitchFamily="2" charset="2"/>
              <a:buChar char="n"/>
              <a:defRPr/>
            </a:pPr>
            <a:r>
              <a:rPr lang="en-US" altLang="zh-CN" sz="1600" dirty="0">
                <a:solidFill>
                  <a:schemeClr val="tx1"/>
                </a:solidFill>
                <a:ea typeface="+mn-ea"/>
                <a:cs typeface="Times New Roman" panose="02020603050405020304" pitchFamily="18" charset="0"/>
              </a:rPr>
              <a:t>News=</a:t>
            </a:r>
            <a:r>
              <a:rPr lang="zh-CN" altLang="en-US" sz="1600" dirty="0">
                <a:solidFill>
                  <a:schemeClr val="tx1"/>
                </a:solidFill>
                <a:ea typeface="+mn-ea"/>
                <a:cs typeface="Times New Roman" panose="02020603050405020304" pitchFamily="18" charset="0"/>
              </a:rPr>
              <a:t>新闻杂志</a:t>
            </a:r>
            <a:endParaRPr lang="en-US" altLang="zh-CN" sz="1600" dirty="0">
              <a:solidFill>
                <a:schemeClr val="tx1"/>
              </a:solidFill>
              <a:ea typeface="+mn-ea"/>
              <a:cs typeface="Times New Roman" panose="02020603050405020304" pitchFamily="18" charset="0"/>
            </a:endParaRPr>
          </a:p>
        </p:txBody>
      </p:sp>
      <p:sp>
        <p:nvSpPr>
          <p:cNvPr id="11" name="Content Placeholder 1"/>
          <p:cNvSpPr>
            <a:spLocks noGrp="1"/>
          </p:cNvSpPr>
          <p:nvPr>
            <p:ph sz="quarter" idx="4294967295"/>
          </p:nvPr>
        </p:nvSpPr>
        <p:spPr>
          <a:xfrm>
            <a:off x="4273741" y="839013"/>
            <a:ext cx="4859337" cy="3282611"/>
          </a:xfrm>
        </p:spPr>
        <p:txBody>
          <a:bodyPr/>
          <a:lstStyle/>
          <a:p>
            <a:pPr marL="342900" lvl="1" indent="-342900">
              <a:buNone/>
              <a:defRPr/>
            </a:pPr>
            <a:r>
              <a:rPr lang="en-US" sz="1600" b="1" dirty="0">
                <a:latin typeface="Times New Roman" pitchFamily="18" charset="0"/>
                <a:cs typeface="Times New Roman" pitchFamily="18" charset="0"/>
              </a:rPr>
              <a:t>C&amp;EN Global Enterprise</a:t>
            </a:r>
            <a:r>
              <a:rPr lang="zh-CN" altLang="en-US" sz="1600" b="1" dirty="0">
                <a:latin typeface="Times New Roman" pitchFamily="18" charset="0"/>
                <a:cs typeface="Times New Roman" pitchFamily="18" charset="0"/>
              </a:rPr>
              <a:t>平台</a:t>
            </a:r>
            <a:endParaRPr lang="en-US" altLang="zh-CN" sz="1600" b="1" dirty="0">
              <a:latin typeface="Times New Roman" pitchFamily="18" charset="0"/>
              <a:cs typeface="Times New Roman" pitchFamily="18" charset="0"/>
            </a:endParaRPr>
          </a:p>
          <a:p>
            <a:pPr marL="342900" lvl="1" indent="-342900">
              <a:buNone/>
              <a:defRPr/>
            </a:pPr>
            <a:endParaRPr lang="en-US" altLang="zh-CN" sz="1600" b="1" dirty="0">
              <a:latin typeface="Times New Roman" pitchFamily="18" charset="0"/>
              <a:cs typeface="Times New Roman" pitchFamily="18" charset="0"/>
            </a:endParaRPr>
          </a:p>
          <a:p>
            <a:pPr marL="540000" lvl="1">
              <a:defRPr/>
            </a:pPr>
            <a:r>
              <a:rPr lang="zh-CN" altLang="en-US" sz="1600" dirty="0">
                <a:latin typeface="Times New Roman" pitchFamily="18" charset="0"/>
                <a:cs typeface="Times New Roman" pitchFamily="18" charset="0"/>
              </a:rPr>
              <a:t>涵盖</a:t>
            </a:r>
            <a:r>
              <a:rPr lang="en-US" altLang="zh-CN" sz="1600" dirty="0">
                <a:latin typeface="Times New Roman" pitchFamily="18" charset="0"/>
                <a:cs typeface="Times New Roman" pitchFamily="18" charset="0"/>
              </a:rPr>
              <a:t>C&amp;EN</a:t>
            </a:r>
            <a:r>
              <a:rPr lang="zh-CN" altLang="en-US" sz="1600" dirty="0">
                <a:latin typeface="Times New Roman" pitchFamily="18" charset="0"/>
                <a:cs typeface="Times New Roman" pitchFamily="18" charset="0"/>
              </a:rPr>
              <a:t>新闻杂志</a:t>
            </a:r>
            <a:r>
              <a:rPr lang="en-US" altLang="zh-CN" sz="1600" dirty="0">
                <a:latin typeface="Times New Roman" pitchFamily="18" charset="0"/>
                <a:cs typeface="Times New Roman" pitchFamily="18" charset="0"/>
              </a:rPr>
              <a:t>2016</a:t>
            </a:r>
            <a:r>
              <a:rPr lang="zh-CN" altLang="en-US" sz="1600" dirty="0">
                <a:latin typeface="Times New Roman" pitchFamily="18" charset="0"/>
                <a:cs typeface="Times New Roman" pitchFamily="18" charset="0"/>
              </a:rPr>
              <a:t>年至今发表的内容：</a:t>
            </a:r>
            <a:r>
              <a:rPr lang="en-US" altLang="zh-CN" sz="1600" dirty="0">
                <a:latin typeface="Times New Roman" pitchFamily="18" charset="0"/>
                <a:cs typeface="Times New Roman" pitchFamily="18" charset="0"/>
              </a:rPr>
              <a:t/>
            </a:r>
            <a:br>
              <a:rPr lang="en-US" altLang="zh-CN" sz="1600" dirty="0">
                <a:latin typeface="Times New Roman" pitchFamily="18" charset="0"/>
                <a:cs typeface="Times New Roman" pitchFamily="18" charset="0"/>
              </a:rPr>
            </a:br>
            <a:r>
              <a:rPr lang="en-US" altLang="zh-CN" sz="1600" dirty="0">
                <a:latin typeface="Times New Roman" pitchFamily="18" charset="0"/>
                <a:cs typeface="Times New Roman" pitchFamily="18" charset="0"/>
              </a:rPr>
              <a:t/>
            </a:r>
            <a:br>
              <a:rPr lang="en-US" altLang="zh-CN" sz="1600" dirty="0">
                <a:latin typeface="Times New Roman" pitchFamily="18" charset="0"/>
                <a:cs typeface="Times New Roman" pitchFamily="18" charset="0"/>
              </a:rPr>
            </a:br>
            <a:r>
              <a:rPr lang="zh-CN" altLang="en-US" sz="1600" dirty="0">
                <a:latin typeface="Times New Roman" pitchFamily="18" charset="0"/>
                <a:cs typeface="Times New Roman" pitchFamily="18" charset="0"/>
              </a:rPr>
              <a:t>进入该平台后，点击                       ，选择相应年份。</a:t>
            </a:r>
            <a:endParaRPr lang="en-US" altLang="zh-CN" sz="1600" dirty="0">
              <a:latin typeface="Times New Roman" pitchFamily="18" charset="0"/>
              <a:cs typeface="Times New Roman" pitchFamily="18" charset="0"/>
            </a:endParaRPr>
          </a:p>
          <a:p>
            <a:pPr marL="540000" lvl="1">
              <a:defRPr/>
            </a:pPr>
            <a:endParaRPr lang="en-US" altLang="zh-CN" sz="1600" dirty="0">
              <a:latin typeface="Times New Roman" pitchFamily="18" charset="0"/>
              <a:cs typeface="Times New Roman" pitchFamily="18" charset="0"/>
            </a:endParaRPr>
          </a:p>
          <a:p>
            <a:pPr marL="540000" lvl="1">
              <a:defRPr/>
            </a:pPr>
            <a:r>
              <a:rPr lang="zh-CN" altLang="en-US" sz="1600" dirty="0">
                <a:latin typeface="Times New Roman" pitchFamily="18" charset="0"/>
                <a:cs typeface="Times New Roman" pitchFamily="18" charset="0"/>
              </a:rPr>
              <a:t>报道最新研究进展、政策趋势、就业信息。</a:t>
            </a:r>
            <a:endParaRPr lang="en-US" altLang="zh-CN" sz="1600" dirty="0">
              <a:latin typeface="Times New Roman" pitchFamily="18" charset="0"/>
              <a:cs typeface="Times New Roman" pitchFamily="18" charset="0"/>
            </a:endParaRPr>
          </a:p>
          <a:p>
            <a:pPr marL="540000" lvl="1">
              <a:defRPr/>
            </a:pPr>
            <a:endParaRPr lang="en-US" altLang="zh-CN" sz="1600" dirty="0">
              <a:latin typeface="Times New Roman" pitchFamily="18" charset="0"/>
              <a:cs typeface="Times New Roman" pitchFamily="18" charset="0"/>
            </a:endParaRPr>
          </a:p>
          <a:p>
            <a:pPr marL="540000" lvl="1">
              <a:defRPr/>
            </a:pPr>
            <a:r>
              <a:rPr lang="en-US" altLang="zh-CN" sz="1600" dirty="0">
                <a:latin typeface="Times New Roman" pitchFamily="18" charset="0"/>
                <a:cs typeface="Times New Roman" pitchFamily="18" charset="0"/>
              </a:rPr>
              <a:t>C&amp;EN</a:t>
            </a:r>
            <a:r>
              <a:rPr lang="zh-CN" altLang="en-US" sz="1600" dirty="0">
                <a:latin typeface="Times New Roman" pitchFamily="18" charset="0"/>
                <a:cs typeface="Times New Roman" pitchFamily="18" charset="0"/>
              </a:rPr>
              <a:t>“安全地带”（化学安全科普博客）：</a:t>
            </a:r>
            <a:r>
              <a:rPr lang="en-US" altLang="zh-CN" sz="1600" b="1" dirty="0">
                <a:latin typeface="Times New Roman" pitchFamily="18" charset="0"/>
                <a:cs typeface="Times New Roman" pitchFamily="18" charset="0"/>
                <a:hlinkClick r:id="rId2"/>
              </a:rPr>
              <a:t>https://cenblog.org/the-safety-zone</a:t>
            </a:r>
            <a:r>
              <a:rPr lang="en-US" altLang="zh-CN" sz="1600" b="1" dirty="0">
                <a:latin typeface="Times New Roman" pitchFamily="18" charset="0"/>
                <a:cs typeface="Times New Roman" pitchFamily="18" charset="0"/>
              </a:rPr>
              <a:t> </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545" y="1760561"/>
            <a:ext cx="1103378" cy="419512"/>
          </a:xfrm>
          <a:prstGeom prst="rect">
            <a:avLst/>
          </a:prstGeom>
        </p:spPr>
      </p:pic>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l="746" r="68191"/>
          <a:stretch/>
        </p:blipFill>
        <p:spPr>
          <a:xfrm>
            <a:off x="278403" y="2821470"/>
            <a:ext cx="3548009" cy="3539283"/>
          </a:xfrm>
          <a:prstGeom prst="rect">
            <a:avLst/>
          </a:prstGeom>
          <a:ln>
            <a:noFill/>
          </a:ln>
          <a:effectLst/>
        </p:spPr>
      </p:pic>
      <p:sp>
        <p:nvSpPr>
          <p:cNvPr id="10" name="圆角矩形 9"/>
          <p:cNvSpPr/>
          <p:nvPr/>
        </p:nvSpPr>
        <p:spPr>
          <a:xfrm>
            <a:off x="757870" y="5836010"/>
            <a:ext cx="1070930" cy="325636"/>
          </a:xfrm>
          <a:prstGeom prst="roundRect">
            <a:avLst>
              <a:gd name="adj" fmla="val 10126"/>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sp>
        <p:nvSpPr>
          <p:cNvPr id="14" name="Content Placeholder 1"/>
          <p:cNvSpPr>
            <a:spLocks noGrp="1"/>
          </p:cNvSpPr>
          <p:nvPr>
            <p:ph sz="quarter" idx="4294967295"/>
          </p:nvPr>
        </p:nvSpPr>
        <p:spPr>
          <a:xfrm>
            <a:off x="4273740" y="4244454"/>
            <a:ext cx="4859337" cy="2613546"/>
          </a:xfrm>
        </p:spPr>
        <p:txBody>
          <a:bodyPr/>
          <a:lstStyle/>
          <a:p>
            <a:pPr marL="342900" lvl="1" indent="-342900">
              <a:buNone/>
              <a:defRPr/>
            </a:pPr>
            <a:r>
              <a:rPr lang="en-US" sz="1600" b="1" dirty="0" smtClean="0">
                <a:latin typeface="Times New Roman" pitchFamily="18" charset="0"/>
                <a:cs typeface="Times New Roman" pitchFamily="18" charset="0"/>
              </a:rPr>
              <a:t>C&amp;EN </a:t>
            </a:r>
            <a:r>
              <a:rPr lang="en-US" altLang="zh-CN" sz="1600" b="1" dirty="0" smtClean="0">
                <a:latin typeface="Times New Roman" pitchFamily="18" charset="0"/>
                <a:cs typeface="Times New Roman" pitchFamily="18" charset="0"/>
              </a:rPr>
              <a:t>Archives</a:t>
            </a:r>
          </a:p>
          <a:p>
            <a:pPr marL="342900" lvl="1" indent="-342900">
              <a:buNone/>
              <a:defRPr/>
            </a:pPr>
            <a:endParaRPr lang="en-US" altLang="zh-CN" sz="1600" b="1" dirty="0">
              <a:latin typeface="Times New Roman" pitchFamily="18" charset="0"/>
              <a:cs typeface="Times New Roman" pitchFamily="18" charset="0"/>
            </a:endParaRPr>
          </a:p>
          <a:p>
            <a:pPr marL="540000" lvl="1">
              <a:defRPr/>
            </a:pPr>
            <a:r>
              <a:rPr lang="zh-CN" altLang="en-US" sz="1600" dirty="0" smtClean="0">
                <a:latin typeface="Times New Roman" pitchFamily="18" charset="0"/>
                <a:cs typeface="Times New Roman" pitchFamily="18" charset="0"/>
              </a:rPr>
              <a:t>该刊</a:t>
            </a:r>
            <a:r>
              <a:rPr lang="en-US" altLang="zh-CN" sz="1600" dirty="0" smtClean="0">
                <a:latin typeface="Times New Roman" pitchFamily="18" charset="0"/>
                <a:cs typeface="Times New Roman" pitchFamily="18" charset="0"/>
              </a:rPr>
              <a:t>2016</a:t>
            </a:r>
            <a:r>
              <a:rPr lang="zh-CN" altLang="en-US" sz="1600" dirty="0" smtClean="0">
                <a:latin typeface="Times New Roman" pitchFamily="18" charset="0"/>
                <a:cs typeface="Times New Roman" pitchFamily="18" charset="0"/>
              </a:rPr>
              <a:t>年之前发表的内容。</a:t>
            </a:r>
            <a:endParaRPr lang="en-US" altLang="zh-CN" sz="1600" dirty="0">
              <a:latin typeface="Times New Roman" pitchFamily="18" charset="0"/>
              <a:cs typeface="Times New Roman" pitchFamily="18" charset="0"/>
            </a:endParaRPr>
          </a:p>
        </p:txBody>
      </p:sp>
    </p:spTree>
    <p:extLst>
      <p:ext uri="{BB962C8B-B14F-4D97-AF65-F5344CB8AC3E}">
        <p14:creationId xmlns:p14="http://schemas.microsoft.com/office/powerpoint/2010/main" val="12628945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1">
                                            <p:txEl>
                                              <p:pRg st="0" end="0"/>
                                            </p:txEl>
                                          </p:spTgt>
                                        </p:tgtEl>
                                      </p:cBhvr>
                                    </p:animEffect>
                                    <p:animScale>
                                      <p:cBhvr>
                                        <p:cTn id="7" dur="250" autoRev="1" fill="hold"/>
                                        <p:tgtEl>
                                          <p:spTgt spid="11">
                                            <p:txEl>
                                              <p:pRg st="0" end="0"/>
                                            </p:txEl>
                                          </p:spTgt>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1">
                                            <p:txEl>
                                              <p:pRg st="2" end="2"/>
                                            </p:txEl>
                                          </p:spTgt>
                                        </p:tgtEl>
                                      </p:cBhvr>
                                    </p:animEffect>
                                    <p:animScale>
                                      <p:cBhvr>
                                        <p:cTn id="10" dur="250" autoRev="1" fill="hold"/>
                                        <p:tgtEl>
                                          <p:spTgt spid="11">
                                            <p:txEl>
                                              <p:pRg st="2" end="2"/>
                                            </p:txEl>
                                          </p:spTgt>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11">
                                            <p:txEl>
                                              <p:pRg st="4" end="4"/>
                                            </p:txEl>
                                          </p:spTgt>
                                        </p:tgtEl>
                                      </p:cBhvr>
                                    </p:animEffect>
                                    <p:animScale>
                                      <p:cBhvr>
                                        <p:cTn id="13" dur="250" autoRev="1" fill="hold"/>
                                        <p:tgtEl>
                                          <p:spTgt spid="11">
                                            <p:txEl>
                                              <p:pRg st="4" end="4"/>
                                            </p:txEl>
                                          </p:spTgt>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11">
                                            <p:txEl>
                                              <p:pRg st="6" end="6"/>
                                            </p:txEl>
                                          </p:spTgt>
                                        </p:tgtEl>
                                      </p:cBhvr>
                                    </p:animEffect>
                                    <p:animScale>
                                      <p:cBhvr>
                                        <p:cTn id="16" dur="250" autoRev="1" fill="hold"/>
                                        <p:tgtEl>
                                          <p:spTgt spid="11">
                                            <p:txEl>
                                              <p:pRg st="6" end="6"/>
                                            </p:txEl>
                                          </p:spTgt>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par>
                                <p:cTn id="22" presetID="26" presetClass="emph" presetSubtype="0" fill="hold" nodeType="withEffect">
                                  <p:stCondLst>
                                    <p:cond delay="0"/>
                                  </p:stCondLst>
                                  <p:childTnLst>
                                    <p:animEffect transition="out" filter="fade">
                                      <p:cBhvr>
                                        <p:cTn id="23" dur="500" tmFilter="0, 0; .2, .5; .8, .5; 1, 0"/>
                                        <p:tgtEl>
                                          <p:spTgt spid="14">
                                            <p:txEl>
                                              <p:pRg st="0" end="0"/>
                                            </p:txEl>
                                          </p:spTgt>
                                        </p:tgtEl>
                                      </p:cBhvr>
                                    </p:animEffect>
                                    <p:animScale>
                                      <p:cBhvr>
                                        <p:cTn id="24" dur="250" autoRev="1" fill="hold"/>
                                        <p:tgtEl>
                                          <p:spTgt spid="14">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l="947" b="1315"/>
          <a:stretch/>
        </p:blipFill>
        <p:spPr>
          <a:xfrm>
            <a:off x="1787857" y="1300220"/>
            <a:ext cx="7356143" cy="3345882"/>
          </a:xfrm>
          <a:prstGeom prst="roundRect">
            <a:avLst>
              <a:gd name="adj" fmla="val 2068"/>
            </a:avLst>
          </a:prstGeom>
          <a:solidFill>
            <a:srgbClr val="FFFFFF">
              <a:shade val="85000"/>
            </a:srgbClr>
          </a:solidFill>
          <a:ln>
            <a:noFill/>
          </a:ln>
          <a:effectLst>
            <a:reflection blurRad="12700" stA="38000" endPos="28000" dist="5000" dir="5400000" sy="-100000" algn="bl" rotWithShape="0"/>
          </a:effectLst>
        </p:spPr>
      </p:pic>
      <p:pic>
        <p:nvPicPr>
          <p:cNvPr id="41986" name="Picture 7" descr="C:\Users\Administrator\Desktop\PPT用图\无标题243.jpg"/>
          <p:cNvPicPr>
            <a:picLocks noChangeAspect="1" noChangeArrowheads="1"/>
          </p:cNvPicPr>
          <p:nvPr/>
        </p:nvPicPr>
        <p:blipFill>
          <a:blip r:embed="rId3" cstate="print"/>
          <a:srcRect/>
          <a:stretch>
            <a:fillRect/>
          </a:stretch>
        </p:blipFill>
        <p:spPr bwMode="auto">
          <a:xfrm>
            <a:off x="0" y="5454650"/>
            <a:ext cx="9144000" cy="1403350"/>
          </a:xfrm>
          <a:prstGeom prst="rect">
            <a:avLst/>
          </a:prstGeom>
          <a:noFill/>
          <a:ln w="9525">
            <a:noFill/>
            <a:miter lim="800000"/>
            <a:headEnd/>
            <a:tailEnd/>
          </a:ln>
        </p:spPr>
      </p:pic>
      <p:sp>
        <p:nvSpPr>
          <p:cNvPr id="9" name="矩形 8"/>
          <p:cNvSpPr/>
          <p:nvPr/>
        </p:nvSpPr>
        <p:spPr>
          <a:xfrm>
            <a:off x="6362429" y="5481184"/>
            <a:ext cx="2616422" cy="338554"/>
          </a:xfrm>
          <a:prstGeom prst="rect">
            <a:avLst/>
          </a:prstGeom>
        </p:spPr>
        <p:txBody>
          <a:bodyPr wrap="none">
            <a:spAutoFit/>
          </a:bodyPr>
          <a:lstStyle/>
          <a:p>
            <a:pPr>
              <a:defRPr/>
            </a:pPr>
            <a:r>
              <a:rPr lang="en-US" altLang="zh-CN" sz="1600" b="1" u="sng" dirty="0">
                <a:solidFill>
                  <a:srgbClr val="CE6D02"/>
                </a:solidFill>
                <a:latin typeface="Times New Roman" pitchFamily="18" charset="0"/>
                <a:cs typeface="Times New Roman" pitchFamily="18" charset="0"/>
              </a:rPr>
              <a:t>pubs.acs.org/journal/</a:t>
            </a:r>
            <a:r>
              <a:rPr lang="en-US" altLang="zh-CN" sz="1600" b="1" u="sng" dirty="0" err="1">
                <a:solidFill>
                  <a:srgbClr val="CE6D02"/>
                </a:solidFill>
                <a:latin typeface="Times New Roman" pitchFamily="18" charset="0"/>
                <a:cs typeface="Times New Roman" pitchFamily="18" charset="0"/>
              </a:rPr>
              <a:t>cgeabj</a:t>
            </a:r>
            <a:endParaRPr lang="zh-CN" altLang="en-US" sz="1600" b="1" u="sng" dirty="0">
              <a:solidFill>
                <a:srgbClr val="CE6D02"/>
              </a:solidFill>
              <a:latin typeface="Times New Roman" pitchFamily="18" charset="0"/>
              <a:cs typeface="Times New Roman" pitchFamily="18" charset="0"/>
            </a:endParaRPr>
          </a:p>
        </p:txBody>
      </p:sp>
      <p:sp>
        <p:nvSpPr>
          <p:cNvPr id="3" name="矩形 2"/>
          <p:cNvSpPr/>
          <p:nvPr/>
        </p:nvSpPr>
        <p:spPr>
          <a:xfrm>
            <a:off x="229508" y="2060304"/>
            <a:ext cx="3007178" cy="3293209"/>
          </a:xfrm>
          <a:prstGeom prst="rect">
            <a:avLst/>
          </a:prstGeom>
          <a:solidFill>
            <a:schemeClr val="accent6">
              <a:lumMod val="60000"/>
              <a:lumOff val="40000"/>
              <a:alpha val="90000"/>
            </a:schemeClr>
          </a:solidFill>
        </p:spPr>
        <p:style>
          <a:lnRef idx="1">
            <a:schemeClr val="accent6"/>
          </a:lnRef>
          <a:fillRef idx="2">
            <a:schemeClr val="accent6"/>
          </a:fillRef>
          <a:effectRef idx="1">
            <a:schemeClr val="accent6"/>
          </a:effectRef>
          <a:fontRef idx="minor">
            <a:schemeClr val="dk1"/>
          </a:fontRef>
        </p:style>
        <p:txBody>
          <a:bodyPr wrap="square" anchor="ctr" anchorCtr="0">
            <a:spAutoFit/>
          </a:bodyPr>
          <a:lstStyle/>
          <a:p>
            <a:pPr marL="285750" indent="-285750">
              <a:buFont typeface="Arial" panose="020B0604020202020204" pitchFamily="34" charset="0"/>
              <a:buChar char="•"/>
            </a:pPr>
            <a:r>
              <a:rPr lang="zh-CN" altLang="en-US" sz="1600" dirty="0">
                <a:solidFill>
                  <a:schemeClr val="bg1"/>
                </a:solidFill>
                <a:latin typeface="+mj-lt"/>
              </a:rPr>
              <a:t>美国化学会为 </a:t>
            </a:r>
            <a:r>
              <a:rPr lang="en-US" altLang="zh-CN" sz="1600" dirty="0">
                <a:solidFill>
                  <a:schemeClr val="bg1"/>
                </a:solidFill>
                <a:latin typeface="+mj-lt"/>
              </a:rPr>
              <a:t>C&amp;EN </a:t>
            </a:r>
            <a:r>
              <a:rPr lang="zh-CN" altLang="en-US" sz="1600" dirty="0">
                <a:solidFill>
                  <a:schemeClr val="bg1"/>
                </a:solidFill>
                <a:latin typeface="+mj-lt"/>
              </a:rPr>
              <a:t>建立了全新的 </a:t>
            </a:r>
            <a:r>
              <a:rPr lang="en-US" altLang="zh-CN" sz="1600" dirty="0">
                <a:solidFill>
                  <a:schemeClr val="bg1"/>
                </a:solidFill>
                <a:latin typeface="+mj-lt"/>
              </a:rPr>
              <a:t>Global Enterprise </a:t>
            </a:r>
            <a:r>
              <a:rPr lang="zh-CN" altLang="en-US" sz="1600" dirty="0">
                <a:solidFill>
                  <a:schemeClr val="bg1"/>
                </a:solidFill>
                <a:latin typeface="+mj-lt"/>
              </a:rPr>
              <a:t>平台，实现了 </a:t>
            </a:r>
            <a:r>
              <a:rPr lang="en-US" altLang="zh-CN" sz="1600" dirty="0">
                <a:solidFill>
                  <a:schemeClr val="bg1"/>
                </a:solidFill>
                <a:latin typeface="+mj-lt"/>
              </a:rPr>
              <a:t>C&amp;EN </a:t>
            </a:r>
            <a:r>
              <a:rPr lang="zh-CN" altLang="en-US" sz="1600" dirty="0">
                <a:solidFill>
                  <a:schemeClr val="bg1"/>
                </a:solidFill>
                <a:latin typeface="+mj-lt"/>
              </a:rPr>
              <a:t>和期刊、图书分享同一检索栏。</a:t>
            </a:r>
            <a:endParaRPr lang="en-US" altLang="zh-CN" sz="1600" dirty="0">
              <a:solidFill>
                <a:schemeClr val="bg1"/>
              </a:solidFill>
              <a:latin typeface="+mj-lt"/>
            </a:endParaRPr>
          </a:p>
          <a:p>
            <a:pPr marL="285750" indent="-285750">
              <a:buFont typeface="Arial" panose="020B0604020202020204" pitchFamily="34" charset="0"/>
              <a:buChar char="•"/>
            </a:pPr>
            <a:r>
              <a:rPr lang="zh-CN" altLang="en-US" sz="1600" dirty="0">
                <a:solidFill>
                  <a:schemeClr val="bg1"/>
                </a:solidFill>
                <a:latin typeface="+mj-lt"/>
              </a:rPr>
              <a:t>多种文章主题等您来发掘：</a:t>
            </a:r>
          </a:p>
          <a:p>
            <a:pPr marL="285750" indent="-285750">
              <a:buFont typeface="Arial" panose="020B0604020202020204" pitchFamily="34" charset="0"/>
              <a:buChar char="•"/>
            </a:pPr>
            <a:r>
              <a:rPr lang="zh-CN" altLang="en-US" sz="1600" dirty="0">
                <a:solidFill>
                  <a:schemeClr val="bg1"/>
                </a:solidFill>
                <a:latin typeface="+mj-lt"/>
              </a:rPr>
              <a:t>科技</a:t>
            </a:r>
          </a:p>
          <a:p>
            <a:pPr marL="285750" indent="-285750">
              <a:buFont typeface="Arial" panose="020B0604020202020204" pitchFamily="34" charset="0"/>
              <a:buChar char="•"/>
            </a:pPr>
            <a:r>
              <a:rPr lang="zh-CN" altLang="en-US" sz="1600" dirty="0">
                <a:solidFill>
                  <a:schemeClr val="bg1"/>
                </a:solidFill>
                <a:latin typeface="+mj-lt"/>
              </a:rPr>
              <a:t>医学</a:t>
            </a:r>
          </a:p>
          <a:p>
            <a:pPr marL="285750" indent="-285750">
              <a:buFont typeface="Arial" panose="020B0604020202020204" pitchFamily="34" charset="0"/>
              <a:buChar char="•"/>
            </a:pPr>
            <a:r>
              <a:rPr lang="zh-CN" altLang="en-US" sz="1600" dirty="0">
                <a:solidFill>
                  <a:schemeClr val="bg1"/>
                </a:solidFill>
                <a:latin typeface="+mj-lt"/>
              </a:rPr>
              <a:t>社会</a:t>
            </a:r>
          </a:p>
          <a:p>
            <a:pPr marL="285750" indent="-285750">
              <a:buFont typeface="Arial" panose="020B0604020202020204" pitchFamily="34" charset="0"/>
              <a:buChar char="•"/>
            </a:pPr>
            <a:r>
              <a:rPr lang="zh-CN" altLang="en-US" sz="1600" dirty="0">
                <a:solidFill>
                  <a:schemeClr val="bg1"/>
                </a:solidFill>
                <a:latin typeface="+mj-lt"/>
              </a:rPr>
              <a:t>市场营销</a:t>
            </a:r>
          </a:p>
          <a:p>
            <a:pPr marL="285750" indent="-285750">
              <a:buFont typeface="Arial" panose="020B0604020202020204" pitchFamily="34" charset="0"/>
              <a:buChar char="•"/>
            </a:pPr>
            <a:r>
              <a:rPr lang="zh-CN" altLang="en-US" sz="1600" dirty="0">
                <a:solidFill>
                  <a:schemeClr val="bg1"/>
                </a:solidFill>
                <a:latin typeface="+mj-lt"/>
              </a:rPr>
              <a:t>工程</a:t>
            </a:r>
          </a:p>
          <a:p>
            <a:pPr marL="285750" indent="-285750">
              <a:buFont typeface="Arial" panose="020B0604020202020204" pitchFamily="34" charset="0"/>
              <a:buChar char="•"/>
            </a:pPr>
            <a:r>
              <a:rPr lang="zh-CN" altLang="en-US" sz="1600" dirty="0">
                <a:solidFill>
                  <a:schemeClr val="bg1"/>
                </a:solidFill>
                <a:latin typeface="+mj-lt"/>
              </a:rPr>
              <a:t>环境</a:t>
            </a:r>
          </a:p>
          <a:p>
            <a:pPr marL="285750" indent="-285750">
              <a:buFont typeface="Arial" panose="020B0604020202020204" pitchFamily="34" charset="0"/>
              <a:buChar char="•"/>
            </a:pPr>
            <a:r>
              <a:rPr lang="zh-CN" altLang="en-US" sz="1600" dirty="0">
                <a:solidFill>
                  <a:schemeClr val="bg1"/>
                </a:solidFill>
                <a:latin typeface="+mj-lt"/>
              </a:rPr>
              <a:t>其他主题（如商业、法规、政策等等）</a:t>
            </a:r>
          </a:p>
        </p:txBody>
      </p:sp>
      <p:sp>
        <p:nvSpPr>
          <p:cNvPr id="10" name="Title 2"/>
          <p:cNvSpPr txBox="1">
            <a:spLocks/>
          </p:cNvSpPr>
          <p:nvPr/>
        </p:nvSpPr>
        <p:spPr bwMode="auto">
          <a:xfrm>
            <a:off x="0" y="0"/>
            <a:ext cx="9144000" cy="1295400"/>
          </a:xfrm>
          <a:prstGeom prst="rect">
            <a:avLst/>
          </a:prstGeom>
          <a:solidFill>
            <a:srgbClr val="0070C0"/>
          </a:solidFill>
          <a:ln w="9525">
            <a:noFill/>
            <a:miter lim="800000"/>
            <a:headEnd/>
            <a:tailEnd/>
          </a:ln>
        </p:spPr>
        <p:txBody>
          <a:bodyPr anchor="ctr"/>
          <a:lstStyle/>
          <a:p>
            <a:pPr algn="ctr" defTabSz="457200"/>
            <a:r>
              <a:rPr lang="en-US" altLang="zh-CN" sz="2400" b="1" dirty="0">
                <a:solidFill>
                  <a:schemeClr val="bg1"/>
                </a:solidFill>
                <a:latin typeface="Times New Roman" panose="02020603050405020304" pitchFamily="18" charset="0"/>
                <a:cs typeface="Times New Roman" pitchFamily="18" charset="0"/>
              </a:rPr>
              <a:t>C&amp;EN Global Enterprise</a:t>
            </a:r>
          </a:p>
          <a:p>
            <a:pPr algn="ctr" defTabSz="457200"/>
            <a:r>
              <a:rPr lang="zh-CN" altLang="en-US" sz="2400" b="1" dirty="0">
                <a:solidFill>
                  <a:schemeClr val="bg1"/>
                </a:solidFill>
                <a:latin typeface="Times New Roman" panose="02020603050405020304" pitchFamily="18" charset="0"/>
                <a:cs typeface="Times New Roman" pitchFamily="18" charset="0"/>
              </a:rPr>
              <a:t>化学化工新闻全球事业平台</a:t>
            </a:r>
            <a:endParaRPr lang="en-US" altLang="zh-CN" sz="2400" b="1" dirty="0">
              <a:solidFill>
                <a:schemeClr val="bg1"/>
              </a:solidFill>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10462550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5"/>
          <p:cNvSpPr/>
          <p:nvPr/>
        </p:nvSpPr>
        <p:spPr>
          <a:xfrm>
            <a:off x="0" y="0"/>
            <a:ext cx="4284663" cy="6858000"/>
          </a:xfrm>
          <a:prstGeom prst="rect">
            <a:avLst/>
          </a:prstGeom>
          <a:solidFill>
            <a:srgbClr val="FEBD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751">
              <a:defRPr/>
            </a:pPr>
            <a:endParaRPr lang="en-US" sz="2500" kern="0" dirty="0">
              <a:solidFill>
                <a:srgbClr val="FEBD24"/>
              </a:solidFill>
              <a:sym typeface="Helvetica Light"/>
            </a:endParaRPr>
          </a:p>
        </p:txBody>
      </p:sp>
      <p:sp>
        <p:nvSpPr>
          <p:cNvPr id="8" name="等腰三角形 7"/>
          <p:cNvSpPr/>
          <p:nvPr/>
        </p:nvSpPr>
        <p:spPr>
          <a:xfrm rot="10800000">
            <a:off x="177800" y="549275"/>
            <a:ext cx="490538" cy="422275"/>
          </a:xfrm>
          <a:prstGeom prst="triangle">
            <a:avLst/>
          </a:prstGeom>
          <a:solidFill>
            <a:srgbClr val="519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prstClr val="white"/>
              </a:solidFill>
            </a:endParaRPr>
          </a:p>
        </p:txBody>
      </p:sp>
      <p:sp>
        <p:nvSpPr>
          <p:cNvPr id="12" name="Title 1"/>
          <p:cNvSpPr txBox="1">
            <a:spLocks/>
          </p:cNvSpPr>
          <p:nvPr/>
        </p:nvSpPr>
        <p:spPr bwMode="auto">
          <a:xfrm>
            <a:off x="247650" y="1517651"/>
            <a:ext cx="3723849" cy="2153598"/>
          </a:xfrm>
          <a:prstGeom prst="rect">
            <a:avLst/>
          </a:prstGeom>
          <a:noFill/>
          <a:ln>
            <a:noFill/>
          </a:ln>
        </p:spPr>
        <p:txBody>
          <a:bodyPr lIns="0" tIns="0" rIns="0" bIns="0"/>
          <a:lstStyle>
            <a:lvl1pPr algn="l" rtl="0" eaLnBrk="0" fontAlgn="base" hangingPunct="0">
              <a:lnSpc>
                <a:spcPct val="90000"/>
              </a:lnSpc>
              <a:spcBef>
                <a:spcPct val="0"/>
              </a:spcBef>
              <a:spcAft>
                <a:spcPct val="0"/>
              </a:spcAft>
              <a:defRPr sz="2600" b="1">
                <a:solidFill>
                  <a:srgbClr val="0039A6"/>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2600" b="1">
                <a:solidFill>
                  <a:srgbClr val="0039A6"/>
                </a:solidFill>
                <a:latin typeface="Arial" charset="0"/>
              </a:defRPr>
            </a:lvl6pPr>
            <a:lvl7pPr marL="914400" algn="l" rtl="0" fontAlgn="base">
              <a:lnSpc>
                <a:spcPct val="90000"/>
              </a:lnSpc>
              <a:spcBef>
                <a:spcPct val="0"/>
              </a:spcBef>
              <a:spcAft>
                <a:spcPct val="0"/>
              </a:spcAft>
              <a:defRPr sz="2600" b="1">
                <a:solidFill>
                  <a:srgbClr val="0039A6"/>
                </a:solidFill>
                <a:latin typeface="Arial" charset="0"/>
              </a:defRPr>
            </a:lvl7pPr>
            <a:lvl8pPr marL="1371600" algn="l" rtl="0" fontAlgn="base">
              <a:lnSpc>
                <a:spcPct val="90000"/>
              </a:lnSpc>
              <a:spcBef>
                <a:spcPct val="0"/>
              </a:spcBef>
              <a:spcAft>
                <a:spcPct val="0"/>
              </a:spcAft>
              <a:defRPr sz="2600" b="1">
                <a:solidFill>
                  <a:srgbClr val="0039A6"/>
                </a:solidFill>
                <a:latin typeface="Arial" charset="0"/>
              </a:defRPr>
            </a:lvl8pPr>
            <a:lvl9pPr marL="1828800" algn="l" rtl="0" fontAlgn="base">
              <a:lnSpc>
                <a:spcPct val="90000"/>
              </a:lnSpc>
              <a:spcBef>
                <a:spcPct val="0"/>
              </a:spcBef>
              <a:spcAft>
                <a:spcPct val="0"/>
              </a:spcAft>
              <a:defRPr sz="2600" b="1">
                <a:solidFill>
                  <a:srgbClr val="0039A6"/>
                </a:solidFill>
                <a:latin typeface="Arial" charset="0"/>
              </a:defRPr>
            </a:lvl9pPr>
          </a:lstStyle>
          <a:p>
            <a:pPr>
              <a:defRPr/>
            </a:pPr>
            <a:r>
              <a:rPr lang="en-US" altLang="zh-CN" sz="2000" dirty="0">
                <a:solidFill>
                  <a:schemeClr val="tx1"/>
                </a:solidFill>
                <a:ea typeface="+mn-ea"/>
                <a:cs typeface="Times New Roman" panose="02020603050405020304" pitchFamily="18" charset="0"/>
              </a:rPr>
              <a:t>ACS Publications</a:t>
            </a:r>
            <a:r>
              <a:rPr lang="zh-CN" altLang="en-US" sz="2000" dirty="0">
                <a:solidFill>
                  <a:schemeClr val="tx1"/>
                </a:solidFill>
                <a:ea typeface="+mn-ea"/>
                <a:cs typeface="Times New Roman" panose="02020603050405020304" pitchFamily="18" charset="0"/>
              </a:rPr>
              <a:t>资源类型</a:t>
            </a:r>
            <a:endParaRPr lang="en-US" altLang="zh-CN" sz="2000" dirty="0">
              <a:solidFill>
                <a:schemeClr val="tx1"/>
              </a:solidFill>
              <a:ea typeface="+mn-ea"/>
              <a:cs typeface="Times New Roman" panose="02020603050405020304" pitchFamily="18" charset="0"/>
            </a:endParaRPr>
          </a:p>
          <a:p>
            <a:pPr>
              <a:defRPr/>
            </a:pPr>
            <a:endParaRPr lang="en-US" altLang="zh-CN" sz="2000" dirty="0">
              <a:solidFill>
                <a:schemeClr val="tx1"/>
              </a:solidFill>
              <a:ea typeface="+mn-ea"/>
              <a:cs typeface="Times New Roman" panose="02020603050405020304" pitchFamily="18" charset="0"/>
            </a:endParaRPr>
          </a:p>
          <a:p>
            <a:pPr indent="-360000">
              <a:lnSpc>
                <a:spcPct val="200000"/>
              </a:lnSpc>
              <a:buFont typeface="Wingdings" pitchFamily="2" charset="2"/>
              <a:buChar char="n"/>
              <a:defRPr/>
            </a:pPr>
            <a:r>
              <a:rPr lang="en-US" altLang="zh-CN" sz="1600" dirty="0" smtClean="0">
                <a:solidFill>
                  <a:schemeClr val="tx1"/>
                </a:solidFill>
                <a:ea typeface="+mn-ea"/>
                <a:cs typeface="Times New Roman" panose="02020603050405020304" pitchFamily="18" charset="0"/>
              </a:rPr>
              <a:t>Books and Reference=</a:t>
            </a:r>
            <a:r>
              <a:rPr lang="zh-CN" altLang="en-US" sz="1600" dirty="0" smtClean="0">
                <a:solidFill>
                  <a:schemeClr val="tx1"/>
                </a:solidFill>
                <a:ea typeface="+mn-ea"/>
                <a:cs typeface="Times New Roman" panose="02020603050405020304" pitchFamily="18" charset="0"/>
              </a:rPr>
              <a:t>图书</a:t>
            </a:r>
            <a:endParaRPr lang="en-US" altLang="zh-CN" sz="1600" dirty="0">
              <a:solidFill>
                <a:schemeClr val="tx1"/>
              </a:solidFill>
              <a:ea typeface="+mn-ea"/>
              <a:cs typeface="Times New Roman" panose="02020603050405020304" pitchFamily="18" charset="0"/>
            </a:endParaRPr>
          </a:p>
        </p:txBody>
      </p:sp>
      <p:sp>
        <p:nvSpPr>
          <p:cNvPr id="11" name="Content Placeholder 1"/>
          <p:cNvSpPr>
            <a:spLocks noGrp="1"/>
          </p:cNvSpPr>
          <p:nvPr>
            <p:ph sz="quarter" idx="4294967295"/>
          </p:nvPr>
        </p:nvSpPr>
        <p:spPr>
          <a:xfrm>
            <a:off x="4273741" y="839013"/>
            <a:ext cx="4859337" cy="3282611"/>
          </a:xfrm>
        </p:spPr>
        <p:txBody>
          <a:bodyPr/>
          <a:lstStyle/>
          <a:p>
            <a:pPr marL="342900" lvl="1" indent="-342900">
              <a:buNone/>
              <a:defRPr/>
            </a:pPr>
            <a:r>
              <a:rPr lang="en-US" altLang="zh-CN" sz="1600" b="1" dirty="0" smtClean="0">
                <a:latin typeface="Times New Roman" pitchFamily="18" charset="0"/>
                <a:cs typeface="Times New Roman" pitchFamily="18" charset="0"/>
              </a:rPr>
              <a:t>ACS eBooks</a:t>
            </a:r>
          </a:p>
          <a:p>
            <a:pPr marL="342900" lvl="1" indent="-342900">
              <a:buNone/>
              <a:defRPr/>
            </a:pPr>
            <a:endParaRPr lang="en-US" altLang="zh-CN" sz="1600" b="1" dirty="0">
              <a:latin typeface="Times New Roman" pitchFamily="18" charset="0"/>
              <a:cs typeface="Times New Roman" pitchFamily="18" charset="0"/>
            </a:endParaRPr>
          </a:p>
          <a:p>
            <a:pPr marL="540000" lvl="1">
              <a:defRPr/>
            </a:pPr>
            <a:r>
              <a:rPr lang="zh-CN" altLang="en-US" sz="1600" dirty="0" smtClean="0">
                <a:latin typeface="Times New Roman" pitchFamily="18" charset="0"/>
                <a:cs typeface="Times New Roman" pitchFamily="18" charset="0"/>
              </a:rPr>
              <a:t>两个图书系列</a:t>
            </a:r>
            <a:endParaRPr lang="en-US" altLang="zh-CN" sz="1600" dirty="0" smtClean="0">
              <a:latin typeface="Times New Roman" pitchFamily="18" charset="0"/>
              <a:cs typeface="Times New Roman" pitchFamily="18" charset="0"/>
            </a:endParaRPr>
          </a:p>
          <a:p>
            <a:pPr marL="254250" lvl="1" indent="0">
              <a:buNone/>
              <a:defRPr/>
            </a:pPr>
            <a:r>
              <a:rPr lang="en-US" altLang="zh-CN" sz="1600" dirty="0" smtClean="0">
                <a:latin typeface="Times New Roman" pitchFamily="18" charset="0"/>
                <a:cs typeface="Times New Roman" pitchFamily="18" charset="0"/>
                <a:hlinkClick r:id="rId2"/>
              </a:rPr>
              <a:t>Advances </a:t>
            </a:r>
            <a:r>
              <a:rPr lang="en-US" altLang="zh-CN" sz="1600" dirty="0">
                <a:latin typeface="Times New Roman" pitchFamily="18" charset="0"/>
                <a:cs typeface="Times New Roman" pitchFamily="18" charset="0"/>
                <a:hlinkClick r:id="rId2"/>
              </a:rPr>
              <a:t>in </a:t>
            </a:r>
            <a:r>
              <a:rPr lang="en-US" altLang="zh-CN" sz="1600" dirty="0" smtClean="0">
                <a:latin typeface="Times New Roman" pitchFamily="18" charset="0"/>
                <a:cs typeface="Times New Roman" pitchFamily="18" charset="0"/>
                <a:hlinkClick r:id="rId2"/>
              </a:rPr>
              <a:t>Chemistry</a:t>
            </a:r>
            <a:r>
              <a:rPr lang="en-US" altLang="zh-CN" sz="1600" dirty="0" smtClean="0">
                <a:latin typeface="Times New Roman" pitchFamily="18" charset="0"/>
                <a:cs typeface="Times New Roman" pitchFamily="18" charset="0"/>
              </a:rPr>
              <a:t>(1949 ~ </a:t>
            </a:r>
            <a:r>
              <a:rPr lang="en-US" altLang="zh-CN" sz="1600" dirty="0">
                <a:latin typeface="Times New Roman" pitchFamily="18" charset="0"/>
                <a:cs typeface="Times New Roman" pitchFamily="18" charset="0"/>
              </a:rPr>
              <a:t>1998)</a:t>
            </a:r>
          </a:p>
          <a:p>
            <a:pPr marL="254250" lvl="1" indent="0">
              <a:buNone/>
              <a:defRPr/>
            </a:pPr>
            <a:r>
              <a:rPr lang="en-US" altLang="zh-CN" sz="1600" dirty="0">
                <a:latin typeface="Times New Roman" pitchFamily="18" charset="0"/>
                <a:cs typeface="Times New Roman" pitchFamily="18" charset="0"/>
                <a:hlinkClick r:id="rId3"/>
              </a:rPr>
              <a:t>ACS Symposium </a:t>
            </a:r>
            <a:r>
              <a:rPr lang="en-US" altLang="zh-CN" sz="1600" dirty="0" smtClean="0">
                <a:latin typeface="Times New Roman" pitchFamily="18" charset="0"/>
                <a:cs typeface="Times New Roman" pitchFamily="18" charset="0"/>
                <a:hlinkClick r:id="rId3"/>
              </a:rPr>
              <a:t>Series</a:t>
            </a:r>
            <a:r>
              <a:rPr lang="en-US" altLang="zh-CN" sz="1600" dirty="0" smtClean="0">
                <a:latin typeface="Times New Roman" pitchFamily="18" charset="0"/>
                <a:cs typeface="Times New Roman" pitchFamily="18" charset="0"/>
              </a:rPr>
              <a:t>(1974 ~ </a:t>
            </a:r>
            <a:r>
              <a:rPr lang="zh-CN" altLang="en-US" sz="1600" dirty="0">
                <a:latin typeface="Times New Roman" pitchFamily="18" charset="0"/>
                <a:cs typeface="Times New Roman" pitchFamily="18" charset="0"/>
              </a:rPr>
              <a:t>至今</a:t>
            </a:r>
            <a:r>
              <a:rPr lang="en-US" altLang="zh-CN" sz="1600" dirty="0">
                <a:latin typeface="Times New Roman" pitchFamily="18" charset="0"/>
                <a:cs typeface="Times New Roman" pitchFamily="18" charset="0"/>
              </a:rPr>
              <a:t>)</a:t>
            </a:r>
          </a:p>
          <a:p>
            <a:pPr marL="540000" lvl="1">
              <a:defRPr/>
            </a:pPr>
            <a:endParaRPr lang="en-US" altLang="zh-CN" sz="1600" dirty="0">
              <a:latin typeface="Times New Roman" pitchFamily="18" charset="0"/>
              <a:cs typeface="Times New Roman" pitchFamily="18" charset="0"/>
            </a:endParaRPr>
          </a:p>
          <a:p>
            <a:pPr marL="540000" lvl="1">
              <a:defRPr/>
            </a:pPr>
            <a:r>
              <a:rPr lang="zh-CN" altLang="en-US" sz="1600" dirty="0" smtClean="0">
                <a:latin typeface="Times New Roman" pitchFamily="18" charset="0"/>
                <a:cs typeface="Times New Roman" pitchFamily="18" charset="0"/>
              </a:rPr>
              <a:t>每年</a:t>
            </a:r>
            <a:r>
              <a:rPr lang="zh-CN" altLang="en-US" sz="1600" dirty="0">
                <a:latin typeface="Times New Roman" pitchFamily="18" charset="0"/>
                <a:cs typeface="Times New Roman" pitchFamily="18" charset="0"/>
              </a:rPr>
              <a:t>新增</a:t>
            </a:r>
            <a:r>
              <a:rPr lang="en-US" altLang="zh-CN" sz="1600" dirty="0">
                <a:latin typeface="Times New Roman" pitchFamily="18" charset="0"/>
                <a:cs typeface="Times New Roman" pitchFamily="18" charset="0"/>
              </a:rPr>
              <a:t>30-35</a:t>
            </a:r>
            <a:r>
              <a:rPr lang="zh-CN" altLang="en-US" sz="1600" dirty="0" smtClean="0">
                <a:latin typeface="Times New Roman" pitchFamily="18" charset="0"/>
                <a:cs typeface="Times New Roman" pitchFamily="18" charset="0"/>
              </a:rPr>
              <a:t>本，总共近</a:t>
            </a:r>
            <a:r>
              <a:rPr lang="en-US" altLang="zh-CN" sz="1600" dirty="0">
                <a:latin typeface="Times New Roman" pitchFamily="18" charset="0"/>
                <a:cs typeface="Times New Roman" pitchFamily="18" charset="0"/>
              </a:rPr>
              <a:t>1600</a:t>
            </a:r>
            <a:r>
              <a:rPr lang="zh-CN" altLang="en-US" sz="1600" dirty="0">
                <a:latin typeface="Times New Roman" pitchFamily="18" charset="0"/>
                <a:cs typeface="Times New Roman" pitchFamily="18" charset="0"/>
              </a:rPr>
              <a:t>本电子图书</a:t>
            </a:r>
            <a:endParaRPr lang="en-US" altLang="zh-CN" sz="1600" dirty="0" smtClean="0">
              <a:latin typeface="Times New Roman" pitchFamily="18" charset="0"/>
              <a:cs typeface="Times New Roman" pitchFamily="18" charset="0"/>
            </a:endParaRPr>
          </a:p>
          <a:p>
            <a:pPr marL="540000" lvl="1">
              <a:defRPr/>
            </a:pPr>
            <a:endParaRPr lang="en-US" altLang="zh-CN" sz="1600" dirty="0">
              <a:latin typeface="Times New Roman" pitchFamily="18" charset="0"/>
              <a:cs typeface="Times New Roman" pitchFamily="18" charset="0"/>
            </a:endParaRPr>
          </a:p>
          <a:p>
            <a:pPr marL="540000" lvl="1">
              <a:defRPr/>
            </a:pPr>
            <a:r>
              <a:rPr lang="zh-CN" altLang="en-US" sz="1600" dirty="0">
                <a:latin typeface="Times New Roman" pitchFamily="18" charset="0"/>
                <a:cs typeface="Times New Roman" pitchFamily="18" charset="0"/>
              </a:rPr>
              <a:t>涵盖生物医药、环境技术、材料科学、农业与食品科学、高分子化学、化学教育等多个应用领域</a:t>
            </a:r>
          </a:p>
        </p:txBody>
      </p:sp>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l="746" r="68191"/>
          <a:stretch/>
        </p:blipFill>
        <p:spPr>
          <a:xfrm>
            <a:off x="278403" y="2821470"/>
            <a:ext cx="3548009" cy="3539283"/>
          </a:xfrm>
          <a:prstGeom prst="rect">
            <a:avLst/>
          </a:prstGeom>
          <a:ln>
            <a:noFill/>
          </a:ln>
          <a:effectLst/>
        </p:spPr>
      </p:pic>
      <p:sp>
        <p:nvSpPr>
          <p:cNvPr id="10" name="圆角矩形 9"/>
          <p:cNvSpPr/>
          <p:nvPr/>
        </p:nvSpPr>
        <p:spPr>
          <a:xfrm>
            <a:off x="907998" y="5508463"/>
            <a:ext cx="1357530" cy="305483"/>
          </a:xfrm>
          <a:prstGeom prst="roundRect">
            <a:avLst>
              <a:gd name="adj" fmla="val 10126"/>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sp>
        <p:nvSpPr>
          <p:cNvPr id="14" name="Content Placeholder 1"/>
          <p:cNvSpPr>
            <a:spLocks noGrp="1"/>
          </p:cNvSpPr>
          <p:nvPr>
            <p:ph sz="quarter" idx="4294967295"/>
          </p:nvPr>
        </p:nvSpPr>
        <p:spPr>
          <a:xfrm>
            <a:off x="4273740" y="4244454"/>
            <a:ext cx="4859337" cy="2613546"/>
          </a:xfrm>
        </p:spPr>
        <p:txBody>
          <a:bodyPr/>
          <a:lstStyle/>
          <a:p>
            <a:pPr marL="342900" lvl="1" indent="-342900">
              <a:buNone/>
              <a:defRPr/>
            </a:pPr>
            <a:r>
              <a:rPr lang="en-US" sz="1600" b="1" dirty="0" smtClean="0">
                <a:latin typeface="Times New Roman" pitchFamily="18" charset="0"/>
                <a:cs typeface="Times New Roman" pitchFamily="18" charset="0"/>
              </a:rPr>
              <a:t>ACS Guide to Scholarly Communication</a:t>
            </a:r>
            <a:endParaRPr lang="en-US" altLang="zh-CN" sz="1600" b="1" dirty="0" smtClean="0">
              <a:latin typeface="Times New Roman" pitchFamily="18" charset="0"/>
              <a:cs typeface="Times New Roman" pitchFamily="18" charset="0"/>
            </a:endParaRPr>
          </a:p>
          <a:p>
            <a:pPr marL="342900" lvl="1" indent="-342900">
              <a:buNone/>
              <a:defRPr/>
            </a:pPr>
            <a:endParaRPr lang="en-US" altLang="zh-CN" sz="1600" b="1" dirty="0">
              <a:latin typeface="Times New Roman" pitchFamily="18" charset="0"/>
              <a:cs typeface="Times New Roman" pitchFamily="18" charset="0"/>
            </a:endParaRPr>
          </a:p>
          <a:p>
            <a:pPr marL="540000" lvl="1">
              <a:defRPr/>
            </a:pPr>
            <a:r>
              <a:rPr lang="en-US" altLang="zh-CN" sz="1600" dirty="0" smtClean="0">
                <a:latin typeface="Times New Roman" pitchFamily="18" charset="0"/>
                <a:cs typeface="Times New Roman" pitchFamily="18" charset="0"/>
              </a:rPr>
              <a:t>2020</a:t>
            </a:r>
            <a:r>
              <a:rPr lang="zh-CN" altLang="en-US" sz="1600" dirty="0" smtClean="0">
                <a:latin typeface="Times New Roman" pitchFamily="18" charset="0"/>
                <a:cs typeface="Times New Roman" pitchFamily="18" charset="0"/>
              </a:rPr>
              <a:t>年新版上线</a:t>
            </a:r>
            <a:endParaRPr lang="en-US" altLang="zh-CN" sz="1600" dirty="0" smtClean="0">
              <a:latin typeface="Times New Roman" pitchFamily="18" charset="0"/>
              <a:cs typeface="Times New Roman" pitchFamily="18" charset="0"/>
            </a:endParaRPr>
          </a:p>
          <a:p>
            <a:pPr marL="540000" lvl="1">
              <a:defRPr/>
            </a:pPr>
            <a:endParaRPr lang="en-US" altLang="zh-CN" sz="1600" dirty="0">
              <a:latin typeface="Times New Roman" pitchFamily="18" charset="0"/>
              <a:cs typeface="Times New Roman" pitchFamily="18" charset="0"/>
            </a:endParaRPr>
          </a:p>
          <a:p>
            <a:pPr marL="540000" lvl="1">
              <a:defRPr/>
            </a:pPr>
            <a:r>
              <a:rPr lang="zh-CN" altLang="en-US" sz="1600" dirty="0" smtClean="0">
                <a:latin typeface="Times New Roman" pitchFamily="18" charset="0"/>
                <a:cs typeface="Times New Roman" pitchFamily="18" charset="0"/>
              </a:rPr>
              <a:t>纳入三个专门针对数字时代论文发表的新章节</a:t>
            </a:r>
            <a:endParaRPr lang="en-US" altLang="zh-CN" sz="1600" dirty="0" smtClean="0">
              <a:latin typeface="Times New Roman" pitchFamily="18" charset="0"/>
              <a:cs typeface="Times New Roman" pitchFamily="18" charset="0"/>
            </a:endParaRPr>
          </a:p>
          <a:p>
            <a:pPr marL="540000" lvl="1">
              <a:defRPr/>
            </a:pPr>
            <a:endParaRPr lang="en-US" altLang="zh-CN" sz="1600" dirty="0">
              <a:latin typeface="Times New Roman" pitchFamily="18" charset="0"/>
              <a:cs typeface="Times New Roman" pitchFamily="18" charset="0"/>
            </a:endParaRPr>
          </a:p>
          <a:p>
            <a:pPr marL="540000" lvl="1">
              <a:defRPr/>
            </a:pPr>
            <a:r>
              <a:rPr lang="en-US" altLang="zh-CN" sz="1600" dirty="0" smtClean="0">
                <a:latin typeface="Times New Roman" pitchFamily="18" charset="0"/>
                <a:cs typeface="Times New Roman" pitchFamily="18" charset="0"/>
              </a:rPr>
              <a:t>ACS</a:t>
            </a:r>
            <a:r>
              <a:rPr lang="zh-CN" altLang="en-US" sz="1600" dirty="0" smtClean="0">
                <a:latin typeface="Times New Roman" pitchFamily="18" charset="0"/>
                <a:cs typeface="Times New Roman" pitchFamily="18" charset="0"/>
              </a:rPr>
              <a:t>学术写作和交流的权威参考</a:t>
            </a:r>
            <a:endParaRPr lang="en-US" altLang="zh-CN" sz="1600" dirty="0">
              <a:latin typeface="Times New Roman" pitchFamily="18" charset="0"/>
              <a:cs typeface="Times New Roman" pitchFamily="18" charset="0"/>
            </a:endParaRPr>
          </a:p>
        </p:txBody>
      </p:sp>
    </p:spTree>
    <p:extLst>
      <p:ext uri="{BB962C8B-B14F-4D97-AF65-F5344CB8AC3E}">
        <p14:creationId xmlns:p14="http://schemas.microsoft.com/office/powerpoint/2010/main" val="10488555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14">
                                            <p:txEl>
                                              <p:pRg st="0" end="0"/>
                                            </p:txEl>
                                          </p:spTgt>
                                        </p:tgtEl>
                                      </p:cBhvr>
                                    </p:animEffect>
                                    <p:animScale>
                                      <p:cBhvr>
                                        <p:cTn id="10" dur="250" autoRev="1" fill="hold"/>
                                        <p:tgtEl>
                                          <p:spTgt spid="14">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en-US" altLang="zh-CN" b="1" dirty="0" smtClean="0">
                <a:latin typeface="+mj-lt"/>
                <a:ea typeface="+mj-ea"/>
                <a:cs typeface="ＭＳ Ｐゴシック" charset="-128"/>
              </a:rPr>
              <a:t>2019</a:t>
            </a:r>
            <a:r>
              <a:rPr lang="zh-CN" altLang="en-US" b="1" dirty="0" smtClean="0">
                <a:latin typeface="+mj-lt"/>
                <a:ea typeface="+mj-ea"/>
                <a:cs typeface="ＭＳ Ｐゴシック" charset="-128"/>
              </a:rPr>
              <a:t>年</a:t>
            </a:r>
            <a:r>
              <a:rPr lang="en-US" altLang="zh-CN" b="1" dirty="0" smtClean="0">
                <a:latin typeface="+mj-lt"/>
                <a:ea typeface="+mj-ea"/>
                <a:cs typeface="ＭＳ Ｐゴシック" charset="-128"/>
              </a:rPr>
              <a:t>5</a:t>
            </a:r>
            <a:r>
              <a:rPr lang="zh-CN" altLang="en-US" b="1" dirty="0" smtClean="0">
                <a:latin typeface="+mj-lt"/>
                <a:ea typeface="+mj-ea"/>
                <a:cs typeface="ＭＳ Ｐゴシック" charset="-128"/>
              </a:rPr>
              <a:t>月起更换新版平台</a:t>
            </a:r>
            <a:endParaRPr lang="zh-CN" altLang="zh-CN" dirty="0">
              <a:latin typeface="+mj-lt"/>
              <a:ea typeface="+mj-ea"/>
              <a:cs typeface="ＭＳ Ｐゴシック" charset="-128"/>
            </a:endParaRPr>
          </a:p>
        </p:txBody>
      </p:sp>
      <p:sp>
        <p:nvSpPr>
          <p:cNvPr id="48133" name="矩形 5"/>
          <p:cNvSpPr>
            <a:spLocks noChangeArrowheads="1"/>
          </p:cNvSpPr>
          <p:nvPr/>
        </p:nvSpPr>
        <p:spPr bwMode="auto">
          <a:xfrm>
            <a:off x="1036637" y="1249363"/>
            <a:ext cx="6841271" cy="618631"/>
          </a:xfrm>
          <a:prstGeom prst="rect">
            <a:avLst/>
          </a:prstGeom>
          <a:noFill/>
          <a:ln w="9525">
            <a:noFill/>
            <a:miter lim="800000"/>
            <a:headEnd/>
            <a:tailEnd/>
          </a:ln>
        </p:spPr>
        <p:txBody>
          <a:bodyPr wrap="square">
            <a:spAutoFit/>
          </a:bodyPr>
          <a:lstStyle/>
          <a:p>
            <a:pPr defTabSz="409575" eaLnBrk="0" hangingPunct="0">
              <a:lnSpc>
                <a:spcPct val="90000"/>
              </a:lnSpc>
            </a:pPr>
            <a:r>
              <a:rPr lang="zh-CN" altLang="en-US" dirty="0" smtClean="0">
                <a:latin typeface="+mj-lt"/>
                <a:ea typeface="+mj-ea"/>
                <a:cs typeface="Times New Roman" pitchFamily="18" charset="0"/>
              </a:rPr>
              <a:t>为改善我们全球研究人员的使用体验</a:t>
            </a:r>
            <a:r>
              <a:rPr lang="zh-CN" altLang="en-US" dirty="0">
                <a:latin typeface="+mj-lt"/>
                <a:ea typeface="+mj-ea"/>
                <a:cs typeface="Times New Roman" pitchFamily="18" charset="0"/>
              </a:rPr>
              <a:t>，</a:t>
            </a:r>
            <a:r>
              <a:rPr lang="zh-CN" altLang="en-US" dirty="0" smtClean="0">
                <a:latin typeface="+mj-lt"/>
                <a:ea typeface="+mj-ea"/>
                <a:cs typeface="Times New Roman" pitchFamily="18" charset="0"/>
              </a:rPr>
              <a:t>并更好地服务我们的用户，</a:t>
            </a:r>
            <a:r>
              <a:rPr lang="en-US" altLang="zh-CN" dirty="0" smtClean="0">
                <a:latin typeface="+mj-lt"/>
                <a:ea typeface="+mj-ea"/>
                <a:cs typeface="Times New Roman" pitchFamily="18" charset="0"/>
              </a:rPr>
              <a:t>ACS</a:t>
            </a:r>
            <a:r>
              <a:rPr lang="zh-CN" altLang="en-US" dirty="0" smtClean="0">
                <a:latin typeface="+mj-lt"/>
                <a:ea typeface="+mj-ea"/>
                <a:cs typeface="Times New Roman" pitchFamily="18" charset="0"/>
              </a:rPr>
              <a:t>出版社在新版数据库平台增加了不少显著有效的功能。</a:t>
            </a:r>
            <a:endParaRPr lang="zh-CN" altLang="zh-CN" sz="2000" b="1" dirty="0">
              <a:latin typeface="+mj-lt"/>
              <a:ea typeface="+mj-ea"/>
              <a:cs typeface="Times New Roman" pitchFamily="18" charset="0"/>
            </a:endParaRPr>
          </a:p>
        </p:txBody>
      </p:sp>
      <p:sp>
        <p:nvSpPr>
          <p:cNvPr id="7" name="矩形 5"/>
          <p:cNvSpPr>
            <a:spLocks noChangeArrowheads="1"/>
          </p:cNvSpPr>
          <p:nvPr/>
        </p:nvSpPr>
        <p:spPr bwMode="auto">
          <a:xfrm>
            <a:off x="0" y="5853088"/>
            <a:ext cx="9144000" cy="400110"/>
          </a:xfrm>
          <a:prstGeom prst="rect">
            <a:avLst/>
          </a:prstGeom>
          <a:solidFill>
            <a:srgbClr val="0070C0"/>
          </a:solidFill>
          <a:ln w="9525">
            <a:noFill/>
            <a:miter lim="800000"/>
            <a:headEnd/>
            <a:tailEnd/>
          </a:ln>
        </p:spPr>
        <p:txBody>
          <a:bodyPr wrap="square" anchor="ctr">
            <a:spAutoFit/>
          </a:bodyPr>
          <a:lstStyle/>
          <a:p>
            <a:pPr algn="ctr" defTabSz="409575" eaLnBrk="0" hangingPunct="0"/>
            <a:r>
              <a:rPr lang="en-US" altLang="zh-CN" b="1" u="sng" dirty="0" smtClean="0">
                <a:solidFill>
                  <a:schemeClr val="bg1"/>
                </a:solidFill>
                <a:latin typeface="Times New Roman" pitchFamily="18" charset="0"/>
                <a:ea typeface="MS PGothic" pitchFamily="34" charset="-128"/>
                <a:cs typeface="Times New Roman" pitchFamily="18" charset="0"/>
              </a:rPr>
              <a:t>pubs.acs.org</a:t>
            </a:r>
            <a:endParaRPr lang="zh-CN" altLang="zh-CN" sz="2000" b="1" u="sng" dirty="0">
              <a:solidFill>
                <a:schemeClr val="bg1"/>
              </a:solidFill>
              <a:latin typeface="Times New Roman" pitchFamily="18" charset="0"/>
              <a:ea typeface="MS PGothic" pitchFamily="34" charset="-128"/>
              <a:cs typeface="Times New Roman" pitchFamily="18" charset="0"/>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72" y="1867994"/>
            <a:ext cx="7200000" cy="3969391"/>
          </a:xfrm>
          <a:prstGeom prst="rect">
            <a:avLst/>
          </a:prstGeom>
        </p:spPr>
      </p:pic>
    </p:spTree>
    <p:extLst>
      <p:ext uri="{BB962C8B-B14F-4D97-AF65-F5344CB8AC3E}">
        <p14:creationId xmlns:p14="http://schemas.microsoft.com/office/powerpoint/2010/main" val="12049864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9" descr="C:\Users\Administrator\Desktop\PPT用图\无标题261.jpg"/>
          <p:cNvPicPr>
            <a:picLocks noChangeAspect="1" noChangeArrowheads="1"/>
          </p:cNvPicPr>
          <p:nvPr/>
        </p:nvPicPr>
        <p:blipFill>
          <a:blip r:embed="rId3" cstate="print"/>
          <a:srcRect/>
          <a:stretch>
            <a:fillRect/>
          </a:stretch>
        </p:blipFill>
        <p:spPr bwMode="auto">
          <a:xfrm>
            <a:off x="0" y="0"/>
            <a:ext cx="9144000" cy="6865938"/>
          </a:xfrm>
          <a:prstGeom prst="rect">
            <a:avLst/>
          </a:prstGeom>
          <a:noFill/>
          <a:ln w="9525">
            <a:noFill/>
            <a:miter lim="800000"/>
            <a:headEnd/>
            <a:tailEnd/>
          </a:ln>
        </p:spPr>
      </p:pic>
      <p:sp>
        <p:nvSpPr>
          <p:cNvPr id="17" name="Title 1"/>
          <p:cNvSpPr txBox="1">
            <a:spLocks/>
          </p:cNvSpPr>
          <p:nvPr/>
        </p:nvSpPr>
        <p:spPr bwMode="auto">
          <a:xfrm>
            <a:off x="855997" y="2437899"/>
            <a:ext cx="6705600" cy="1470025"/>
          </a:xfrm>
          <a:prstGeom prst="rect">
            <a:avLst/>
          </a:prstGeom>
          <a:noFill/>
          <a:ln w="9525">
            <a:noFill/>
            <a:miter lim="800000"/>
            <a:headEnd/>
            <a:tailEnd/>
          </a:ln>
        </p:spPr>
        <p:txBody>
          <a:bodyPr anchor="ctr"/>
          <a:lstStyle/>
          <a:p>
            <a:pPr algn="ctr" eaLnBrk="0" hangingPunct="0">
              <a:defRPr/>
            </a:pPr>
            <a:r>
              <a:rPr lang="zh-CN" altLang="en-US" sz="4000" b="1" dirty="0" smtClean="0">
                <a:latin typeface="+mj-lt"/>
                <a:ea typeface="+mj-ea"/>
                <a:cs typeface="+mj-cs"/>
              </a:rPr>
              <a:t>开放获取 </a:t>
            </a:r>
            <a:r>
              <a:rPr lang="en-US" altLang="zh-CN" sz="4000" b="1" dirty="0" smtClean="0">
                <a:latin typeface="+mj-lt"/>
                <a:ea typeface="+mj-ea"/>
                <a:cs typeface="+mj-cs"/>
              </a:rPr>
              <a:t>(OA) </a:t>
            </a:r>
            <a:r>
              <a:rPr lang="zh-CN" altLang="en-US" sz="4000" b="1" dirty="0" smtClean="0">
                <a:latin typeface="+mj-lt"/>
                <a:ea typeface="+mj-ea"/>
                <a:cs typeface="+mj-cs"/>
              </a:rPr>
              <a:t>政策</a:t>
            </a:r>
            <a:endParaRPr lang="en-US" sz="4000" b="1" dirty="0">
              <a:latin typeface="+mj-lt"/>
              <a:ea typeface="+mj-ea"/>
              <a:cs typeface="+mj-cs"/>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a:xfrm>
            <a:off x="427038" y="954088"/>
            <a:ext cx="7570550" cy="944562"/>
          </a:xfrm>
        </p:spPr>
        <p:txBody>
          <a:bodyPr/>
          <a:lstStyle/>
          <a:p>
            <a:pPr algn="l" eaLnBrk="1" hangingPunct="1">
              <a:buFont typeface="Wingdings" pitchFamily="2" charset="2"/>
              <a:buChar char="n"/>
            </a:pPr>
            <a:r>
              <a:rPr lang="zh-CN" altLang="en-US" sz="1800" b="1" dirty="0" smtClean="0"/>
              <a:t> 新版</a:t>
            </a:r>
            <a:r>
              <a:rPr lang="zh-CN" altLang="en-US" sz="1800" b="1" dirty="0"/>
              <a:t>数据库中</a:t>
            </a:r>
            <a:r>
              <a:rPr lang="en-US" altLang="zh-CN" sz="1800" b="1" dirty="0"/>
              <a:t>OA</a:t>
            </a:r>
            <a:r>
              <a:rPr lang="zh-CN" altLang="en-US" sz="1800" b="1" dirty="0"/>
              <a:t>栏目的统一入口</a:t>
            </a:r>
            <a:endParaRPr lang="en-GB" altLang="zh-CN" sz="1800" b="1" dirty="0"/>
          </a:p>
        </p:txBody>
      </p:sp>
      <p:pic>
        <p:nvPicPr>
          <p:cNvPr id="3" name="图片 2"/>
          <p:cNvPicPr>
            <a:picLocks noChangeAspect="1"/>
          </p:cNvPicPr>
          <p:nvPr/>
        </p:nvPicPr>
        <p:blipFill rotWithShape="1">
          <a:blip r:embed="rId2"/>
          <a:srcRect l="2676" t="12910" r="3522" b="7636"/>
          <a:stretch/>
        </p:blipFill>
        <p:spPr>
          <a:xfrm>
            <a:off x="573676" y="1898649"/>
            <a:ext cx="8009968" cy="4077147"/>
          </a:xfrm>
          <a:prstGeom prst="rect">
            <a:avLst/>
          </a:prstGeom>
          <a:ln>
            <a:noFill/>
          </a:ln>
          <a:effectLst>
            <a:outerShdw blurRad="292100" dist="139700" dir="2700000" algn="tl" rotWithShape="0">
              <a:srgbClr val="333333">
                <a:alpha val="65000"/>
              </a:srgbClr>
            </a:outerShdw>
          </a:effectLst>
        </p:spPr>
      </p:pic>
      <p:sp>
        <p:nvSpPr>
          <p:cNvPr id="13" name="圆角矩形 12"/>
          <p:cNvSpPr/>
          <p:nvPr/>
        </p:nvSpPr>
        <p:spPr>
          <a:xfrm>
            <a:off x="7168668" y="4881092"/>
            <a:ext cx="919073" cy="152048"/>
          </a:xfrm>
          <a:prstGeom prst="roundRect">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spTree>
    <p:extLst>
      <p:ext uri="{BB962C8B-B14F-4D97-AF65-F5344CB8AC3E}">
        <p14:creationId xmlns:p14="http://schemas.microsoft.com/office/powerpoint/2010/main" val="10072588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3258356" y="4829927"/>
            <a:ext cx="5700682" cy="1776936"/>
          </a:xfrm>
        </p:spPr>
        <p:txBody>
          <a:bodyPr/>
          <a:lstStyle/>
          <a:p>
            <a:pPr indent="-144000">
              <a:defRPr/>
            </a:pPr>
            <a:r>
              <a:rPr lang="en-US" sz="1600" b="1" u="sng" dirty="0">
                <a:uFill>
                  <a:solidFill>
                    <a:srgbClr val="0039A6"/>
                  </a:solidFill>
                </a:uFill>
                <a:latin typeface="+mj-lt"/>
                <a:ea typeface="ＭＳ Ｐゴシック" charset="0"/>
                <a:cs typeface="Times New Roman" pitchFamily="18" charset="0"/>
                <a:hlinkClick r:id="rId2"/>
              </a:rPr>
              <a:t>ACS Editors’ Choice</a:t>
            </a:r>
            <a:r>
              <a:rPr lang="en-US" sz="1600" b="1" dirty="0">
                <a:latin typeface="+mj-lt"/>
                <a:ea typeface="ＭＳ Ｐゴシック" charset="0"/>
                <a:cs typeface="Times New Roman" pitchFamily="18" charset="0"/>
              </a:rPr>
              <a:t> </a:t>
            </a:r>
            <a:r>
              <a:rPr lang="zh-CN" altLang="en-US" sz="1600" dirty="0">
                <a:latin typeface="+mj-lt"/>
                <a:ea typeface="+mj-ea"/>
                <a:cs typeface="Times New Roman" pitchFamily="18" charset="0"/>
              </a:rPr>
              <a:t>栏目是由各刊编辑每天挑选一篇高品质的热点研究文章，开放其访问权；</a:t>
            </a:r>
            <a:endParaRPr lang="en-US" altLang="zh-CN" sz="1600" dirty="0">
              <a:latin typeface="+mj-lt"/>
              <a:ea typeface="+mj-ea"/>
              <a:cs typeface="Times New Roman" pitchFamily="18" charset="0"/>
            </a:endParaRPr>
          </a:p>
          <a:p>
            <a:pPr indent="-144000">
              <a:defRPr/>
            </a:pPr>
            <a:r>
              <a:rPr lang="zh-CN" altLang="en-US" sz="1600" dirty="0">
                <a:latin typeface="+mj-lt"/>
                <a:ea typeface="+mj-ea"/>
                <a:cs typeface="Times New Roman" pitchFamily="18" charset="0"/>
              </a:rPr>
              <a:t>作者只需在投稿中允许被该栏目收录，</a:t>
            </a:r>
            <a:r>
              <a:rPr lang="zh-CN" altLang="en-US" sz="1600" b="1" dirty="0">
                <a:latin typeface="+mj-lt"/>
                <a:ea typeface="+mj-ea"/>
                <a:cs typeface="Times New Roman" pitchFamily="18" charset="0"/>
              </a:rPr>
              <a:t>不产生任何费用</a:t>
            </a:r>
            <a:r>
              <a:rPr lang="zh-CN" altLang="en-US" sz="1600" dirty="0">
                <a:latin typeface="+mj-lt"/>
                <a:ea typeface="+mj-ea"/>
                <a:cs typeface="Times New Roman" pitchFamily="18" charset="0"/>
              </a:rPr>
              <a:t>；</a:t>
            </a:r>
            <a:endParaRPr lang="en-US" altLang="zh-CN" sz="1600" dirty="0">
              <a:latin typeface="+mj-lt"/>
              <a:ea typeface="+mj-ea"/>
              <a:cs typeface="Times New Roman" pitchFamily="18" charset="0"/>
            </a:endParaRPr>
          </a:p>
          <a:p>
            <a:pPr indent="-144000">
              <a:defRPr/>
            </a:pPr>
            <a:r>
              <a:rPr lang="zh-CN" altLang="en-US" sz="1600" dirty="0">
                <a:latin typeface="+mj-lt"/>
                <a:ea typeface="+mj-ea"/>
                <a:cs typeface="Times New Roman" pitchFamily="18" charset="0"/>
              </a:rPr>
              <a:t>目前已有</a:t>
            </a:r>
            <a:r>
              <a:rPr lang="zh-CN" altLang="en-US" sz="1600" b="1" dirty="0">
                <a:latin typeface="+mj-lt"/>
                <a:ea typeface="+mj-ea"/>
                <a:cs typeface="Times New Roman" pitchFamily="18" charset="0"/>
              </a:rPr>
              <a:t>超过</a:t>
            </a:r>
            <a:r>
              <a:rPr lang="en-US" altLang="zh-CN" sz="1600" b="1" dirty="0">
                <a:latin typeface="+mj-lt"/>
                <a:ea typeface="+mj-ea"/>
                <a:cs typeface="Times New Roman" pitchFamily="18" charset="0"/>
              </a:rPr>
              <a:t>1000</a:t>
            </a:r>
            <a:r>
              <a:rPr lang="zh-CN" altLang="en-US" sz="1600" b="1" dirty="0">
                <a:latin typeface="+mj-lt"/>
                <a:ea typeface="+mj-ea"/>
                <a:cs typeface="Times New Roman" pitchFamily="18" charset="0"/>
              </a:rPr>
              <a:t>篇</a:t>
            </a:r>
            <a:r>
              <a:rPr lang="zh-CN" altLang="en-US" sz="1600" dirty="0">
                <a:latin typeface="+mj-lt"/>
                <a:ea typeface="+mj-ea"/>
                <a:cs typeface="Times New Roman" pitchFamily="18" charset="0"/>
              </a:rPr>
              <a:t>文章通过该栏目被开放；</a:t>
            </a:r>
            <a:endParaRPr lang="en-US" altLang="zh-CN" sz="1600" dirty="0">
              <a:latin typeface="+mj-lt"/>
              <a:ea typeface="+mj-ea"/>
              <a:cs typeface="Times New Roman" pitchFamily="18" charset="0"/>
            </a:endParaRPr>
          </a:p>
          <a:p>
            <a:pPr indent="-144000">
              <a:defRPr/>
            </a:pPr>
            <a:r>
              <a:rPr lang="zh-CN" altLang="en-US" sz="1600" dirty="0">
                <a:latin typeface="+mj-ea"/>
                <a:ea typeface="+mj-ea"/>
                <a:cs typeface="Times New Roman" pitchFamily="18" charset="0"/>
              </a:rPr>
              <a:t>该栏目可按期刊名称筛选查看文章；新版数据库增加</a:t>
            </a:r>
            <a:r>
              <a:rPr lang="zh-CN" altLang="en-US" sz="1600" b="1" dirty="0">
                <a:latin typeface="+mj-ea"/>
                <a:ea typeface="+mj-ea"/>
                <a:cs typeface="Times New Roman" pitchFamily="18" charset="0"/>
              </a:rPr>
              <a:t>高访问量文章</a:t>
            </a:r>
            <a:r>
              <a:rPr lang="zh-CN" altLang="en-US" sz="1600" dirty="0">
                <a:latin typeface="+mj-ea"/>
                <a:ea typeface="+mj-ea"/>
                <a:cs typeface="Times New Roman" pitchFamily="18" charset="0"/>
              </a:rPr>
              <a:t>和</a:t>
            </a:r>
            <a:r>
              <a:rPr lang="zh-CN" altLang="en-US" sz="1600" b="1" dirty="0">
                <a:latin typeface="+mj-ea"/>
                <a:ea typeface="+mj-ea"/>
                <a:cs typeface="Times New Roman" pitchFamily="18" charset="0"/>
              </a:rPr>
              <a:t>高被引量文章</a:t>
            </a:r>
            <a:r>
              <a:rPr lang="zh-CN" altLang="en-US" sz="1600" dirty="0">
                <a:latin typeface="+mj-ea"/>
                <a:ea typeface="+mj-ea"/>
                <a:cs typeface="Times New Roman" pitchFamily="18" charset="0"/>
              </a:rPr>
              <a:t>两个筛选项！</a:t>
            </a:r>
            <a:endParaRPr lang="en-US" sz="1400" dirty="0">
              <a:latin typeface="+mj-ea"/>
              <a:ea typeface="+mj-ea"/>
              <a:cs typeface="Times New Roman" pitchFamily="18" charset="0"/>
            </a:endParaRPr>
          </a:p>
        </p:txBody>
      </p:sp>
      <p:sp>
        <p:nvSpPr>
          <p:cNvPr id="9" name="Content Placeholder 2"/>
          <p:cNvSpPr txBox="1">
            <a:spLocks/>
          </p:cNvSpPr>
          <p:nvPr/>
        </p:nvSpPr>
        <p:spPr bwMode="auto">
          <a:xfrm>
            <a:off x="427038" y="1772059"/>
            <a:ext cx="8532000" cy="1172656"/>
          </a:xfrm>
          <a:prstGeom prst="rect">
            <a:avLst/>
          </a:prstGeom>
          <a:noFill/>
          <a:ln w="9525">
            <a:noFill/>
            <a:miter lim="800000"/>
            <a:headEnd/>
            <a:tailEnd/>
          </a:ln>
        </p:spPr>
        <p:txBody>
          <a:bodyPr/>
          <a:lstStyle/>
          <a:p>
            <a:pPr marL="171450" indent="-114300" algn="just" eaLnBrk="0" hangingPunct="0">
              <a:spcBef>
                <a:spcPct val="20000"/>
              </a:spcBef>
              <a:buFont typeface="Arial" pitchFamily="34" charset="0"/>
              <a:buChar char="•"/>
              <a:defRPr/>
            </a:pPr>
            <a:r>
              <a:rPr lang="en-US" sz="1600" b="1" u="sng" dirty="0">
                <a:uFill>
                  <a:solidFill>
                    <a:srgbClr val="0039A6"/>
                  </a:solidFill>
                </a:uFill>
                <a:latin typeface="+mj-lt"/>
                <a:ea typeface="华文中宋" panose="02010600040101010101" pitchFamily="2" charset="-122"/>
                <a:hlinkClick r:id="rId3"/>
              </a:rPr>
              <a:t>ACS </a:t>
            </a:r>
            <a:r>
              <a:rPr lang="en-US" sz="1600" b="1" u="sng" dirty="0" err="1">
                <a:uFill>
                  <a:solidFill>
                    <a:srgbClr val="0039A6"/>
                  </a:solidFill>
                </a:uFill>
                <a:latin typeface="+mj-lt"/>
                <a:ea typeface="华文中宋" panose="02010600040101010101" pitchFamily="2" charset="-122"/>
                <a:hlinkClick r:id="rId3"/>
              </a:rPr>
              <a:t>AuthorChoice</a:t>
            </a:r>
            <a:r>
              <a:rPr lang="zh-CN" altLang="en-US" sz="1600" dirty="0">
                <a:uFill>
                  <a:solidFill>
                    <a:srgbClr val="0039A6"/>
                  </a:solidFill>
                </a:uFill>
                <a:latin typeface="+mj-ea"/>
                <a:ea typeface="+mj-ea"/>
              </a:rPr>
              <a:t>让作者及其资助基金（如美国的</a:t>
            </a:r>
            <a:r>
              <a:rPr lang="en-US" altLang="zh-CN" sz="1600" dirty="0">
                <a:uFill>
                  <a:solidFill>
                    <a:srgbClr val="0039A6"/>
                  </a:solidFill>
                </a:uFill>
                <a:latin typeface="+mj-ea"/>
                <a:ea typeface="+mj-ea"/>
              </a:rPr>
              <a:t>NIST</a:t>
            </a:r>
            <a:r>
              <a:rPr lang="zh-CN" altLang="en-US" sz="1600" dirty="0">
                <a:uFill>
                  <a:solidFill>
                    <a:srgbClr val="0039A6"/>
                  </a:solidFill>
                </a:uFill>
                <a:latin typeface="+mj-ea"/>
                <a:ea typeface="+mj-ea"/>
              </a:rPr>
              <a:t>以及能源部发布的研究基金）以</a:t>
            </a:r>
            <a:r>
              <a:rPr lang="zh-CN" altLang="en-US" sz="1600" b="1" dirty="0">
                <a:uFill>
                  <a:solidFill>
                    <a:srgbClr val="0039A6"/>
                  </a:solidFill>
                </a:uFill>
                <a:latin typeface="+mj-ea"/>
                <a:ea typeface="+mj-ea"/>
              </a:rPr>
              <a:t>合理的费用</a:t>
            </a:r>
            <a:r>
              <a:rPr lang="zh-CN" altLang="en-US" sz="1600" dirty="0">
                <a:uFill>
                  <a:solidFill>
                    <a:srgbClr val="0039A6"/>
                  </a:solidFill>
                </a:uFill>
                <a:latin typeface="+mj-ea"/>
                <a:ea typeface="+mj-ea"/>
              </a:rPr>
              <a:t>换取研究成果的开放；</a:t>
            </a:r>
            <a:endParaRPr lang="en-US" altLang="zh-CN" sz="1600" dirty="0">
              <a:uFill>
                <a:solidFill>
                  <a:srgbClr val="0039A6"/>
                </a:solidFill>
              </a:uFill>
              <a:latin typeface="+mj-ea"/>
              <a:ea typeface="+mj-ea"/>
            </a:endParaRPr>
          </a:p>
          <a:p>
            <a:pPr marL="171450" indent="-114300" algn="just" eaLnBrk="0" hangingPunct="0">
              <a:spcBef>
                <a:spcPct val="20000"/>
              </a:spcBef>
              <a:buFont typeface="Arial" pitchFamily="34" charset="0"/>
              <a:buChar char="•"/>
              <a:defRPr/>
            </a:pPr>
            <a:r>
              <a:rPr lang="en-US" altLang="zh-CN" sz="1600" dirty="0" err="1">
                <a:latin typeface="+mj-lt"/>
                <a:ea typeface="华文中宋" panose="02010600040101010101" pitchFamily="2" charset="-122"/>
              </a:rPr>
              <a:t>AuthorChoice</a:t>
            </a:r>
            <a:r>
              <a:rPr lang="zh-CN" altLang="en-US" sz="1600" dirty="0">
                <a:latin typeface="+mj-ea"/>
                <a:ea typeface="+mj-ea"/>
              </a:rPr>
              <a:t>的费用都只经过</a:t>
            </a:r>
            <a:r>
              <a:rPr lang="zh-CN" altLang="en-US" sz="1600" b="1" dirty="0">
                <a:latin typeface="+mj-ea"/>
                <a:ea typeface="+mj-ea"/>
              </a:rPr>
              <a:t>通讯作者</a:t>
            </a:r>
            <a:r>
              <a:rPr lang="zh-CN" altLang="en-US" sz="1600" dirty="0">
                <a:latin typeface="+mj-ea"/>
                <a:ea typeface="+mj-ea"/>
              </a:rPr>
              <a:t>；</a:t>
            </a:r>
            <a:endParaRPr lang="en-US" altLang="zh-CN" sz="1600" dirty="0">
              <a:latin typeface="+mj-ea"/>
              <a:ea typeface="+mj-ea"/>
            </a:endParaRPr>
          </a:p>
          <a:p>
            <a:pPr marL="171450" indent="-114300" algn="just" eaLnBrk="0" hangingPunct="0">
              <a:spcBef>
                <a:spcPct val="20000"/>
              </a:spcBef>
              <a:buFont typeface="Arial" pitchFamily="34" charset="0"/>
              <a:buChar char="•"/>
              <a:defRPr/>
            </a:pPr>
            <a:r>
              <a:rPr lang="zh-CN" altLang="en-US" sz="1600" dirty="0">
                <a:latin typeface="+mj-ea"/>
                <a:ea typeface="+mj-ea"/>
              </a:rPr>
              <a:t>文章被编辑部接受后再付费。</a:t>
            </a:r>
            <a:endParaRPr lang="en-US" sz="1600" dirty="0">
              <a:latin typeface="+mj-ea"/>
              <a:ea typeface="+mj-ea"/>
            </a:endParaRP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12829"/>
            <a:ext cx="9144000" cy="1548983"/>
          </a:xfrm>
          <a:prstGeom prst="rect">
            <a:avLst/>
          </a:prstGeom>
        </p:spPr>
      </p:pic>
      <p:pic>
        <p:nvPicPr>
          <p:cNvPr id="15" name="Picture 27" descr="https://encrypted-tbn0.gstatic.com/images?q=tbn:ANd9GcTmQKX2BYWZ35hKwh9dRbIGpsSQoGthw0ZwhDCRqkgLi8Ejp96XR_HuSP8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206" y="5875991"/>
            <a:ext cx="1714500" cy="7715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0" descr="Image resul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4206" y="4784400"/>
            <a:ext cx="933995" cy="93399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5" descr="https://encrypted-tbn1.gstatic.com/images?q=tbn:ANd9GcTQUGwQO5THt9fKjm7YKeO4WRvG4aMFgfTPUUwb13AkDsxEY6kNPOWsWwQ"/>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0871" y="4784400"/>
            <a:ext cx="1034553" cy="103455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
          <p:cNvSpPr>
            <a:spLocks noGrp="1" noChangeArrowheads="1"/>
          </p:cNvSpPr>
          <p:nvPr>
            <p:ph type="title"/>
          </p:nvPr>
        </p:nvSpPr>
        <p:spPr>
          <a:xfrm>
            <a:off x="427038" y="954088"/>
            <a:ext cx="7570550" cy="944562"/>
          </a:xfrm>
        </p:spPr>
        <p:txBody>
          <a:bodyPr/>
          <a:lstStyle/>
          <a:p>
            <a:pPr algn="l" eaLnBrk="1" hangingPunct="1">
              <a:buFont typeface="Wingdings" pitchFamily="2" charset="2"/>
              <a:buChar char="n"/>
            </a:pPr>
            <a:r>
              <a:rPr lang="zh-CN" altLang="en-US" sz="1800" b="1" dirty="0"/>
              <a:t> </a:t>
            </a:r>
            <a:r>
              <a:rPr lang="en-US" altLang="zh-CN" sz="1800" b="1" dirty="0" smtClean="0"/>
              <a:t>OA</a:t>
            </a:r>
            <a:r>
              <a:rPr lang="zh-CN" altLang="en-US" sz="1800" b="1" dirty="0" smtClean="0"/>
              <a:t>栏目</a:t>
            </a:r>
            <a:endParaRPr lang="en-GB" altLang="zh-CN" sz="1800" b="1" dirty="0"/>
          </a:p>
        </p:txBody>
      </p:sp>
    </p:spTree>
    <p:extLst>
      <p:ext uri="{BB962C8B-B14F-4D97-AF65-F5344CB8AC3E}">
        <p14:creationId xmlns:p14="http://schemas.microsoft.com/office/powerpoint/2010/main" val="2290122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par>
                                <p:cTn id="8" presetID="21" presetClass="entr" presetSubtype="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000"/>
                                        <p:tgtEl>
                                          <p:spTgt spid="18"/>
                                        </p:tgtEl>
                                      </p:cBhvr>
                                    </p:animEffect>
                                  </p:childTnLst>
                                </p:cTn>
                              </p:par>
                              <p:par>
                                <p:cTn id="11" presetID="21" presetClass="entr" presetSubtype="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l="36688"/>
          <a:stretch/>
        </p:blipFill>
        <p:spPr>
          <a:xfrm>
            <a:off x="3354758" y="1872892"/>
            <a:ext cx="5789242" cy="1548983"/>
          </a:xfrm>
          <a:prstGeom prst="rect">
            <a:avLst/>
          </a:prstGeom>
        </p:spPr>
      </p:pic>
      <p:pic>
        <p:nvPicPr>
          <p:cNvPr id="2" name="图片 1"/>
          <p:cNvPicPr>
            <a:picLocks noChangeAspect="1"/>
          </p:cNvPicPr>
          <p:nvPr/>
        </p:nvPicPr>
        <p:blipFill rotWithShape="1">
          <a:blip r:embed="rId3"/>
          <a:srcRect l="7747" t="18535" r="9577" b="2949"/>
          <a:stretch/>
        </p:blipFill>
        <p:spPr>
          <a:xfrm>
            <a:off x="-26976" y="2912423"/>
            <a:ext cx="6763467" cy="3859901"/>
          </a:xfrm>
          <a:prstGeom prst="rect">
            <a:avLst/>
          </a:prstGeom>
          <a:ln>
            <a:noFill/>
          </a:ln>
          <a:effectLst>
            <a:outerShdw blurRad="292100" dist="139700" dir="2700000" algn="tl" rotWithShape="0">
              <a:srgbClr val="333333">
                <a:alpha val="65000"/>
              </a:srgbClr>
            </a:outerShdw>
          </a:effectLst>
        </p:spPr>
      </p:pic>
      <p:sp>
        <p:nvSpPr>
          <p:cNvPr id="8" name="圆角矩形 7"/>
          <p:cNvSpPr/>
          <p:nvPr/>
        </p:nvSpPr>
        <p:spPr>
          <a:xfrm>
            <a:off x="478555" y="2912424"/>
            <a:ext cx="809334" cy="1157300"/>
          </a:xfrm>
          <a:prstGeom prst="roundRect">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sp>
        <p:nvSpPr>
          <p:cNvPr id="6" name="Rectangle 2"/>
          <p:cNvSpPr>
            <a:spLocks noGrp="1" noChangeArrowheads="1"/>
          </p:cNvSpPr>
          <p:nvPr>
            <p:ph type="title"/>
          </p:nvPr>
        </p:nvSpPr>
        <p:spPr>
          <a:xfrm>
            <a:off x="427038" y="954088"/>
            <a:ext cx="7570550" cy="944562"/>
          </a:xfrm>
        </p:spPr>
        <p:txBody>
          <a:bodyPr/>
          <a:lstStyle/>
          <a:p>
            <a:pPr algn="l" eaLnBrk="1" hangingPunct="1">
              <a:buFont typeface="Wingdings" pitchFamily="2" charset="2"/>
              <a:buChar char="n"/>
            </a:pPr>
            <a:r>
              <a:rPr lang="zh-CN" altLang="en-US" sz="1800" b="1" dirty="0"/>
              <a:t> </a:t>
            </a:r>
            <a:r>
              <a:rPr lang="en-US" altLang="zh-CN" sz="1800" b="1" dirty="0" smtClean="0"/>
              <a:t>OA</a:t>
            </a:r>
            <a:r>
              <a:rPr lang="zh-CN" altLang="en-US" sz="1800" b="1" dirty="0" smtClean="0"/>
              <a:t>栏目</a:t>
            </a:r>
            <a:endParaRPr lang="en-GB" altLang="zh-CN" sz="1800" b="1" dirty="0"/>
          </a:p>
        </p:txBody>
      </p:sp>
    </p:spTree>
    <p:extLst>
      <p:ext uri="{BB962C8B-B14F-4D97-AF65-F5344CB8AC3E}">
        <p14:creationId xmlns:p14="http://schemas.microsoft.com/office/powerpoint/2010/main" val="34968242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85966"/>
            <a:ext cx="9144000" cy="1936866"/>
          </a:xfrm>
          <a:prstGeom prst="rect">
            <a:avLst/>
          </a:prstGeom>
        </p:spPr>
      </p:pic>
      <p:sp>
        <p:nvSpPr>
          <p:cNvPr id="46083" name="Content Placeholder 7"/>
          <p:cNvSpPr>
            <a:spLocks noGrp="1"/>
          </p:cNvSpPr>
          <p:nvPr/>
        </p:nvSpPr>
        <p:spPr bwMode="auto">
          <a:xfrm>
            <a:off x="542925" y="1898650"/>
            <a:ext cx="8532813" cy="1295311"/>
          </a:xfrm>
          <a:prstGeom prst="rect">
            <a:avLst/>
          </a:prstGeom>
          <a:noFill/>
          <a:ln w="9525">
            <a:noFill/>
            <a:miter lim="800000"/>
            <a:headEnd/>
            <a:tailEnd/>
          </a:ln>
        </p:spPr>
        <p:txBody>
          <a:bodyPr/>
          <a:lstStyle/>
          <a:p>
            <a:pPr marL="171450" indent="-114300" algn="just" defTabSz="457200" eaLnBrk="0" hangingPunct="0">
              <a:spcBef>
                <a:spcPct val="20000"/>
              </a:spcBef>
              <a:buFont typeface="Arial" pitchFamily="34" charset="0"/>
              <a:buChar char="•"/>
              <a:defRPr/>
            </a:pPr>
            <a:r>
              <a:rPr lang="en-US" altLang="zh-CN" sz="1600" b="1" u="heavy" dirty="0">
                <a:uFill>
                  <a:solidFill>
                    <a:srgbClr val="0039A6"/>
                  </a:solidFill>
                </a:uFill>
                <a:latin typeface="+mj-lt"/>
                <a:ea typeface="华文中宋" panose="02010600040101010101" pitchFamily="2" charset="-122"/>
                <a:hlinkClick r:id="rId3"/>
              </a:rPr>
              <a:t>ACS Central Science</a:t>
            </a:r>
            <a:r>
              <a:rPr lang="zh-CN" altLang="en-US" sz="1600" dirty="0">
                <a:latin typeface="+mj-lt"/>
                <a:ea typeface="+mj-ea"/>
              </a:rPr>
              <a:t>（</a:t>
            </a:r>
            <a:r>
              <a:rPr lang="en-US" altLang="zh-CN" sz="1600" dirty="0">
                <a:latin typeface="+mj-lt"/>
                <a:ea typeface="+mj-ea"/>
              </a:rPr>
              <a:t>ACS</a:t>
            </a:r>
            <a:r>
              <a:rPr lang="zh-CN" altLang="en-US" sz="1600" dirty="0">
                <a:latin typeface="+mj-lt"/>
                <a:ea typeface="+mj-ea"/>
              </a:rPr>
              <a:t>中心科学）文章被接受发表后无需作者付费；</a:t>
            </a:r>
            <a:endParaRPr lang="en-US" altLang="zh-CN" sz="1600" dirty="0">
              <a:latin typeface="+mj-lt"/>
              <a:ea typeface="+mj-ea"/>
            </a:endParaRPr>
          </a:p>
          <a:p>
            <a:pPr marL="171450" indent="-114300" algn="just" defTabSz="457200" eaLnBrk="0" hangingPunct="0">
              <a:spcBef>
                <a:spcPct val="20000"/>
              </a:spcBef>
              <a:buFont typeface="Arial" pitchFamily="34" charset="0"/>
              <a:buChar char="•"/>
              <a:defRPr/>
            </a:pPr>
            <a:r>
              <a:rPr lang="zh-CN" altLang="en-US" sz="1600" dirty="0">
                <a:latin typeface="+mj-lt"/>
                <a:ea typeface="+mj-ea"/>
              </a:rPr>
              <a:t>接受门槛较高，对研究的创新度和前沿性有非常高的要求；</a:t>
            </a:r>
            <a:endParaRPr lang="en-US" altLang="zh-CN" sz="1600" dirty="0">
              <a:latin typeface="+mj-lt"/>
              <a:ea typeface="+mj-ea"/>
            </a:endParaRPr>
          </a:p>
          <a:p>
            <a:pPr marL="171450" lvl="1" indent="-114300" algn="just" defTabSz="457200" eaLnBrk="0" hangingPunct="0">
              <a:spcBef>
                <a:spcPct val="20000"/>
              </a:spcBef>
              <a:buSzPct val="85000"/>
              <a:buFont typeface="Arial" pitchFamily="34" charset="0"/>
              <a:buChar char="•"/>
              <a:defRPr/>
            </a:pPr>
            <a:r>
              <a:rPr lang="zh-CN" altLang="en-US" sz="1600" dirty="0">
                <a:latin typeface="+mj-lt"/>
                <a:ea typeface="+mj-ea"/>
              </a:rPr>
              <a:t>每年仅发表</a:t>
            </a:r>
            <a:r>
              <a:rPr lang="en-US" altLang="zh-CN" sz="1600" dirty="0">
                <a:latin typeface="+mj-lt"/>
                <a:ea typeface="+mj-ea"/>
              </a:rPr>
              <a:t>100-200</a:t>
            </a:r>
            <a:r>
              <a:rPr lang="zh-CN" altLang="en-US" sz="1600" dirty="0">
                <a:latin typeface="+mj-lt"/>
                <a:ea typeface="+mj-ea"/>
              </a:rPr>
              <a:t>篇研究论文；</a:t>
            </a:r>
            <a:endParaRPr lang="en-US" altLang="zh-CN" sz="1600" dirty="0">
              <a:latin typeface="+mj-lt"/>
              <a:ea typeface="+mj-ea"/>
            </a:endParaRPr>
          </a:p>
          <a:p>
            <a:pPr marL="171450" lvl="1" indent="-114300" algn="just" defTabSz="457200" eaLnBrk="0" hangingPunct="0">
              <a:spcBef>
                <a:spcPct val="20000"/>
              </a:spcBef>
              <a:buSzPct val="85000"/>
              <a:buFont typeface="Arial" pitchFamily="34" charset="0"/>
              <a:buChar char="•"/>
              <a:defRPr/>
            </a:pPr>
            <a:r>
              <a:rPr lang="en-US" altLang="zh-CN" sz="1600" dirty="0">
                <a:latin typeface="+mj-lt"/>
                <a:ea typeface="+mj-ea"/>
              </a:rPr>
              <a:t>2018</a:t>
            </a:r>
            <a:r>
              <a:rPr lang="zh-CN" altLang="en-US" sz="1600" dirty="0">
                <a:latin typeface="+mj-lt"/>
                <a:ea typeface="+mj-ea"/>
              </a:rPr>
              <a:t>年的影响因子</a:t>
            </a:r>
            <a:r>
              <a:rPr lang="en-US" altLang="zh-CN" sz="1600" dirty="0">
                <a:latin typeface="+mj-lt"/>
                <a:ea typeface="+mj-ea"/>
              </a:rPr>
              <a:t>12.837</a:t>
            </a:r>
          </a:p>
        </p:txBody>
      </p:sp>
      <p:sp>
        <p:nvSpPr>
          <p:cNvPr id="9" name="Oval 9"/>
          <p:cNvSpPr>
            <a:spLocks noChangeArrowheads="1"/>
          </p:cNvSpPr>
          <p:nvPr/>
        </p:nvSpPr>
        <p:spPr bwMode="auto">
          <a:xfrm>
            <a:off x="5069714" y="2843212"/>
            <a:ext cx="1055687" cy="1055687"/>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a:solidFill>
                  <a:srgbClr val="FFFFFF"/>
                </a:solidFill>
                <a:latin typeface="+mj-lt"/>
                <a:cs typeface="Arial" pitchFamily="34" charset="0"/>
                <a:sym typeface="Helvetica Light" charset="0"/>
              </a:rPr>
              <a:t>IF</a:t>
            </a:r>
          </a:p>
          <a:p>
            <a:pPr algn="ctr" defTabSz="409575">
              <a:defRPr/>
            </a:pPr>
            <a:r>
              <a:rPr lang="en-US" altLang="zh-CN" sz="1600" b="1" dirty="0">
                <a:solidFill>
                  <a:srgbClr val="FFFFFF"/>
                </a:solidFill>
                <a:latin typeface="+mj-lt"/>
                <a:cs typeface="Arial" pitchFamily="34" charset="0"/>
                <a:sym typeface="Helvetica Light" charset="0"/>
              </a:rPr>
              <a:t>12.837</a:t>
            </a:r>
          </a:p>
        </p:txBody>
      </p:sp>
      <p:sp>
        <p:nvSpPr>
          <p:cNvPr id="7" name="Rectangle 2"/>
          <p:cNvSpPr txBox="1">
            <a:spLocks noChangeArrowheads="1"/>
          </p:cNvSpPr>
          <p:nvPr/>
        </p:nvSpPr>
        <p:spPr bwMode="auto">
          <a:xfrm>
            <a:off x="427036" y="954088"/>
            <a:ext cx="6604829" cy="944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eorgia" pitchFamily="18" charset="0"/>
                <a:ea typeface="微软雅黑" pitchFamily="34" charset="-122"/>
              </a:defRPr>
            </a:lvl2pPr>
            <a:lvl3pPr algn="ctr" rtl="0" eaLnBrk="0" fontAlgn="base" hangingPunct="0">
              <a:spcBef>
                <a:spcPct val="0"/>
              </a:spcBef>
              <a:spcAft>
                <a:spcPct val="0"/>
              </a:spcAft>
              <a:defRPr sz="4400">
                <a:solidFill>
                  <a:schemeClr val="tx1"/>
                </a:solidFill>
                <a:latin typeface="Georgia" pitchFamily="18" charset="0"/>
                <a:ea typeface="微软雅黑" pitchFamily="34" charset="-122"/>
              </a:defRPr>
            </a:lvl3pPr>
            <a:lvl4pPr algn="ctr" rtl="0" eaLnBrk="0" fontAlgn="base" hangingPunct="0">
              <a:spcBef>
                <a:spcPct val="0"/>
              </a:spcBef>
              <a:spcAft>
                <a:spcPct val="0"/>
              </a:spcAft>
              <a:defRPr sz="4400">
                <a:solidFill>
                  <a:schemeClr val="tx1"/>
                </a:solidFill>
                <a:latin typeface="Georgia" pitchFamily="18" charset="0"/>
                <a:ea typeface="微软雅黑" pitchFamily="34" charset="-122"/>
              </a:defRPr>
            </a:lvl4pPr>
            <a:lvl5pPr algn="ctr" rtl="0" eaLnBrk="0" fontAlgn="base" hangingPunct="0">
              <a:spcBef>
                <a:spcPct val="0"/>
              </a:spcBef>
              <a:spcAft>
                <a:spcPct val="0"/>
              </a:spcAft>
              <a:defRPr sz="4400">
                <a:solidFill>
                  <a:schemeClr val="tx1"/>
                </a:solidFill>
                <a:latin typeface="Georgia" pitchFamily="18" charset="0"/>
                <a:ea typeface="微软雅黑" pitchFamily="34" charset="-122"/>
              </a:defRPr>
            </a:lvl5pPr>
            <a:lvl6pPr marL="457200" algn="ctr" rtl="0" fontAlgn="base">
              <a:spcBef>
                <a:spcPct val="0"/>
              </a:spcBef>
              <a:spcAft>
                <a:spcPct val="0"/>
              </a:spcAft>
              <a:defRPr sz="4400">
                <a:solidFill>
                  <a:schemeClr val="tx1"/>
                </a:solidFill>
                <a:latin typeface="Georgia" pitchFamily="18" charset="0"/>
                <a:ea typeface="微软雅黑" pitchFamily="34" charset="-122"/>
              </a:defRPr>
            </a:lvl6pPr>
            <a:lvl7pPr marL="914400" algn="ctr" rtl="0" fontAlgn="base">
              <a:spcBef>
                <a:spcPct val="0"/>
              </a:spcBef>
              <a:spcAft>
                <a:spcPct val="0"/>
              </a:spcAft>
              <a:defRPr sz="4400">
                <a:solidFill>
                  <a:schemeClr val="tx1"/>
                </a:solidFill>
                <a:latin typeface="Georgia" pitchFamily="18" charset="0"/>
                <a:ea typeface="微软雅黑" pitchFamily="34" charset="-122"/>
              </a:defRPr>
            </a:lvl7pPr>
            <a:lvl8pPr marL="1371600" algn="ctr" rtl="0" fontAlgn="base">
              <a:spcBef>
                <a:spcPct val="0"/>
              </a:spcBef>
              <a:spcAft>
                <a:spcPct val="0"/>
              </a:spcAft>
              <a:defRPr sz="4400">
                <a:solidFill>
                  <a:schemeClr val="tx1"/>
                </a:solidFill>
                <a:latin typeface="Georgia" pitchFamily="18" charset="0"/>
                <a:ea typeface="微软雅黑" pitchFamily="34" charset="-122"/>
              </a:defRPr>
            </a:lvl8pPr>
            <a:lvl9pPr marL="1828800" algn="ctr" rtl="0" fontAlgn="base">
              <a:spcBef>
                <a:spcPct val="0"/>
              </a:spcBef>
              <a:spcAft>
                <a:spcPct val="0"/>
              </a:spcAft>
              <a:defRPr sz="4400">
                <a:solidFill>
                  <a:schemeClr val="tx1"/>
                </a:solidFill>
                <a:latin typeface="Georgia" pitchFamily="18" charset="0"/>
                <a:ea typeface="微软雅黑" pitchFamily="34" charset="-122"/>
              </a:defRPr>
            </a:lvl9pPr>
          </a:lstStyle>
          <a:p>
            <a:pPr algn="l" eaLnBrk="1" hangingPunct="1">
              <a:buFont typeface="Wingdings" pitchFamily="2" charset="2"/>
              <a:buChar char="n"/>
            </a:pPr>
            <a:r>
              <a:rPr lang="en-GB" altLang="zh-CN" sz="1800" b="1" dirty="0"/>
              <a:t>  </a:t>
            </a:r>
            <a:r>
              <a:rPr lang="en-US" altLang="zh-CN" sz="1800" b="1" dirty="0" smtClean="0"/>
              <a:t>OA</a:t>
            </a:r>
            <a:r>
              <a:rPr lang="zh-CN" altLang="en-US" sz="1800" b="1" dirty="0" smtClean="0"/>
              <a:t>栏目</a:t>
            </a:r>
            <a:endParaRPr lang="en-US" altLang="zh-CN" sz="1800" b="1" dirty="0">
              <a:solidFill>
                <a:srgbClr val="FF4343"/>
              </a:solidFill>
            </a:endParaRPr>
          </a:p>
        </p:txBody>
      </p:sp>
      <p:sp>
        <p:nvSpPr>
          <p:cNvPr id="11" name="Oval 9"/>
          <p:cNvSpPr>
            <a:spLocks noChangeArrowheads="1"/>
          </p:cNvSpPr>
          <p:nvPr/>
        </p:nvSpPr>
        <p:spPr bwMode="auto">
          <a:xfrm>
            <a:off x="7785010" y="4694988"/>
            <a:ext cx="1055687" cy="1055687"/>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a:solidFill>
                  <a:srgbClr val="FFFFFF"/>
                </a:solidFill>
                <a:latin typeface="+mj-lt"/>
                <a:cs typeface="Arial" pitchFamily="34" charset="0"/>
                <a:sym typeface="Helvetica Light" charset="0"/>
              </a:rPr>
              <a:t>IF</a:t>
            </a:r>
          </a:p>
          <a:p>
            <a:pPr algn="ctr" defTabSz="409575">
              <a:defRPr/>
            </a:pPr>
            <a:r>
              <a:rPr lang="en-US" altLang="zh-CN" sz="1600" b="1" dirty="0">
                <a:solidFill>
                  <a:srgbClr val="FFFFFF"/>
                </a:solidFill>
                <a:latin typeface="+mj-lt"/>
                <a:cs typeface="Arial" pitchFamily="34" charset="0"/>
                <a:sym typeface="Helvetica Light" charset="0"/>
              </a:rPr>
              <a:t>2.584</a:t>
            </a:r>
          </a:p>
        </p:txBody>
      </p:sp>
      <p:sp>
        <p:nvSpPr>
          <p:cNvPr id="12" name="Content Placeholder 7"/>
          <p:cNvSpPr>
            <a:spLocks noGrp="1"/>
          </p:cNvSpPr>
          <p:nvPr/>
        </p:nvSpPr>
        <p:spPr bwMode="auto">
          <a:xfrm>
            <a:off x="156410" y="5336544"/>
            <a:ext cx="7808494" cy="1028162"/>
          </a:xfrm>
          <a:prstGeom prst="rect">
            <a:avLst/>
          </a:prstGeom>
          <a:noFill/>
          <a:ln w="9525">
            <a:noFill/>
            <a:miter lim="800000"/>
            <a:headEnd/>
            <a:tailEnd/>
          </a:ln>
        </p:spPr>
        <p:txBody>
          <a:bodyPr/>
          <a:lstStyle/>
          <a:p>
            <a:pPr marL="171450" indent="-114300" algn="r" defTabSz="457200" eaLnBrk="0" hangingPunct="0">
              <a:spcBef>
                <a:spcPct val="20000"/>
              </a:spcBef>
              <a:buFont typeface="Arial" pitchFamily="34" charset="0"/>
              <a:buChar char="•"/>
              <a:defRPr/>
            </a:pPr>
            <a:r>
              <a:rPr lang="en-US" altLang="zh-CN" sz="1600" b="1" u="heavy" dirty="0">
                <a:uFill>
                  <a:solidFill>
                    <a:srgbClr val="0039A6"/>
                  </a:solidFill>
                </a:uFill>
                <a:latin typeface="+mj-lt"/>
                <a:ea typeface="华文中宋" panose="02010600040101010101" pitchFamily="2" charset="-122"/>
                <a:hlinkClick r:id="rId4"/>
              </a:rPr>
              <a:t>ACS Omega</a:t>
            </a:r>
            <a:r>
              <a:rPr lang="zh-CN" altLang="en-US" sz="1600" dirty="0">
                <a:latin typeface="+mj-lt"/>
                <a:ea typeface="+mj-ea"/>
              </a:rPr>
              <a:t>（</a:t>
            </a:r>
            <a:r>
              <a:rPr lang="en-US" altLang="zh-CN" sz="1600" dirty="0">
                <a:latin typeface="+mj-lt"/>
                <a:ea typeface="+mj-ea"/>
              </a:rPr>
              <a:t>ACS</a:t>
            </a:r>
            <a:r>
              <a:rPr lang="zh-CN" altLang="en-US" sz="1600" dirty="0">
                <a:latin typeface="+mj-lt"/>
                <a:ea typeface="+mj-ea"/>
              </a:rPr>
              <a:t>欧米伽）让作者以低于多数主流期刊的费用换取文章的开放；</a:t>
            </a:r>
            <a:endParaRPr lang="en-US" altLang="zh-CN" sz="1600" dirty="0">
              <a:latin typeface="+mj-lt"/>
              <a:ea typeface="+mj-ea"/>
            </a:endParaRPr>
          </a:p>
          <a:p>
            <a:pPr marL="171450" indent="-114300" algn="r" defTabSz="457200" eaLnBrk="0" hangingPunct="0">
              <a:spcBef>
                <a:spcPct val="20000"/>
              </a:spcBef>
              <a:buFont typeface="Arial" pitchFamily="34" charset="0"/>
              <a:buChar char="•"/>
              <a:defRPr/>
            </a:pPr>
            <a:r>
              <a:rPr lang="zh-CN" altLang="en-US" sz="1600" dirty="0">
                <a:latin typeface="+mj-lt"/>
                <a:ea typeface="+mj-ea"/>
              </a:rPr>
              <a:t>注重研究工作的严谨和客观；</a:t>
            </a:r>
            <a:endParaRPr lang="en-US" altLang="zh-CN" sz="1600" dirty="0">
              <a:latin typeface="+mj-lt"/>
              <a:ea typeface="+mj-ea"/>
            </a:endParaRPr>
          </a:p>
          <a:p>
            <a:pPr marL="171450" indent="-114300" algn="r" defTabSz="457200" eaLnBrk="0" hangingPunct="0">
              <a:spcBef>
                <a:spcPct val="20000"/>
              </a:spcBef>
              <a:buFont typeface="Arial" pitchFamily="34" charset="0"/>
              <a:buChar char="•"/>
              <a:defRPr/>
            </a:pPr>
            <a:r>
              <a:rPr lang="en-US" altLang="zh-CN" sz="1600" dirty="0">
                <a:latin typeface="+mj-lt"/>
                <a:ea typeface="+mj-ea"/>
              </a:rPr>
              <a:t>2019</a:t>
            </a:r>
            <a:r>
              <a:rPr lang="zh-CN" altLang="en-US" sz="1600" dirty="0">
                <a:latin typeface="+mj-lt"/>
                <a:ea typeface="+mj-ea"/>
              </a:rPr>
              <a:t>年首获影响因子</a:t>
            </a:r>
            <a:r>
              <a:rPr lang="en-US" altLang="zh-CN" sz="1600" dirty="0">
                <a:latin typeface="+mj-lt"/>
                <a:ea typeface="+mj-ea"/>
              </a:rPr>
              <a:t>2.584</a:t>
            </a:r>
          </a:p>
        </p:txBody>
      </p:sp>
    </p:spTree>
    <p:extLst>
      <p:ext uri="{BB962C8B-B14F-4D97-AF65-F5344CB8AC3E}">
        <p14:creationId xmlns:p14="http://schemas.microsoft.com/office/powerpoint/2010/main" val="3875842034"/>
      </p:ext>
    </p:extLst>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stretch>
            <a:fillRect/>
          </a:stretch>
        </p:blipFill>
        <p:spPr>
          <a:xfrm rot="20952603">
            <a:off x="1012756" y="2844408"/>
            <a:ext cx="2107890" cy="2588228"/>
          </a:xfrm>
          <a:prstGeom prst="rect">
            <a:avLst/>
          </a:prstGeom>
          <a:ln>
            <a:noFill/>
          </a:ln>
          <a:effectLst>
            <a:outerShdw blurRad="292100" dist="139700" dir="2700000" algn="tl" rotWithShape="0">
              <a:srgbClr val="333333">
                <a:alpha val="65000"/>
              </a:srgbClr>
            </a:outerShdw>
          </a:effectLst>
        </p:spPr>
      </p:pic>
      <p:sp>
        <p:nvSpPr>
          <p:cNvPr id="46083" name="Content Placeholder 7"/>
          <p:cNvSpPr>
            <a:spLocks noGrp="1"/>
          </p:cNvSpPr>
          <p:nvPr/>
        </p:nvSpPr>
        <p:spPr bwMode="auto">
          <a:xfrm>
            <a:off x="542925" y="1898650"/>
            <a:ext cx="8532813" cy="1295311"/>
          </a:xfrm>
          <a:prstGeom prst="rect">
            <a:avLst/>
          </a:prstGeom>
          <a:noFill/>
          <a:ln w="9525">
            <a:noFill/>
            <a:miter lim="800000"/>
            <a:headEnd/>
            <a:tailEnd/>
          </a:ln>
        </p:spPr>
        <p:txBody>
          <a:bodyPr/>
          <a:lstStyle/>
          <a:p>
            <a:pPr marL="171450" indent="-114300" algn="just" defTabSz="457200" eaLnBrk="0" hangingPunct="0">
              <a:spcBef>
                <a:spcPct val="20000"/>
              </a:spcBef>
              <a:buFont typeface="Arial" pitchFamily="34" charset="0"/>
              <a:buChar char="•"/>
              <a:defRPr/>
            </a:pPr>
            <a:r>
              <a:rPr lang="en-US" altLang="zh-CN" sz="1600" b="1" u="heavy" dirty="0" smtClean="0">
                <a:solidFill>
                  <a:srgbClr val="CE6D02"/>
                </a:solidFill>
                <a:uFill>
                  <a:solidFill>
                    <a:srgbClr val="0039A6"/>
                  </a:solidFill>
                </a:uFill>
                <a:latin typeface="+mj-lt"/>
                <a:ea typeface="华文中宋" panose="02010600040101010101" pitchFamily="2" charset="-122"/>
                <a:hlinkClick r:id="rId3"/>
              </a:rPr>
              <a:t>JACS Au</a:t>
            </a:r>
            <a:r>
              <a:rPr lang="zh-CN" altLang="en-US" sz="1600" dirty="0" smtClean="0">
                <a:latin typeface="+mj-lt"/>
                <a:ea typeface="+mj-ea"/>
              </a:rPr>
              <a:t>（</a:t>
            </a:r>
            <a:r>
              <a:rPr lang="en-US" altLang="zh-CN" sz="1600" dirty="0" smtClean="0">
                <a:latin typeface="+mj-lt"/>
                <a:ea typeface="+mj-ea"/>
              </a:rPr>
              <a:t>JACS</a:t>
            </a:r>
            <a:r>
              <a:rPr lang="zh-CN" altLang="en-US" sz="1600" dirty="0" smtClean="0">
                <a:latin typeface="+mj-lt"/>
                <a:ea typeface="+mj-ea"/>
              </a:rPr>
              <a:t>黄金）</a:t>
            </a:r>
            <a:endParaRPr lang="zh-CN" altLang="en-US" sz="1600" dirty="0">
              <a:latin typeface="+mj-lt"/>
              <a:ea typeface="+mj-ea"/>
            </a:endParaRPr>
          </a:p>
        </p:txBody>
      </p:sp>
      <p:sp>
        <p:nvSpPr>
          <p:cNvPr id="7" name="Rectangle 2"/>
          <p:cNvSpPr txBox="1">
            <a:spLocks noChangeArrowheads="1"/>
          </p:cNvSpPr>
          <p:nvPr/>
        </p:nvSpPr>
        <p:spPr bwMode="auto">
          <a:xfrm>
            <a:off x="427036" y="954088"/>
            <a:ext cx="6604829" cy="944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eorgia" pitchFamily="18" charset="0"/>
                <a:ea typeface="微软雅黑" pitchFamily="34" charset="-122"/>
              </a:defRPr>
            </a:lvl2pPr>
            <a:lvl3pPr algn="ctr" rtl="0" eaLnBrk="0" fontAlgn="base" hangingPunct="0">
              <a:spcBef>
                <a:spcPct val="0"/>
              </a:spcBef>
              <a:spcAft>
                <a:spcPct val="0"/>
              </a:spcAft>
              <a:defRPr sz="4400">
                <a:solidFill>
                  <a:schemeClr val="tx1"/>
                </a:solidFill>
                <a:latin typeface="Georgia" pitchFamily="18" charset="0"/>
                <a:ea typeface="微软雅黑" pitchFamily="34" charset="-122"/>
              </a:defRPr>
            </a:lvl3pPr>
            <a:lvl4pPr algn="ctr" rtl="0" eaLnBrk="0" fontAlgn="base" hangingPunct="0">
              <a:spcBef>
                <a:spcPct val="0"/>
              </a:spcBef>
              <a:spcAft>
                <a:spcPct val="0"/>
              </a:spcAft>
              <a:defRPr sz="4400">
                <a:solidFill>
                  <a:schemeClr val="tx1"/>
                </a:solidFill>
                <a:latin typeface="Georgia" pitchFamily="18" charset="0"/>
                <a:ea typeface="微软雅黑" pitchFamily="34" charset="-122"/>
              </a:defRPr>
            </a:lvl4pPr>
            <a:lvl5pPr algn="ctr" rtl="0" eaLnBrk="0" fontAlgn="base" hangingPunct="0">
              <a:spcBef>
                <a:spcPct val="0"/>
              </a:spcBef>
              <a:spcAft>
                <a:spcPct val="0"/>
              </a:spcAft>
              <a:defRPr sz="4400">
                <a:solidFill>
                  <a:schemeClr val="tx1"/>
                </a:solidFill>
                <a:latin typeface="Georgia" pitchFamily="18" charset="0"/>
                <a:ea typeface="微软雅黑" pitchFamily="34" charset="-122"/>
              </a:defRPr>
            </a:lvl5pPr>
            <a:lvl6pPr marL="457200" algn="ctr" rtl="0" fontAlgn="base">
              <a:spcBef>
                <a:spcPct val="0"/>
              </a:spcBef>
              <a:spcAft>
                <a:spcPct val="0"/>
              </a:spcAft>
              <a:defRPr sz="4400">
                <a:solidFill>
                  <a:schemeClr val="tx1"/>
                </a:solidFill>
                <a:latin typeface="Georgia" pitchFamily="18" charset="0"/>
                <a:ea typeface="微软雅黑" pitchFamily="34" charset="-122"/>
              </a:defRPr>
            </a:lvl6pPr>
            <a:lvl7pPr marL="914400" algn="ctr" rtl="0" fontAlgn="base">
              <a:spcBef>
                <a:spcPct val="0"/>
              </a:spcBef>
              <a:spcAft>
                <a:spcPct val="0"/>
              </a:spcAft>
              <a:defRPr sz="4400">
                <a:solidFill>
                  <a:schemeClr val="tx1"/>
                </a:solidFill>
                <a:latin typeface="Georgia" pitchFamily="18" charset="0"/>
                <a:ea typeface="微软雅黑" pitchFamily="34" charset="-122"/>
              </a:defRPr>
            </a:lvl7pPr>
            <a:lvl8pPr marL="1371600" algn="ctr" rtl="0" fontAlgn="base">
              <a:spcBef>
                <a:spcPct val="0"/>
              </a:spcBef>
              <a:spcAft>
                <a:spcPct val="0"/>
              </a:spcAft>
              <a:defRPr sz="4400">
                <a:solidFill>
                  <a:schemeClr val="tx1"/>
                </a:solidFill>
                <a:latin typeface="Georgia" pitchFamily="18" charset="0"/>
                <a:ea typeface="微软雅黑" pitchFamily="34" charset="-122"/>
              </a:defRPr>
            </a:lvl8pPr>
            <a:lvl9pPr marL="1828800" algn="ctr" rtl="0" fontAlgn="base">
              <a:spcBef>
                <a:spcPct val="0"/>
              </a:spcBef>
              <a:spcAft>
                <a:spcPct val="0"/>
              </a:spcAft>
              <a:defRPr sz="4400">
                <a:solidFill>
                  <a:schemeClr val="tx1"/>
                </a:solidFill>
                <a:latin typeface="Georgia" pitchFamily="18" charset="0"/>
                <a:ea typeface="微软雅黑" pitchFamily="34" charset="-122"/>
              </a:defRPr>
            </a:lvl9pPr>
          </a:lstStyle>
          <a:p>
            <a:pPr algn="l" eaLnBrk="1" hangingPunct="1">
              <a:buFont typeface="Wingdings" pitchFamily="2" charset="2"/>
              <a:buChar char="n"/>
            </a:pPr>
            <a:r>
              <a:rPr lang="en-GB" altLang="zh-CN" sz="1800" b="1" dirty="0"/>
              <a:t>  </a:t>
            </a:r>
            <a:r>
              <a:rPr lang="en-US" altLang="zh-CN" sz="1800" b="1" dirty="0" smtClean="0"/>
              <a:t>OA</a:t>
            </a:r>
            <a:r>
              <a:rPr lang="zh-CN" altLang="en-US" sz="1800" b="1" dirty="0" smtClean="0"/>
              <a:t>栏目</a:t>
            </a:r>
            <a:endParaRPr lang="en-US" altLang="zh-CN" sz="1800" b="1" dirty="0">
              <a:solidFill>
                <a:srgbClr val="FF4343"/>
              </a:solidFill>
            </a:endParaRPr>
          </a:p>
        </p:txBody>
      </p:sp>
      <p:sp>
        <p:nvSpPr>
          <p:cNvPr id="11" name="Oval 9"/>
          <p:cNvSpPr>
            <a:spLocks noChangeArrowheads="1"/>
          </p:cNvSpPr>
          <p:nvPr/>
        </p:nvSpPr>
        <p:spPr bwMode="auto">
          <a:xfrm>
            <a:off x="2677716" y="4469649"/>
            <a:ext cx="1055687" cy="1055687"/>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smtClean="0">
                <a:solidFill>
                  <a:srgbClr val="FFFFFF"/>
                </a:solidFill>
                <a:latin typeface="+mj-lt"/>
                <a:cs typeface="Arial" pitchFamily="34" charset="0"/>
                <a:sym typeface="Helvetica Light" charset="0"/>
              </a:rPr>
              <a:t>New </a:t>
            </a:r>
            <a:r>
              <a:rPr lang="en-US" altLang="zh-CN" sz="1600" b="1" smtClean="0">
                <a:solidFill>
                  <a:srgbClr val="FFFFFF"/>
                </a:solidFill>
                <a:latin typeface="+mj-lt"/>
                <a:cs typeface="Arial" pitchFamily="34" charset="0"/>
                <a:sym typeface="Helvetica Light" charset="0"/>
              </a:rPr>
              <a:t>in 2021</a:t>
            </a:r>
            <a:endParaRPr lang="en-US" altLang="zh-CN" sz="1600" b="1" dirty="0">
              <a:solidFill>
                <a:srgbClr val="FFFFFF"/>
              </a:solidFill>
              <a:latin typeface="+mj-lt"/>
              <a:cs typeface="Arial" pitchFamily="34" charset="0"/>
              <a:sym typeface="Helvetica Light" charset="0"/>
            </a:endParaRPr>
          </a:p>
        </p:txBody>
      </p:sp>
      <p:sp>
        <p:nvSpPr>
          <p:cNvPr id="3" name="矩形 2"/>
          <p:cNvSpPr/>
          <p:nvPr/>
        </p:nvSpPr>
        <p:spPr>
          <a:xfrm>
            <a:off x="4118571" y="2360114"/>
            <a:ext cx="4111029" cy="3360920"/>
          </a:xfrm>
          <a:prstGeom prst="rect">
            <a:avLst/>
          </a:prstGeom>
        </p:spPr>
        <p:txBody>
          <a:bodyPr wrap="square">
            <a:spAutoFit/>
          </a:bodyPr>
          <a:lstStyle/>
          <a:p>
            <a:pPr marL="285750" indent="-285750" defTabSz="342904" eaLnBrk="0" hangingPunct="0">
              <a:spcBef>
                <a:spcPct val="20000"/>
              </a:spcBef>
              <a:buFont typeface="Arial" panose="020B0604020202020204" pitchFamily="34" charset="0"/>
              <a:buChar char="•"/>
            </a:pPr>
            <a:r>
              <a:rPr lang="en-US" altLang="zh-CN" b="1" dirty="0">
                <a:latin typeface="+mj-lt"/>
                <a:ea typeface="+mj-ea"/>
              </a:rPr>
              <a:t>2021</a:t>
            </a:r>
            <a:r>
              <a:rPr lang="zh-CN" altLang="zh-CN" b="1" dirty="0">
                <a:latin typeface="+mj-lt"/>
                <a:ea typeface="+mj-ea"/>
              </a:rPr>
              <a:t>年</a:t>
            </a:r>
            <a:r>
              <a:rPr lang="en-US" altLang="zh-CN" b="1" dirty="0">
                <a:latin typeface="+mj-lt"/>
                <a:ea typeface="+mj-ea"/>
              </a:rPr>
              <a:t>1</a:t>
            </a:r>
            <a:r>
              <a:rPr lang="zh-CN" altLang="zh-CN" b="1" dirty="0">
                <a:latin typeface="+mj-lt"/>
                <a:ea typeface="+mj-ea"/>
              </a:rPr>
              <a:t>月正式出版首卷首期</a:t>
            </a:r>
            <a:r>
              <a:rPr lang="zh-CN" altLang="zh-CN" dirty="0">
                <a:latin typeface="+mj-lt"/>
                <a:ea typeface="+mj-ea"/>
              </a:rPr>
              <a:t>，作者可于</a:t>
            </a:r>
            <a:r>
              <a:rPr lang="en-US" altLang="zh-CN" dirty="0">
                <a:latin typeface="+mj-lt"/>
                <a:ea typeface="+mj-ea"/>
              </a:rPr>
              <a:t>2020</a:t>
            </a:r>
            <a:r>
              <a:rPr lang="zh-CN" altLang="zh-CN" dirty="0">
                <a:latin typeface="+mj-lt"/>
                <a:ea typeface="+mj-ea"/>
              </a:rPr>
              <a:t>年下半年起提交稿件</a:t>
            </a:r>
            <a:r>
              <a:rPr lang="zh-CN" altLang="zh-CN" dirty="0" smtClean="0">
                <a:latin typeface="+mj-lt"/>
                <a:ea typeface="+mj-ea"/>
              </a:rPr>
              <a:t>。</a:t>
            </a:r>
            <a:endParaRPr lang="en-US" altLang="zh-CN" dirty="0" smtClean="0">
              <a:latin typeface="+mj-lt"/>
              <a:ea typeface="+mj-ea"/>
            </a:endParaRPr>
          </a:p>
          <a:p>
            <a:pPr marL="285750" indent="-285750" defTabSz="342904" eaLnBrk="0" hangingPunct="0">
              <a:spcBef>
                <a:spcPct val="20000"/>
              </a:spcBef>
              <a:buFont typeface="Arial" panose="020B0604020202020204" pitchFamily="34" charset="0"/>
              <a:buChar char="•"/>
            </a:pPr>
            <a:r>
              <a:rPr lang="zh-CN" altLang="zh-CN" dirty="0">
                <a:latin typeface="+mj-lt"/>
                <a:ea typeface="+mj-ea"/>
              </a:rPr>
              <a:t>在涉及化学领域各分支学科的同时，更看重研究的</a:t>
            </a:r>
            <a:r>
              <a:rPr lang="zh-CN" altLang="zh-CN" b="1" dirty="0">
                <a:latin typeface="+mj-lt"/>
                <a:ea typeface="+mj-ea"/>
              </a:rPr>
              <a:t>即时</a:t>
            </a:r>
            <a:r>
              <a:rPr lang="zh-CN" altLang="zh-CN" b="1" dirty="0" smtClean="0">
                <a:latin typeface="+mj-lt"/>
                <a:ea typeface="+mj-ea"/>
              </a:rPr>
              <a:t>影响力</a:t>
            </a:r>
            <a:r>
              <a:rPr lang="zh-CN" altLang="en-US" dirty="0">
                <a:latin typeface="+mj-lt"/>
                <a:ea typeface="+mj-ea"/>
              </a:rPr>
              <a:t>。</a:t>
            </a:r>
            <a:endParaRPr lang="en-US" altLang="zh-CN" dirty="0" smtClean="0">
              <a:latin typeface="+mj-lt"/>
              <a:ea typeface="+mj-ea"/>
            </a:endParaRPr>
          </a:p>
          <a:p>
            <a:pPr marL="285750" indent="-285750" defTabSz="342904" eaLnBrk="0" hangingPunct="0">
              <a:spcBef>
                <a:spcPct val="20000"/>
              </a:spcBef>
              <a:buFont typeface="Arial" panose="020B0604020202020204" pitchFamily="34" charset="0"/>
              <a:buChar char="•"/>
            </a:pPr>
            <a:r>
              <a:rPr lang="zh-CN" altLang="zh-CN" dirty="0" smtClean="0">
                <a:latin typeface="+mj-lt"/>
                <a:ea typeface="+mj-ea"/>
              </a:rPr>
              <a:t>遵循</a:t>
            </a:r>
            <a:r>
              <a:rPr lang="en-US" altLang="zh-CN" dirty="0">
                <a:latin typeface="+mj-lt"/>
                <a:ea typeface="+mj-ea"/>
              </a:rPr>
              <a:t>JACS</a:t>
            </a:r>
            <a:r>
              <a:rPr lang="zh-CN" altLang="zh-CN" dirty="0">
                <a:latin typeface="+mj-lt"/>
                <a:ea typeface="+mj-ea"/>
              </a:rPr>
              <a:t>的传统，发表</a:t>
            </a:r>
            <a:r>
              <a:rPr lang="zh-CN" altLang="zh-CN" b="1" dirty="0">
                <a:latin typeface="+mj-lt"/>
                <a:ea typeface="+mj-ea"/>
              </a:rPr>
              <a:t>对全球化学群体都具有广泛影响和相关性</a:t>
            </a:r>
            <a:r>
              <a:rPr lang="zh-CN" altLang="zh-CN" dirty="0">
                <a:latin typeface="+mj-lt"/>
                <a:ea typeface="+mj-ea"/>
              </a:rPr>
              <a:t>的</a:t>
            </a:r>
            <a:r>
              <a:rPr lang="zh-CN" altLang="zh-CN" dirty="0" smtClean="0">
                <a:latin typeface="+mj-lt"/>
                <a:ea typeface="+mj-ea"/>
              </a:rPr>
              <a:t>研究</a:t>
            </a:r>
            <a:r>
              <a:rPr lang="zh-CN" altLang="en-US" dirty="0" smtClean="0">
                <a:latin typeface="+mj-lt"/>
                <a:ea typeface="+mj-ea"/>
              </a:rPr>
              <a:t>。</a:t>
            </a:r>
            <a:endParaRPr lang="en-US" altLang="zh-CN" dirty="0" smtClean="0">
              <a:latin typeface="+mj-lt"/>
              <a:ea typeface="+mj-ea"/>
            </a:endParaRPr>
          </a:p>
          <a:p>
            <a:pPr marL="285750" indent="-285750" defTabSz="342904" eaLnBrk="0" hangingPunct="0">
              <a:spcBef>
                <a:spcPct val="20000"/>
              </a:spcBef>
              <a:buFont typeface="Arial" panose="020B0604020202020204" pitchFamily="34" charset="0"/>
              <a:buChar char="•"/>
            </a:pPr>
            <a:r>
              <a:rPr lang="en-US" altLang="zh-CN" i="1" dirty="0">
                <a:latin typeface="+mj-lt"/>
                <a:ea typeface="+mj-ea"/>
              </a:rPr>
              <a:t>JACS Au</a:t>
            </a:r>
            <a:r>
              <a:rPr lang="zh-CN" altLang="zh-CN" dirty="0">
                <a:latin typeface="+mj-lt"/>
                <a:ea typeface="+mj-ea"/>
              </a:rPr>
              <a:t>将拥有一支独立于其他期刊的编辑</a:t>
            </a:r>
            <a:r>
              <a:rPr lang="zh-CN" altLang="zh-CN" dirty="0" smtClean="0">
                <a:latin typeface="+mj-lt"/>
                <a:ea typeface="+mj-ea"/>
              </a:rPr>
              <a:t>团队</a:t>
            </a:r>
            <a:r>
              <a:rPr lang="zh-CN" altLang="en-US" dirty="0">
                <a:latin typeface="+mj-lt"/>
                <a:ea typeface="+mj-ea"/>
              </a:rPr>
              <a:t>。</a:t>
            </a:r>
            <a:endParaRPr lang="en-US" altLang="zh-CN" dirty="0" smtClean="0">
              <a:latin typeface="+mj-lt"/>
              <a:ea typeface="+mj-ea"/>
            </a:endParaRPr>
          </a:p>
          <a:p>
            <a:pPr marL="285750" indent="-285750" defTabSz="342904" eaLnBrk="0" hangingPunct="0">
              <a:spcBef>
                <a:spcPct val="20000"/>
              </a:spcBef>
              <a:buFont typeface="Arial" panose="020B0604020202020204" pitchFamily="34" charset="0"/>
              <a:buChar char="•"/>
            </a:pPr>
            <a:r>
              <a:rPr lang="zh-CN" altLang="zh-CN" dirty="0">
                <a:latin typeface="+mj-lt"/>
                <a:ea typeface="+mj-ea"/>
              </a:rPr>
              <a:t>遵循</a:t>
            </a:r>
            <a:r>
              <a:rPr lang="en-US" altLang="zh-CN" b="1" dirty="0">
                <a:latin typeface="+mj-lt"/>
                <a:ea typeface="+mj-ea"/>
              </a:rPr>
              <a:t> ACS </a:t>
            </a:r>
            <a:r>
              <a:rPr lang="en-US" altLang="zh-CN" b="1" dirty="0" err="1">
                <a:latin typeface="+mj-lt"/>
                <a:ea typeface="+mj-ea"/>
              </a:rPr>
              <a:t>AuthorChoice</a:t>
            </a:r>
            <a:r>
              <a:rPr lang="zh-CN" altLang="zh-CN" b="1" dirty="0">
                <a:latin typeface="+mj-lt"/>
                <a:ea typeface="+mj-ea"/>
              </a:rPr>
              <a:t>政策</a:t>
            </a:r>
            <a:r>
              <a:rPr lang="zh-CN" altLang="zh-CN" dirty="0">
                <a:latin typeface="+mj-lt"/>
                <a:ea typeface="+mj-ea"/>
              </a:rPr>
              <a:t>，具体</a:t>
            </a:r>
            <a:r>
              <a:rPr lang="zh-CN" altLang="zh-CN" dirty="0" smtClean="0">
                <a:latin typeface="+mj-lt"/>
                <a:ea typeface="+mj-ea"/>
              </a:rPr>
              <a:t>见</a:t>
            </a:r>
            <a:r>
              <a:rPr lang="zh-CN" altLang="en-US" dirty="0" smtClean="0">
                <a:latin typeface="+mj-lt"/>
                <a:ea typeface="+mj-ea"/>
              </a:rPr>
              <a:t>下一页。</a:t>
            </a:r>
            <a:endParaRPr lang="en-US" altLang="zh-CN" sz="1400" dirty="0">
              <a:latin typeface="+mj-lt"/>
              <a:ea typeface="+mj-ea"/>
            </a:endParaRPr>
          </a:p>
        </p:txBody>
      </p:sp>
    </p:spTree>
    <p:extLst>
      <p:ext uri="{BB962C8B-B14F-4D97-AF65-F5344CB8AC3E}">
        <p14:creationId xmlns:p14="http://schemas.microsoft.com/office/powerpoint/2010/main" val="2057146974"/>
      </p:ext>
    </p:extLst>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427036" y="954088"/>
            <a:ext cx="6604829" cy="944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eorgia" pitchFamily="18" charset="0"/>
                <a:ea typeface="微软雅黑" pitchFamily="34" charset="-122"/>
              </a:defRPr>
            </a:lvl2pPr>
            <a:lvl3pPr algn="ctr" rtl="0" eaLnBrk="0" fontAlgn="base" hangingPunct="0">
              <a:spcBef>
                <a:spcPct val="0"/>
              </a:spcBef>
              <a:spcAft>
                <a:spcPct val="0"/>
              </a:spcAft>
              <a:defRPr sz="4400">
                <a:solidFill>
                  <a:schemeClr val="tx1"/>
                </a:solidFill>
                <a:latin typeface="Georgia" pitchFamily="18" charset="0"/>
                <a:ea typeface="微软雅黑" pitchFamily="34" charset="-122"/>
              </a:defRPr>
            </a:lvl3pPr>
            <a:lvl4pPr algn="ctr" rtl="0" eaLnBrk="0" fontAlgn="base" hangingPunct="0">
              <a:spcBef>
                <a:spcPct val="0"/>
              </a:spcBef>
              <a:spcAft>
                <a:spcPct val="0"/>
              </a:spcAft>
              <a:defRPr sz="4400">
                <a:solidFill>
                  <a:schemeClr val="tx1"/>
                </a:solidFill>
                <a:latin typeface="Georgia" pitchFamily="18" charset="0"/>
                <a:ea typeface="微软雅黑" pitchFamily="34" charset="-122"/>
              </a:defRPr>
            </a:lvl4pPr>
            <a:lvl5pPr algn="ctr" rtl="0" eaLnBrk="0" fontAlgn="base" hangingPunct="0">
              <a:spcBef>
                <a:spcPct val="0"/>
              </a:spcBef>
              <a:spcAft>
                <a:spcPct val="0"/>
              </a:spcAft>
              <a:defRPr sz="4400">
                <a:solidFill>
                  <a:schemeClr val="tx1"/>
                </a:solidFill>
                <a:latin typeface="Georgia" pitchFamily="18" charset="0"/>
                <a:ea typeface="微软雅黑" pitchFamily="34" charset="-122"/>
              </a:defRPr>
            </a:lvl5pPr>
            <a:lvl6pPr marL="457200" algn="ctr" rtl="0" fontAlgn="base">
              <a:spcBef>
                <a:spcPct val="0"/>
              </a:spcBef>
              <a:spcAft>
                <a:spcPct val="0"/>
              </a:spcAft>
              <a:defRPr sz="4400">
                <a:solidFill>
                  <a:schemeClr val="tx1"/>
                </a:solidFill>
                <a:latin typeface="Georgia" pitchFamily="18" charset="0"/>
                <a:ea typeface="微软雅黑" pitchFamily="34" charset="-122"/>
              </a:defRPr>
            </a:lvl6pPr>
            <a:lvl7pPr marL="914400" algn="ctr" rtl="0" fontAlgn="base">
              <a:spcBef>
                <a:spcPct val="0"/>
              </a:spcBef>
              <a:spcAft>
                <a:spcPct val="0"/>
              </a:spcAft>
              <a:defRPr sz="4400">
                <a:solidFill>
                  <a:schemeClr val="tx1"/>
                </a:solidFill>
                <a:latin typeface="Georgia" pitchFamily="18" charset="0"/>
                <a:ea typeface="微软雅黑" pitchFamily="34" charset="-122"/>
              </a:defRPr>
            </a:lvl7pPr>
            <a:lvl8pPr marL="1371600" algn="ctr" rtl="0" fontAlgn="base">
              <a:spcBef>
                <a:spcPct val="0"/>
              </a:spcBef>
              <a:spcAft>
                <a:spcPct val="0"/>
              </a:spcAft>
              <a:defRPr sz="4400">
                <a:solidFill>
                  <a:schemeClr val="tx1"/>
                </a:solidFill>
                <a:latin typeface="Georgia" pitchFamily="18" charset="0"/>
                <a:ea typeface="微软雅黑" pitchFamily="34" charset="-122"/>
              </a:defRPr>
            </a:lvl8pPr>
            <a:lvl9pPr marL="1828800" algn="ctr" rtl="0" fontAlgn="base">
              <a:spcBef>
                <a:spcPct val="0"/>
              </a:spcBef>
              <a:spcAft>
                <a:spcPct val="0"/>
              </a:spcAft>
              <a:defRPr sz="4400">
                <a:solidFill>
                  <a:schemeClr val="tx1"/>
                </a:solidFill>
                <a:latin typeface="Georgia" pitchFamily="18" charset="0"/>
                <a:ea typeface="微软雅黑" pitchFamily="34" charset="-122"/>
              </a:defRPr>
            </a:lvl9pPr>
          </a:lstStyle>
          <a:p>
            <a:pPr algn="l" eaLnBrk="1" hangingPunct="1">
              <a:buFont typeface="Wingdings" pitchFamily="2" charset="2"/>
              <a:buChar char="n"/>
            </a:pPr>
            <a:r>
              <a:rPr lang="en-GB" altLang="zh-CN" sz="1800" b="1" dirty="0"/>
              <a:t>  </a:t>
            </a:r>
            <a:r>
              <a:rPr lang="zh-CN" altLang="en-US" sz="1800" b="1" dirty="0"/>
              <a:t>在</a:t>
            </a:r>
            <a:r>
              <a:rPr lang="en-US" altLang="zh-CN" sz="1800" b="1" dirty="0"/>
              <a:t>ACS</a:t>
            </a:r>
            <a:r>
              <a:rPr lang="zh-CN" altLang="en-US" sz="1800" b="1" dirty="0"/>
              <a:t>期刊发表开放获取</a:t>
            </a:r>
            <a:r>
              <a:rPr lang="en-US" altLang="zh-CN" sz="1800" b="1" dirty="0"/>
              <a:t>(OA)</a:t>
            </a:r>
            <a:r>
              <a:rPr lang="zh-CN" altLang="en-US" sz="1800" b="1" dirty="0"/>
              <a:t>文章的费用</a:t>
            </a:r>
            <a:endParaRPr lang="en-US" altLang="zh-CN" sz="1800" b="1" dirty="0">
              <a:solidFill>
                <a:srgbClr val="FF4343"/>
              </a:solidFill>
            </a:endParaRPr>
          </a:p>
        </p:txBody>
      </p:sp>
      <p:pic>
        <p:nvPicPr>
          <p:cNvPr id="2055" name="图片 2" descr="cid:image002.png@01D5B42B.5C043270"/>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27034" y="2101312"/>
            <a:ext cx="6732000" cy="2077005"/>
          </a:xfrm>
          <a:prstGeom prst="rect">
            <a:avLst/>
          </a:prstGeom>
          <a:noFill/>
          <a:extLst>
            <a:ext uri="{909E8E84-426E-40DD-AFC4-6F175D3DCCD1}">
              <a14:hiddenFill xmlns:a14="http://schemas.microsoft.com/office/drawing/2010/main">
                <a:solidFill>
                  <a:srgbClr val="FFFFFF"/>
                </a:solidFill>
              </a14:hiddenFill>
            </a:ext>
          </a:extLst>
        </p:spPr>
      </p:pic>
      <p:pic>
        <p:nvPicPr>
          <p:cNvPr id="2054" name="图片 3" descr="cid:image003.png@01D5B42B.5C043270"/>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27034" y="4717143"/>
            <a:ext cx="6732000" cy="188913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8"/>
          <p:cNvSpPr>
            <a:spLocks noChangeArrowheads="1"/>
          </p:cNvSpPr>
          <p:nvPr/>
        </p:nvSpPr>
        <p:spPr bwMode="auto">
          <a:xfrm>
            <a:off x="427036" y="1767655"/>
            <a:ext cx="676563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hangingPunct="0"/>
            <a:r>
              <a:rPr kumimoji="0" lang="en-US" altLang="zh-CN" sz="1400" b="0" i="0" u="none" strike="noStrike" cap="none" normalizeH="0" baseline="0" dirty="0">
                <a:ln>
                  <a:noFill/>
                </a:ln>
                <a:solidFill>
                  <a:srgbClr val="000000"/>
                </a:solidFill>
                <a:effectLst/>
                <a:latin typeface="+mj-lt"/>
                <a:ea typeface="+mj-ea"/>
                <a:cs typeface="Calibri" panose="020F0502020204030204" pitchFamily="34" charset="0"/>
              </a:rPr>
              <a:t>1</a:t>
            </a:r>
            <a:r>
              <a:rPr kumimoji="0" lang="zh-CN" altLang="en-US" sz="1400" b="0" i="0" u="none" strike="noStrike" cap="none" normalizeH="0" baseline="0" dirty="0" smtClean="0">
                <a:ln>
                  <a:noFill/>
                </a:ln>
                <a:solidFill>
                  <a:srgbClr val="000000"/>
                </a:solidFill>
                <a:effectLst/>
                <a:latin typeface="+mj-lt"/>
                <a:ea typeface="+mj-ea"/>
                <a:cs typeface="宋体" panose="02010600030101010101" pitchFamily="2" charset="-122"/>
              </a:rPr>
              <a:t>、</a:t>
            </a:r>
            <a:r>
              <a:rPr lang="en-US" altLang="zh-CN" sz="1400" dirty="0">
                <a:latin typeface="+mj-lt"/>
                <a:cs typeface="Times New Roman" pitchFamily="18" charset="0"/>
              </a:rPr>
              <a:t> ACS </a:t>
            </a:r>
            <a:r>
              <a:rPr lang="en-US" altLang="zh-CN" sz="1400" dirty="0" err="1" smtClean="0">
                <a:latin typeface="+mj-lt"/>
                <a:cs typeface="Times New Roman" pitchFamily="18" charset="0"/>
              </a:rPr>
              <a:t>AuthorChoice</a:t>
            </a:r>
            <a:r>
              <a:rPr lang="zh-CN" altLang="en-US" sz="1400" dirty="0" smtClean="0">
                <a:latin typeface="+mj-lt"/>
                <a:cs typeface="Times New Roman" pitchFamily="18" charset="0"/>
              </a:rPr>
              <a:t>：</a:t>
            </a:r>
            <a:r>
              <a:rPr kumimoji="0" lang="zh-CN" altLang="en-US" sz="1400" b="0" i="0" u="none" strike="noStrike" cap="none" normalizeH="0" baseline="0" dirty="0" smtClean="0">
                <a:ln>
                  <a:noFill/>
                </a:ln>
                <a:solidFill>
                  <a:srgbClr val="000000"/>
                </a:solidFill>
                <a:effectLst/>
                <a:latin typeface="+mj-lt"/>
                <a:ea typeface="+mj-ea"/>
                <a:cs typeface="宋体" panose="02010600030101010101" pitchFamily="2" charset="-122"/>
              </a:rPr>
              <a:t>通讯</a:t>
            </a:r>
            <a:r>
              <a:rPr kumimoji="0" lang="zh-CN" altLang="en-US" sz="1400" b="0" i="0" u="none" strike="noStrike" cap="none" normalizeH="0" baseline="0" dirty="0">
                <a:ln>
                  <a:noFill/>
                </a:ln>
                <a:solidFill>
                  <a:srgbClr val="000000"/>
                </a:solidFill>
                <a:effectLst/>
                <a:latin typeface="+mj-lt"/>
                <a:ea typeface="+mj-ea"/>
                <a:cs typeface="宋体" panose="02010600030101010101" pitchFamily="2" charset="-122"/>
              </a:rPr>
              <a:t>作者是</a:t>
            </a:r>
            <a:r>
              <a:rPr kumimoji="0" lang="en-US" altLang="zh-CN" sz="1400" b="0" i="0" u="none" strike="noStrike" cap="none" normalizeH="0" baseline="0" dirty="0">
                <a:ln>
                  <a:noFill/>
                </a:ln>
                <a:solidFill>
                  <a:srgbClr val="000000"/>
                </a:solidFill>
                <a:effectLst/>
                <a:latin typeface="+mj-lt"/>
                <a:ea typeface="+mj-ea"/>
                <a:cs typeface="Calibri" panose="020F0502020204030204" pitchFamily="34" charset="0"/>
              </a:rPr>
              <a:t>ACS</a:t>
            </a:r>
            <a:r>
              <a:rPr kumimoji="0" lang="zh-CN" altLang="en-US" sz="1400" b="0" i="0" u="none" strike="noStrike" cap="none" normalizeH="0" baseline="0" dirty="0">
                <a:ln>
                  <a:noFill/>
                </a:ln>
                <a:solidFill>
                  <a:srgbClr val="000000"/>
                </a:solidFill>
                <a:effectLst/>
                <a:latin typeface="+mj-lt"/>
                <a:ea typeface="+mj-ea"/>
                <a:cs typeface="宋体" panose="02010600030101010101" pitchFamily="2" charset="-122"/>
              </a:rPr>
              <a:t>会员、且发表在</a:t>
            </a:r>
            <a:r>
              <a:rPr kumimoji="0" lang="en-US" altLang="zh-CN" sz="1400" b="0" i="0" u="none" strike="noStrike" cap="none" normalizeH="0" baseline="0" dirty="0">
                <a:ln>
                  <a:noFill/>
                </a:ln>
                <a:solidFill>
                  <a:srgbClr val="000000"/>
                </a:solidFill>
                <a:effectLst/>
                <a:latin typeface="+mj-lt"/>
                <a:ea typeface="+mj-ea"/>
                <a:cs typeface="Calibri" panose="020F0502020204030204" pitchFamily="34" charset="0"/>
              </a:rPr>
              <a:t>ACS Omega</a:t>
            </a:r>
            <a:r>
              <a:rPr kumimoji="0" lang="zh-CN" altLang="en-US" sz="1400" b="0" i="0" u="none" strike="noStrike" cap="none" normalizeH="0" baseline="0" dirty="0">
                <a:ln>
                  <a:noFill/>
                </a:ln>
                <a:solidFill>
                  <a:srgbClr val="000000"/>
                </a:solidFill>
                <a:effectLst/>
                <a:latin typeface="+mj-lt"/>
                <a:ea typeface="+mj-ea"/>
                <a:cs typeface="宋体" panose="02010600030101010101" pitchFamily="2" charset="-122"/>
              </a:rPr>
              <a:t>以外的期刊：</a:t>
            </a:r>
            <a:endParaRPr kumimoji="0" lang="zh-CN" altLang="en-US" sz="1400" b="0" i="0" u="none" strike="noStrike" cap="none" normalizeH="0" baseline="0" dirty="0">
              <a:ln>
                <a:noFill/>
              </a:ln>
              <a:solidFill>
                <a:schemeClr val="tx1"/>
              </a:solidFill>
              <a:effectLst/>
              <a:latin typeface="+mj-lt"/>
              <a:ea typeface="+mj-ea"/>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400" b="0" i="0" u="none" strike="noStrike" cap="none" normalizeH="0" baseline="0" dirty="0">
              <a:ln>
                <a:noFill/>
              </a:ln>
              <a:solidFill>
                <a:schemeClr val="tx1"/>
              </a:solidFill>
              <a:effectLst/>
              <a:latin typeface="+mj-lt"/>
              <a:ea typeface="+mj-ea"/>
            </a:endParaRPr>
          </a:p>
        </p:txBody>
      </p:sp>
      <p:sp>
        <p:nvSpPr>
          <p:cNvPr id="8" name="Rectangle 9"/>
          <p:cNvSpPr>
            <a:spLocks noChangeArrowheads="1"/>
          </p:cNvSpPr>
          <p:nvPr/>
        </p:nvSpPr>
        <p:spPr bwMode="auto">
          <a:xfrm>
            <a:off x="427035" y="4337800"/>
            <a:ext cx="696921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hangingPunct="0"/>
            <a:r>
              <a:rPr kumimoji="0" lang="en-US" altLang="zh-CN" sz="1400" b="0" i="0" u="none" strike="noStrike" cap="none" normalizeH="0" baseline="0" dirty="0">
                <a:ln>
                  <a:noFill/>
                </a:ln>
                <a:solidFill>
                  <a:srgbClr val="000000"/>
                </a:solidFill>
                <a:effectLst/>
                <a:latin typeface="+mj-lt"/>
                <a:ea typeface="+mj-ea"/>
                <a:cs typeface="Calibri" panose="020F0502020204030204" pitchFamily="34" charset="0"/>
              </a:rPr>
              <a:t>2</a:t>
            </a:r>
            <a:r>
              <a:rPr kumimoji="0" lang="zh-CN" altLang="en-US" sz="1400" b="0" i="0" u="none" strike="noStrike" cap="none" normalizeH="0" baseline="0" dirty="0" smtClean="0">
                <a:ln>
                  <a:noFill/>
                </a:ln>
                <a:solidFill>
                  <a:srgbClr val="000000"/>
                </a:solidFill>
                <a:effectLst/>
                <a:latin typeface="+mj-lt"/>
                <a:ea typeface="+mj-ea"/>
                <a:cs typeface="宋体" panose="02010600030101010101" pitchFamily="2" charset="-122"/>
              </a:rPr>
              <a:t>、</a:t>
            </a:r>
            <a:r>
              <a:rPr lang="en-US" altLang="zh-CN" sz="1400" dirty="0">
                <a:latin typeface="+mj-lt"/>
                <a:cs typeface="Times New Roman" pitchFamily="18" charset="0"/>
              </a:rPr>
              <a:t> ACS </a:t>
            </a:r>
            <a:r>
              <a:rPr lang="en-US" altLang="zh-CN" sz="1400" dirty="0" err="1" smtClean="0">
                <a:latin typeface="+mj-lt"/>
                <a:cs typeface="Times New Roman" pitchFamily="18" charset="0"/>
              </a:rPr>
              <a:t>AuthorChoice</a:t>
            </a:r>
            <a:r>
              <a:rPr lang="zh-CN" altLang="en-US" sz="1400" dirty="0" smtClean="0">
                <a:latin typeface="+mj-lt"/>
                <a:cs typeface="Times New Roman" pitchFamily="18" charset="0"/>
              </a:rPr>
              <a:t>：</a:t>
            </a:r>
            <a:r>
              <a:rPr kumimoji="0" lang="zh-CN" altLang="en-US" sz="1400" b="0" i="0" u="none" strike="noStrike" cap="none" normalizeH="0" baseline="0" dirty="0" smtClean="0">
                <a:ln>
                  <a:noFill/>
                </a:ln>
                <a:solidFill>
                  <a:srgbClr val="000000"/>
                </a:solidFill>
                <a:effectLst/>
                <a:latin typeface="+mj-lt"/>
                <a:ea typeface="+mj-ea"/>
                <a:cs typeface="宋体" panose="02010600030101010101" pitchFamily="2" charset="-122"/>
              </a:rPr>
              <a:t>通讯</a:t>
            </a:r>
            <a:r>
              <a:rPr kumimoji="0" lang="zh-CN" altLang="en-US" sz="1400" b="0" i="0" u="none" strike="noStrike" cap="none" normalizeH="0" baseline="0" dirty="0">
                <a:ln>
                  <a:noFill/>
                </a:ln>
                <a:solidFill>
                  <a:srgbClr val="000000"/>
                </a:solidFill>
                <a:effectLst/>
                <a:latin typeface="+mj-lt"/>
                <a:ea typeface="+mj-ea"/>
                <a:cs typeface="宋体" panose="02010600030101010101" pitchFamily="2" charset="-122"/>
              </a:rPr>
              <a:t>作者不是</a:t>
            </a:r>
            <a:r>
              <a:rPr kumimoji="0" lang="en-US" altLang="zh-CN" sz="1400" b="0" i="0" u="none" strike="noStrike" cap="none" normalizeH="0" baseline="0" dirty="0">
                <a:ln>
                  <a:noFill/>
                </a:ln>
                <a:solidFill>
                  <a:srgbClr val="000000"/>
                </a:solidFill>
                <a:effectLst/>
                <a:latin typeface="+mj-lt"/>
                <a:ea typeface="+mj-ea"/>
                <a:cs typeface="Calibri" panose="020F0502020204030204" pitchFamily="34" charset="0"/>
              </a:rPr>
              <a:t>ACS</a:t>
            </a:r>
            <a:r>
              <a:rPr kumimoji="0" lang="zh-CN" altLang="en-US" sz="1400" b="0" i="0" u="none" strike="noStrike" cap="none" normalizeH="0" baseline="0" dirty="0">
                <a:ln>
                  <a:noFill/>
                </a:ln>
                <a:solidFill>
                  <a:srgbClr val="000000"/>
                </a:solidFill>
                <a:effectLst/>
                <a:latin typeface="+mj-lt"/>
                <a:ea typeface="+mj-ea"/>
                <a:cs typeface="宋体" panose="02010600030101010101" pitchFamily="2" charset="-122"/>
              </a:rPr>
              <a:t>会员、且发表在</a:t>
            </a:r>
            <a:r>
              <a:rPr kumimoji="0" lang="en-US" altLang="zh-CN" sz="1400" b="0" i="0" u="none" strike="noStrike" cap="none" normalizeH="0" baseline="0" dirty="0">
                <a:ln>
                  <a:noFill/>
                </a:ln>
                <a:solidFill>
                  <a:srgbClr val="000000"/>
                </a:solidFill>
                <a:effectLst/>
                <a:latin typeface="+mj-lt"/>
                <a:ea typeface="+mj-ea"/>
                <a:cs typeface="Calibri" panose="020F0502020204030204" pitchFamily="34" charset="0"/>
              </a:rPr>
              <a:t>ACS Omega</a:t>
            </a:r>
            <a:r>
              <a:rPr kumimoji="0" lang="zh-CN" altLang="en-US" sz="1400" b="0" i="0" u="none" strike="noStrike" cap="none" normalizeH="0" baseline="0" dirty="0">
                <a:ln>
                  <a:noFill/>
                </a:ln>
                <a:solidFill>
                  <a:srgbClr val="000000"/>
                </a:solidFill>
                <a:effectLst/>
                <a:latin typeface="+mj-lt"/>
                <a:ea typeface="+mj-ea"/>
                <a:cs typeface="宋体" panose="02010600030101010101" pitchFamily="2" charset="-122"/>
              </a:rPr>
              <a:t>以外的期刊：</a:t>
            </a:r>
            <a:endParaRPr kumimoji="0" lang="zh-CN" altLang="en-US" sz="1400" b="0" i="0" u="none" strike="noStrike" cap="none" normalizeH="0" baseline="0" dirty="0">
              <a:ln>
                <a:noFill/>
              </a:ln>
              <a:solidFill>
                <a:schemeClr val="tx1"/>
              </a:solidFill>
              <a:effectLst/>
              <a:latin typeface="+mj-lt"/>
              <a:ea typeface="+mj-ea"/>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400" b="0" i="0" u="none" strike="noStrike" cap="none" normalizeH="0" baseline="0" dirty="0">
              <a:ln>
                <a:noFill/>
              </a:ln>
              <a:solidFill>
                <a:schemeClr val="tx1"/>
              </a:solidFill>
              <a:effectLst/>
              <a:latin typeface="+mj-lt"/>
              <a:ea typeface="+mj-ea"/>
            </a:endParaRPr>
          </a:p>
        </p:txBody>
      </p:sp>
    </p:spTree>
    <p:extLst>
      <p:ext uri="{BB962C8B-B14F-4D97-AF65-F5344CB8AC3E}">
        <p14:creationId xmlns:p14="http://schemas.microsoft.com/office/powerpoint/2010/main" val="3777363549"/>
      </p:ext>
    </p:extLst>
  </p:cSld>
  <p:clrMapOvr>
    <a:masterClrMapping/>
  </p:clrMapOvr>
  <p:transition spd="slow">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27035" y="1795867"/>
            <a:ext cx="5988279" cy="2062103"/>
          </a:xfrm>
          <a:prstGeom prst="rect">
            <a:avLst/>
          </a:prstGeom>
        </p:spPr>
        <p:txBody>
          <a:bodyPr wrap="square">
            <a:spAutoFit/>
          </a:bodyPr>
          <a:lstStyle/>
          <a:p>
            <a:pPr algn="just">
              <a:spcAft>
                <a:spcPts val="0"/>
              </a:spcAft>
            </a:pPr>
            <a:r>
              <a:rPr lang="en-US" altLang="zh-CN" sz="1600" dirty="0">
                <a:solidFill>
                  <a:srgbClr val="000000"/>
                </a:solidFill>
                <a:latin typeface="+mj-lt"/>
                <a:ea typeface="+mj-ea"/>
                <a:cs typeface="宋体" panose="02010600030101010101" pitchFamily="2" charset="-122"/>
              </a:rPr>
              <a:t>3</a:t>
            </a:r>
            <a:r>
              <a:rPr lang="zh-CN" altLang="zh-CN" sz="1600" dirty="0">
                <a:solidFill>
                  <a:srgbClr val="000000"/>
                </a:solidFill>
                <a:latin typeface="+mj-lt"/>
                <a:ea typeface="+mj-ea"/>
                <a:cs typeface="宋体" panose="02010600030101010101" pitchFamily="2" charset="-122"/>
              </a:rPr>
              <a:t>、如需将</a:t>
            </a:r>
            <a:r>
              <a:rPr lang="en-US" altLang="zh-CN" sz="1600" dirty="0">
                <a:solidFill>
                  <a:srgbClr val="000000"/>
                </a:solidFill>
                <a:latin typeface="+mj-lt"/>
                <a:ea typeface="+mj-ea"/>
                <a:cs typeface="宋体" panose="02010600030101010101" pitchFamily="2" charset="-122"/>
              </a:rPr>
              <a:t>OA</a:t>
            </a:r>
            <a:r>
              <a:rPr lang="zh-CN" altLang="zh-CN" sz="1600" dirty="0">
                <a:solidFill>
                  <a:srgbClr val="000000"/>
                </a:solidFill>
                <a:latin typeface="+mj-lt"/>
                <a:ea typeface="+mj-ea"/>
                <a:cs typeface="宋体" panose="02010600030101010101" pitchFamily="2" charset="-122"/>
              </a:rPr>
              <a:t>文章设置为</a:t>
            </a:r>
            <a:r>
              <a:rPr lang="en-US" altLang="zh-CN" sz="1600" dirty="0">
                <a:solidFill>
                  <a:srgbClr val="000000"/>
                </a:solidFill>
                <a:latin typeface="+mj-lt"/>
                <a:ea typeface="+mj-ea"/>
                <a:cs typeface="宋体" panose="02010600030101010101" pitchFamily="2" charset="-122"/>
              </a:rPr>
              <a:t>CC-BY Creative Commons License</a:t>
            </a:r>
            <a:r>
              <a:rPr lang="zh-CN" altLang="zh-CN" sz="1600" dirty="0">
                <a:solidFill>
                  <a:srgbClr val="000000"/>
                </a:solidFill>
                <a:latin typeface="+mj-lt"/>
                <a:ea typeface="+mj-ea"/>
                <a:cs typeface="宋体" panose="02010600030101010101" pitchFamily="2" charset="-122"/>
              </a:rPr>
              <a:t>（署名知识共享协议：其他人可自由复制、散布、展示及演出本作品，但必须按照作者或授权人所指定的方式保留其姓名标示），则在上述相应费用上统一加收</a:t>
            </a:r>
            <a:r>
              <a:rPr lang="en-US" altLang="zh-CN" sz="1600" dirty="0">
                <a:solidFill>
                  <a:srgbClr val="000000"/>
                </a:solidFill>
                <a:latin typeface="+mj-lt"/>
                <a:ea typeface="+mj-ea"/>
                <a:cs typeface="宋体" panose="02010600030101010101" pitchFamily="2" charset="-122"/>
              </a:rPr>
              <a:t>$1000</a:t>
            </a:r>
            <a:r>
              <a:rPr lang="zh-CN" altLang="zh-CN" sz="1600" dirty="0">
                <a:solidFill>
                  <a:srgbClr val="000000"/>
                </a:solidFill>
                <a:latin typeface="+mj-lt"/>
                <a:ea typeface="+mj-ea"/>
                <a:cs typeface="宋体" panose="02010600030101010101" pitchFamily="2" charset="-122"/>
              </a:rPr>
              <a:t>。</a:t>
            </a:r>
            <a:endParaRPr lang="zh-CN" altLang="zh-CN" sz="1600" dirty="0">
              <a:latin typeface="+mj-lt"/>
              <a:ea typeface="+mj-ea"/>
              <a:cs typeface="宋体" panose="02010600030101010101" pitchFamily="2" charset="-122"/>
            </a:endParaRPr>
          </a:p>
          <a:p>
            <a:pPr algn="just">
              <a:spcAft>
                <a:spcPts val="0"/>
              </a:spcAft>
            </a:pPr>
            <a:r>
              <a:rPr lang="en-US" altLang="zh-CN" sz="1600" dirty="0">
                <a:solidFill>
                  <a:srgbClr val="000000"/>
                </a:solidFill>
                <a:latin typeface="+mj-lt"/>
                <a:ea typeface="+mj-ea"/>
                <a:cs typeface="宋体" panose="02010600030101010101" pitchFamily="2" charset="-122"/>
              </a:rPr>
              <a:t> </a:t>
            </a:r>
            <a:endParaRPr lang="zh-CN" altLang="zh-CN" sz="1600" dirty="0">
              <a:latin typeface="+mj-lt"/>
              <a:ea typeface="+mj-ea"/>
              <a:cs typeface="宋体" panose="02010600030101010101" pitchFamily="2" charset="-122"/>
            </a:endParaRPr>
          </a:p>
          <a:p>
            <a:pPr>
              <a:spcAft>
                <a:spcPts val="0"/>
              </a:spcAft>
            </a:pPr>
            <a:r>
              <a:rPr lang="en-US" altLang="zh-CN" sz="1600" dirty="0">
                <a:solidFill>
                  <a:srgbClr val="000000"/>
                </a:solidFill>
                <a:latin typeface="+mj-lt"/>
                <a:ea typeface="+mj-ea"/>
                <a:cs typeface="宋体" panose="02010600030101010101" pitchFamily="2" charset="-122"/>
              </a:rPr>
              <a:t>4</a:t>
            </a:r>
            <a:r>
              <a:rPr lang="zh-CN" altLang="zh-CN" sz="1600" dirty="0">
                <a:solidFill>
                  <a:srgbClr val="000000"/>
                </a:solidFill>
                <a:latin typeface="+mj-lt"/>
                <a:ea typeface="+mj-ea"/>
                <a:cs typeface="宋体" panose="02010600030101010101" pitchFamily="2" charset="-122"/>
              </a:rPr>
              <a:t>、</a:t>
            </a:r>
            <a:r>
              <a:rPr lang="zh-CN" altLang="en-US" sz="1600" dirty="0">
                <a:solidFill>
                  <a:srgbClr val="000000"/>
                </a:solidFill>
                <a:latin typeface="+mj-lt"/>
                <a:ea typeface="+mj-ea"/>
                <a:cs typeface="宋体" panose="02010600030101010101" pitchFamily="2" charset="-122"/>
              </a:rPr>
              <a:t>中国作者在</a:t>
            </a:r>
            <a:r>
              <a:rPr lang="en-US" altLang="zh-CN" sz="1600" b="1" u="heavy" dirty="0">
                <a:solidFill>
                  <a:srgbClr val="CE6D02"/>
                </a:solidFill>
                <a:uFill>
                  <a:solidFill>
                    <a:srgbClr val="0039A6"/>
                  </a:solidFill>
                </a:uFill>
                <a:latin typeface="+mj-lt"/>
                <a:ea typeface="华文中宋" panose="02010600040101010101" pitchFamily="2" charset="-122"/>
                <a:hlinkClick r:id="rId2"/>
              </a:rPr>
              <a:t>ACS Omega</a:t>
            </a:r>
            <a:r>
              <a:rPr lang="zh-CN" altLang="zh-CN" sz="1600" dirty="0">
                <a:solidFill>
                  <a:srgbClr val="000000"/>
                </a:solidFill>
                <a:latin typeface="+mj-lt"/>
                <a:ea typeface="+mj-ea"/>
                <a:cs typeface="宋体" panose="02010600030101010101" pitchFamily="2" charset="-122"/>
              </a:rPr>
              <a:t>上</a:t>
            </a:r>
            <a:r>
              <a:rPr lang="zh-CN" altLang="en-US" sz="1600" dirty="0">
                <a:solidFill>
                  <a:srgbClr val="000000"/>
                </a:solidFill>
                <a:latin typeface="+mj-lt"/>
                <a:ea typeface="+mj-ea"/>
                <a:cs typeface="宋体" panose="02010600030101010101" pitchFamily="2" charset="-122"/>
              </a:rPr>
              <a:t>发表文章</a:t>
            </a:r>
            <a:r>
              <a:rPr lang="zh-CN" altLang="zh-CN" sz="1600" dirty="0">
                <a:solidFill>
                  <a:srgbClr val="000000"/>
                </a:solidFill>
                <a:latin typeface="+mj-lt"/>
                <a:ea typeface="+mj-ea"/>
                <a:cs typeface="宋体" panose="02010600030101010101" pitchFamily="2" charset="-122"/>
              </a:rPr>
              <a:t>则统一收取</a:t>
            </a:r>
            <a:r>
              <a:rPr lang="en-US" altLang="zh-CN" sz="1600" dirty="0">
                <a:solidFill>
                  <a:srgbClr val="000000"/>
                </a:solidFill>
                <a:latin typeface="+mj-lt"/>
                <a:ea typeface="+mj-ea"/>
                <a:cs typeface="宋体" panose="02010600030101010101" pitchFamily="2" charset="-122"/>
              </a:rPr>
              <a:t>$750</a:t>
            </a:r>
            <a:r>
              <a:rPr lang="zh-CN" altLang="zh-CN" sz="1600" dirty="0">
                <a:solidFill>
                  <a:srgbClr val="000000"/>
                </a:solidFill>
                <a:latin typeface="+mj-lt"/>
                <a:ea typeface="+mj-ea"/>
                <a:cs typeface="宋体" panose="02010600030101010101" pitchFamily="2" charset="-122"/>
              </a:rPr>
              <a:t>。</a:t>
            </a:r>
            <a:r>
              <a:rPr lang="zh-CN" altLang="en-US" sz="1600" dirty="0">
                <a:solidFill>
                  <a:srgbClr val="000000"/>
                </a:solidFill>
                <a:latin typeface="+mj-lt"/>
                <a:ea typeface="+mj-ea"/>
                <a:cs typeface="宋体" panose="02010600030101010101" pitchFamily="2" charset="-122"/>
              </a:rPr>
              <a:t>该刊收录的文章体裁有：</a:t>
            </a:r>
            <a:r>
              <a:rPr lang="en-US" altLang="zh-CN" sz="1600" dirty="0">
                <a:solidFill>
                  <a:srgbClr val="000000"/>
                </a:solidFill>
                <a:latin typeface="+mj-lt"/>
                <a:ea typeface="+mj-ea"/>
                <a:cs typeface="宋体" panose="02010600030101010101" pitchFamily="2" charset="-122"/>
              </a:rPr>
              <a:t>Research Article</a:t>
            </a:r>
            <a:r>
              <a:rPr lang="zh-CN" altLang="en-US" sz="1600" dirty="0">
                <a:solidFill>
                  <a:srgbClr val="000000"/>
                </a:solidFill>
                <a:latin typeface="+mj-lt"/>
                <a:ea typeface="+mj-ea"/>
                <a:cs typeface="宋体" panose="02010600030101010101" pitchFamily="2" charset="-122"/>
              </a:rPr>
              <a:t>（研究论文）、</a:t>
            </a:r>
            <a:r>
              <a:rPr lang="en-US" altLang="zh-CN" sz="1600" dirty="0">
                <a:solidFill>
                  <a:srgbClr val="000000"/>
                </a:solidFill>
                <a:latin typeface="+mj-lt"/>
                <a:ea typeface="+mj-ea"/>
                <a:cs typeface="宋体" panose="02010600030101010101" pitchFamily="2" charset="-122"/>
              </a:rPr>
              <a:t>Mini-review</a:t>
            </a:r>
            <a:r>
              <a:rPr lang="zh-CN" altLang="en-US" sz="1600" dirty="0">
                <a:solidFill>
                  <a:srgbClr val="000000"/>
                </a:solidFill>
                <a:latin typeface="+mj-lt"/>
                <a:ea typeface="+mj-ea"/>
                <a:cs typeface="宋体" panose="02010600030101010101" pitchFamily="2" charset="-122"/>
              </a:rPr>
              <a:t>（短综述）、</a:t>
            </a:r>
            <a:r>
              <a:rPr lang="en-US" altLang="zh-CN" sz="1600" dirty="0">
                <a:solidFill>
                  <a:srgbClr val="000000"/>
                </a:solidFill>
                <a:latin typeface="+mj-lt"/>
                <a:ea typeface="+mj-ea"/>
                <a:cs typeface="宋体" panose="02010600030101010101" pitchFamily="2" charset="-122"/>
              </a:rPr>
              <a:t>Perspective</a:t>
            </a:r>
            <a:r>
              <a:rPr lang="zh-CN" altLang="en-US" sz="1600" dirty="0">
                <a:solidFill>
                  <a:srgbClr val="000000"/>
                </a:solidFill>
                <a:latin typeface="+mj-lt"/>
                <a:ea typeface="+mj-ea"/>
                <a:cs typeface="宋体" panose="02010600030101010101" pitchFamily="2" charset="-122"/>
              </a:rPr>
              <a:t>（展望）</a:t>
            </a:r>
            <a:endParaRPr lang="zh-CN" altLang="zh-CN" sz="1600" dirty="0">
              <a:effectLst/>
              <a:latin typeface="+mj-lt"/>
              <a:ea typeface="+mj-ea"/>
              <a:cs typeface="宋体" panose="02010600030101010101" pitchFamily="2" charset="-122"/>
            </a:endParaRPr>
          </a:p>
        </p:txBody>
      </p:sp>
      <p:pic>
        <p:nvPicPr>
          <p:cNvPr id="4098" name="Picture 2" descr="See the source image"/>
          <p:cNvPicPr>
            <a:picLocks noChangeAspect="1" noChangeArrowheads="1"/>
          </p:cNvPicPr>
          <p:nvPr/>
        </p:nvPicPr>
        <p:blipFill rotWithShape="1">
          <a:blip r:embed="rId3">
            <a:extLst>
              <a:ext uri="{28A0092B-C50C-407E-A947-70E740481C1C}">
                <a14:useLocalDpi xmlns:a14="http://schemas.microsoft.com/office/drawing/2010/main" val="0"/>
              </a:ext>
            </a:extLst>
          </a:blip>
          <a:srcRect r="52973" b="73541"/>
          <a:stretch/>
        </p:blipFill>
        <p:spPr bwMode="auto">
          <a:xfrm>
            <a:off x="6570889" y="1795867"/>
            <a:ext cx="2123168" cy="73841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pubs.acs.org/na101/home/literatum/publisher/achs/journals/content/acsodf/2020/acsodf.2020.5.issue-1/acsodf.2020.5.issue-1/20200114/acsodf.2020.5.issue-1.largecov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0889" y="3062514"/>
            <a:ext cx="2119049" cy="28230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bwMode="auto">
          <a:xfrm>
            <a:off x="427036" y="954088"/>
            <a:ext cx="6604829" cy="944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eorgia" pitchFamily="18" charset="0"/>
                <a:ea typeface="微软雅黑" pitchFamily="34" charset="-122"/>
              </a:defRPr>
            </a:lvl2pPr>
            <a:lvl3pPr algn="ctr" rtl="0" eaLnBrk="0" fontAlgn="base" hangingPunct="0">
              <a:spcBef>
                <a:spcPct val="0"/>
              </a:spcBef>
              <a:spcAft>
                <a:spcPct val="0"/>
              </a:spcAft>
              <a:defRPr sz="4400">
                <a:solidFill>
                  <a:schemeClr val="tx1"/>
                </a:solidFill>
                <a:latin typeface="Georgia" pitchFamily="18" charset="0"/>
                <a:ea typeface="微软雅黑" pitchFamily="34" charset="-122"/>
              </a:defRPr>
            </a:lvl3pPr>
            <a:lvl4pPr algn="ctr" rtl="0" eaLnBrk="0" fontAlgn="base" hangingPunct="0">
              <a:spcBef>
                <a:spcPct val="0"/>
              </a:spcBef>
              <a:spcAft>
                <a:spcPct val="0"/>
              </a:spcAft>
              <a:defRPr sz="4400">
                <a:solidFill>
                  <a:schemeClr val="tx1"/>
                </a:solidFill>
                <a:latin typeface="Georgia" pitchFamily="18" charset="0"/>
                <a:ea typeface="微软雅黑" pitchFamily="34" charset="-122"/>
              </a:defRPr>
            </a:lvl4pPr>
            <a:lvl5pPr algn="ctr" rtl="0" eaLnBrk="0" fontAlgn="base" hangingPunct="0">
              <a:spcBef>
                <a:spcPct val="0"/>
              </a:spcBef>
              <a:spcAft>
                <a:spcPct val="0"/>
              </a:spcAft>
              <a:defRPr sz="4400">
                <a:solidFill>
                  <a:schemeClr val="tx1"/>
                </a:solidFill>
                <a:latin typeface="Georgia" pitchFamily="18" charset="0"/>
                <a:ea typeface="微软雅黑" pitchFamily="34" charset="-122"/>
              </a:defRPr>
            </a:lvl5pPr>
            <a:lvl6pPr marL="457200" algn="ctr" rtl="0" fontAlgn="base">
              <a:spcBef>
                <a:spcPct val="0"/>
              </a:spcBef>
              <a:spcAft>
                <a:spcPct val="0"/>
              </a:spcAft>
              <a:defRPr sz="4400">
                <a:solidFill>
                  <a:schemeClr val="tx1"/>
                </a:solidFill>
                <a:latin typeface="Georgia" pitchFamily="18" charset="0"/>
                <a:ea typeface="微软雅黑" pitchFamily="34" charset="-122"/>
              </a:defRPr>
            </a:lvl6pPr>
            <a:lvl7pPr marL="914400" algn="ctr" rtl="0" fontAlgn="base">
              <a:spcBef>
                <a:spcPct val="0"/>
              </a:spcBef>
              <a:spcAft>
                <a:spcPct val="0"/>
              </a:spcAft>
              <a:defRPr sz="4400">
                <a:solidFill>
                  <a:schemeClr val="tx1"/>
                </a:solidFill>
                <a:latin typeface="Georgia" pitchFamily="18" charset="0"/>
                <a:ea typeface="微软雅黑" pitchFamily="34" charset="-122"/>
              </a:defRPr>
            </a:lvl7pPr>
            <a:lvl8pPr marL="1371600" algn="ctr" rtl="0" fontAlgn="base">
              <a:spcBef>
                <a:spcPct val="0"/>
              </a:spcBef>
              <a:spcAft>
                <a:spcPct val="0"/>
              </a:spcAft>
              <a:defRPr sz="4400">
                <a:solidFill>
                  <a:schemeClr val="tx1"/>
                </a:solidFill>
                <a:latin typeface="Georgia" pitchFamily="18" charset="0"/>
                <a:ea typeface="微软雅黑" pitchFamily="34" charset="-122"/>
              </a:defRPr>
            </a:lvl8pPr>
            <a:lvl9pPr marL="1828800" algn="ctr" rtl="0" fontAlgn="base">
              <a:spcBef>
                <a:spcPct val="0"/>
              </a:spcBef>
              <a:spcAft>
                <a:spcPct val="0"/>
              </a:spcAft>
              <a:defRPr sz="4400">
                <a:solidFill>
                  <a:schemeClr val="tx1"/>
                </a:solidFill>
                <a:latin typeface="Georgia" pitchFamily="18" charset="0"/>
                <a:ea typeface="微软雅黑" pitchFamily="34" charset="-122"/>
              </a:defRPr>
            </a:lvl9pPr>
          </a:lstStyle>
          <a:p>
            <a:pPr algn="l" eaLnBrk="1" hangingPunct="1">
              <a:buFont typeface="Wingdings" pitchFamily="2" charset="2"/>
              <a:buChar char="n"/>
            </a:pPr>
            <a:r>
              <a:rPr lang="en-GB" altLang="zh-CN" sz="1800" b="1" dirty="0"/>
              <a:t>  </a:t>
            </a:r>
            <a:r>
              <a:rPr lang="zh-CN" altLang="en-US" sz="1800" b="1" dirty="0"/>
              <a:t>在</a:t>
            </a:r>
            <a:r>
              <a:rPr lang="en-US" altLang="zh-CN" sz="1800" b="1" dirty="0"/>
              <a:t>ACS</a:t>
            </a:r>
            <a:r>
              <a:rPr lang="zh-CN" altLang="en-US" sz="1800" b="1" dirty="0"/>
              <a:t>期刊发表开放获取</a:t>
            </a:r>
            <a:r>
              <a:rPr lang="en-US" altLang="zh-CN" sz="1800" b="1" dirty="0"/>
              <a:t>(OA)</a:t>
            </a:r>
            <a:r>
              <a:rPr lang="zh-CN" altLang="en-US" sz="1800" b="1" dirty="0"/>
              <a:t>文章的费用</a:t>
            </a:r>
            <a:endParaRPr lang="en-US" altLang="zh-CN" sz="1800" b="1" dirty="0">
              <a:solidFill>
                <a:srgbClr val="FF4343"/>
              </a:solidFill>
            </a:endParaRPr>
          </a:p>
        </p:txBody>
      </p:sp>
    </p:spTree>
    <p:extLst>
      <p:ext uri="{BB962C8B-B14F-4D97-AF65-F5344CB8AC3E}">
        <p14:creationId xmlns:p14="http://schemas.microsoft.com/office/powerpoint/2010/main" val="3025883481"/>
      </p:ext>
    </p:extLst>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427036" y="954088"/>
            <a:ext cx="6604829" cy="944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eorgia" pitchFamily="18" charset="0"/>
                <a:ea typeface="微软雅黑" pitchFamily="34" charset="-122"/>
              </a:defRPr>
            </a:lvl2pPr>
            <a:lvl3pPr algn="ctr" rtl="0" eaLnBrk="0" fontAlgn="base" hangingPunct="0">
              <a:spcBef>
                <a:spcPct val="0"/>
              </a:spcBef>
              <a:spcAft>
                <a:spcPct val="0"/>
              </a:spcAft>
              <a:defRPr sz="4400">
                <a:solidFill>
                  <a:schemeClr val="tx1"/>
                </a:solidFill>
                <a:latin typeface="Georgia" pitchFamily="18" charset="0"/>
                <a:ea typeface="微软雅黑" pitchFamily="34" charset="-122"/>
              </a:defRPr>
            </a:lvl3pPr>
            <a:lvl4pPr algn="ctr" rtl="0" eaLnBrk="0" fontAlgn="base" hangingPunct="0">
              <a:spcBef>
                <a:spcPct val="0"/>
              </a:spcBef>
              <a:spcAft>
                <a:spcPct val="0"/>
              </a:spcAft>
              <a:defRPr sz="4400">
                <a:solidFill>
                  <a:schemeClr val="tx1"/>
                </a:solidFill>
                <a:latin typeface="Georgia" pitchFamily="18" charset="0"/>
                <a:ea typeface="微软雅黑" pitchFamily="34" charset="-122"/>
              </a:defRPr>
            </a:lvl4pPr>
            <a:lvl5pPr algn="ctr" rtl="0" eaLnBrk="0" fontAlgn="base" hangingPunct="0">
              <a:spcBef>
                <a:spcPct val="0"/>
              </a:spcBef>
              <a:spcAft>
                <a:spcPct val="0"/>
              </a:spcAft>
              <a:defRPr sz="4400">
                <a:solidFill>
                  <a:schemeClr val="tx1"/>
                </a:solidFill>
                <a:latin typeface="Georgia" pitchFamily="18" charset="0"/>
                <a:ea typeface="微软雅黑" pitchFamily="34" charset="-122"/>
              </a:defRPr>
            </a:lvl5pPr>
            <a:lvl6pPr marL="457200" algn="ctr" rtl="0" fontAlgn="base">
              <a:spcBef>
                <a:spcPct val="0"/>
              </a:spcBef>
              <a:spcAft>
                <a:spcPct val="0"/>
              </a:spcAft>
              <a:defRPr sz="4400">
                <a:solidFill>
                  <a:schemeClr val="tx1"/>
                </a:solidFill>
                <a:latin typeface="Georgia" pitchFamily="18" charset="0"/>
                <a:ea typeface="微软雅黑" pitchFamily="34" charset="-122"/>
              </a:defRPr>
            </a:lvl6pPr>
            <a:lvl7pPr marL="914400" algn="ctr" rtl="0" fontAlgn="base">
              <a:spcBef>
                <a:spcPct val="0"/>
              </a:spcBef>
              <a:spcAft>
                <a:spcPct val="0"/>
              </a:spcAft>
              <a:defRPr sz="4400">
                <a:solidFill>
                  <a:schemeClr val="tx1"/>
                </a:solidFill>
                <a:latin typeface="Georgia" pitchFamily="18" charset="0"/>
                <a:ea typeface="微软雅黑" pitchFamily="34" charset="-122"/>
              </a:defRPr>
            </a:lvl7pPr>
            <a:lvl8pPr marL="1371600" algn="ctr" rtl="0" fontAlgn="base">
              <a:spcBef>
                <a:spcPct val="0"/>
              </a:spcBef>
              <a:spcAft>
                <a:spcPct val="0"/>
              </a:spcAft>
              <a:defRPr sz="4400">
                <a:solidFill>
                  <a:schemeClr val="tx1"/>
                </a:solidFill>
                <a:latin typeface="Georgia" pitchFamily="18" charset="0"/>
                <a:ea typeface="微软雅黑" pitchFamily="34" charset="-122"/>
              </a:defRPr>
            </a:lvl8pPr>
            <a:lvl9pPr marL="1828800" algn="ctr" rtl="0" fontAlgn="base">
              <a:spcBef>
                <a:spcPct val="0"/>
              </a:spcBef>
              <a:spcAft>
                <a:spcPct val="0"/>
              </a:spcAft>
              <a:defRPr sz="4400">
                <a:solidFill>
                  <a:schemeClr val="tx1"/>
                </a:solidFill>
                <a:latin typeface="Georgia" pitchFamily="18" charset="0"/>
                <a:ea typeface="微软雅黑" pitchFamily="34" charset="-122"/>
              </a:defRPr>
            </a:lvl9pPr>
          </a:lstStyle>
          <a:p>
            <a:pPr algn="l" eaLnBrk="1" hangingPunct="1">
              <a:buFont typeface="Wingdings" pitchFamily="2" charset="2"/>
              <a:buChar char="n"/>
            </a:pPr>
            <a:r>
              <a:rPr lang="en-GB" altLang="zh-CN" sz="1800" b="1" dirty="0" smtClean="0"/>
              <a:t>  </a:t>
            </a:r>
            <a:r>
              <a:rPr lang="zh-CN" altLang="en-US" sz="1800" b="1" dirty="0" smtClean="0"/>
              <a:t>作者可利用的其他</a:t>
            </a:r>
            <a:r>
              <a:rPr lang="en-US" altLang="zh-CN" sz="1800" b="1" dirty="0"/>
              <a:t>OA</a:t>
            </a:r>
            <a:r>
              <a:rPr lang="zh-CN" altLang="en-US" sz="1800" b="1" dirty="0"/>
              <a:t>政策</a:t>
            </a:r>
            <a:endParaRPr lang="en-US" altLang="zh-CN" sz="1800" b="1" dirty="0">
              <a:solidFill>
                <a:srgbClr val="FF4343"/>
              </a:solidFill>
            </a:endParaRPr>
          </a:p>
        </p:txBody>
      </p:sp>
      <p:sp>
        <p:nvSpPr>
          <p:cNvPr id="12" name="Content Placeholder 7"/>
          <p:cNvSpPr>
            <a:spLocks noGrp="1"/>
          </p:cNvSpPr>
          <p:nvPr/>
        </p:nvSpPr>
        <p:spPr bwMode="auto">
          <a:xfrm>
            <a:off x="368493" y="2497810"/>
            <a:ext cx="7397083" cy="1641053"/>
          </a:xfrm>
          <a:prstGeom prst="rect">
            <a:avLst/>
          </a:prstGeom>
          <a:noFill/>
          <a:ln w="9525">
            <a:noFill/>
            <a:miter lim="800000"/>
            <a:headEnd/>
            <a:tailEnd/>
          </a:ln>
        </p:spPr>
        <p:txBody>
          <a:bodyPr/>
          <a:lstStyle/>
          <a:p>
            <a:pPr marL="171450" indent="-114300" defTabSz="457200" eaLnBrk="0" hangingPunct="0">
              <a:spcBef>
                <a:spcPct val="20000"/>
              </a:spcBef>
              <a:buFont typeface="Arial" pitchFamily="34" charset="0"/>
              <a:buChar char="•"/>
              <a:defRPr/>
            </a:pPr>
            <a:r>
              <a:rPr lang="zh-CN" altLang="en-US" sz="1600" dirty="0">
                <a:uFill>
                  <a:solidFill>
                    <a:srgbClr val="0039A6"/>
                  </a:solidFill>
                </a:uFill>
                <a:latin typeface="+mj-ea"/>
                <a:ea typeface="+mj-ea"/>
              </a:rPr>
              <a:t>利用免费的</a:t>
            </a:r>
            <a:r>
              <a:rPr lang="en-US" altLang="zh-CN" sz="1600" b="1" u="heavy" dirty="0">
                <a:solidFill>
                  <a:srgbClr val="CE6D02"/>
                </a:solidFill>
                <a:uFill>
                  <a:solidFill>
                    <a:srgbClr val="0039A6"/>
                  </a:solidFill>
                </a:uFill>
                <a:latin typeface="+mj-lt"/>
                <a:ea typeface="华文中宋" panose="02010600040101010101" pitchFamily="2" charset="-122"/>
              </a:rPr>
              <a:t>ACS Articles on Request Links</a:t>
            </a:r>
            <a:r>
              <a:rPr lang="zh-CN" altLang="en-US" sz="1600" dirty="0">
                <a:uFill>
                  <a:solidFill>
                    <a:srgbClr val="0039A6"/>
                  </a:solidFill>
                </a:uFill>
                <a:latin typeface="+mj-ea"/>
                <a:ea typeface="+mj-ea"/>
              </a:rPr>
              <a:t>（按需转发的文章链接）来引导您的读者来访问您发表在</a:t>
            </a:r>
            <a:r>
              <a:rPr lang="en-US" altLang="zh-CN" sz="1600" dirty="0">
                <a:uFill>
                  <a:solidFill>
                    <a:srgbClr val="0039A6"/>
                  </a:solidFill>
                </a:uFill>
                <a:latin typeface="+mj-ea"/>
                <a:ea typeface="+mj-ea"/>
              </a:rPr>
              <a:t>ACS</a:t>
            </a:r>
            <a:r>
              <a:rPr lang="zh-CN" altLang="en-US" sz="1600" dirty="0">
                <a:uFill>
                  <a:solidFill>
                    <a:srgbClr val="0039A6"/>
                  </a:solidFill>
                </a:uFill>
                <a:latin typeface="+mj-ea"/>
                <a:ea typeface="+mj-ea"/>
              </a:rPr>
              <a:t>期刊上的文章；</a:t>
            </a:r>
            <a:endParaRPr lang="en-US" altLang="zh-CN" sz="1600" dirty="0">
              <a:uFill>
                <a:solidFill>
                  <a:srgbClr val="0039A6"/>
                </a:solidFill>
              </a:uFill>
              <a:latin typeface="+mj-lt"/>
              <a:ea typeface="华文中宋" panose="02010600040101010101" pitchFamily="2" charset="-122"/>
            </a:endParaRPr>
          </a:p>
          <a:p>
            <a:pPr marL="171450" indent="-114300" defTabSz="457200" eaLnBrk="0" hangingPunct="0">
              <a:spcBef>
                <a:spcPct val="20000"/>
              </a:spcBef>
              <a:buFont typeface="Arial" pitchFamily="34" charset="0"/>
              <a:buChar char="•"/>
              <a:defRPr/>
            </a:pPr>
            <a:r>
              <a:rPr lang="zh-CN" altLang="en-US" sz="1600" dirty="0">
                <a:uFill>
                  <a:solidFill>
                    <a:srgbClr val="0039A6"/>
                  </a:solidFill>
                </a:uFill>
                <a:latin typeface="+mj-ea"/>
                <a:ea typeface="+mj-ea"/>
              </a:rPr>
              <a:t>文章发表后，</a:t>
            </a:r>
            <a:r>
              <a:rPr lang="en-US" altLang="zh-CN" sz="1600" dirty="0">
                <a:uFill>
                  <a:solidFill>
                    <a:srgbClr val="0039A6"/>
                  </a:solidFill>
                </a:uFill>
                <a:latin typeface="+mj-ea"/>
                <a:ea typeface="+mj-ea"/>
              </a:rPr>
              <a:t>ACS</a:t>
            </a:r>
            <a:r>
              <a:rPr lang="zh-CN" altLang="en-US" sz="1600" dirty="0">
                <a:uFill>
                  <a:solidFill>
                    <a:srgbClr val="0039A6"/>
                  </a:solidFill>
                </a:uFill>
                <a:latin typeface="+mj-ea"/>
                <a:ea typeface="+mj-ea"/>
              </a:rPr>
              <a:t>出版社会发送这条独特的链接到通讯作者的邮箱；</a:t>
            </a:r>
            <a:endParaRPr lang="en-US" altLang="zh-CN" sz="1600" dirty="0">
              <a:uFill>
                <a:solidFill>
                  <a:srgbClr val="0039A6"/>
                </a:solidFill>
              </a:uFill>
              <a:latin typeface="+mj-ea"/>
              <a:ea typeface="+mj-ea"/>
            </a:endParaRPr>
          </a:p>
          <a:p>
            <a:pPr marL="171450" indent="-114300" defTabSz="457200" eaLnBrk="0" hangingPunct="0">
              <a:spcBef>
                <a:spcPct val="20000"/>
              </a:spcBef>
              <a:buFont typeface="Arial" pitchFamily="34" charset="0"/>
              <a:buChar char="•"/>
              <a:defRPr/>
            </a:pPr>
            <a:r>
              <a:rPr lang="zh-CN" altLang="en-US" sz="1600" dirty="0">
                <a:uFill>
                  <a:solidFill>
                    <a:srgbClr val="0039A6"/>
                  </a:solidFill>
                </a:uFill>
                <a:latin typeface="+mj-ea"/>
                <a:ea typeface="+mj-ea"/>
              </a:rPr>
              <a:t>通讯作者可转发该链接给同事或学生，或添加到自己的</a:t>
            </a:r>
            <a:r>
              <a:rPr lang="en-US" altLang="zh-CN" sz="1600" dirty="0">
                <a:uFill>
                  <a:solidFill>
                    <a:srgbClr val="0039A6"/>
                  </a:solidFill>
                </a:uFill>
                <a:latin typeface="+mj-ea"/>
                <a:ea typeface="+mj-ea"/>
              </a:rPr>
              <a:t>ORCID</a:t>
            </a:r>
            <a:r>
              <a:rPr lang="zh-CN" altLang="en-US" sz="1600" dirty="0">
                <a:uFill>
                  <a:solidFill>
                    <a:srgbClr val="0039A6"/>
                  </a:solidFill>
                </a:uFill>
                <a:latin typeface="+mj-ea"/>
                <a:ea typeface="+mj-ea"/>
              </a:rPr>
              <a:t>个人档案；</a:t>
            </a:r>
            <a:endParaRPr lang="en-US" altLang="zh-CN" sz="1600" dirty="0">
              <a:uFill>
                <a:solidFill>
                  <a:srgbClr val="0039A6"/>
                </a:solidFill>
              </a:uFill>
              <a:latin typeface="+mj-ea"/>
              <a:ea typeface="+mj-ea"/>
            </a:endParaRPr>
          </a:p>
          <a:p>
            <a:pPr marL="171450" indent="-114300" defTabSz="457200" eaLnBrk="0" hangingPunct="0">
              <a:spcBef>
                <a:spcPct val="20000"/>
              </a:spcBef>
              <a:buFont typeface="Arial" pitchFamily="34" charset="0"/>
              <a:buChar char="•"/>
              <a:defRPr/>
            </a:pPr>
            <a:r>
              <a:rPr lang="zh-CN" altLang="en-US" sz="1600" dirty="0">
                <a:uFill>
                  <a:solidFill>
                    <a:srgbClr val="0039A6"/>
                  </a:solidFill>
                </a:uFill>
                <a:latin typeface="+mj-ea"/>
                <a:ea typeface="+mj-ea"/>
              </a:rPr>
              <a:t>通过这条链接，他人可在您文章发表后一年内免费访问五十次，从而提高了您研究的知名度。</a:t>
            </a:r>
            <a:endParaRPr lang="en-US" altLang="zh-CN" sz="1600" dirty="0">
              <a:uFill>
                <a:solidFill>
                  <a:srgbClr val="0039A6"/>
                </a:solidFill>
              </a:uFill>
              <a:latin typeface="+mj-ea"/>
              <a:ea typeface="+mj-ea"/>
            </a:endParaRPr>
          </a:p>
        </p:txBody>
      </p:sp>
    </p:spTree>
    <p:extLst>
      <p:ext uri="{BB962C8B-B14F-4D97-AF65-F5344CB8AC3E}">
        <p14:creationId xmlns:p14="http://schemas.microsoft.com/office/powerpoint/2010/main" val="814398536"/>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ChangeArrowheads="1"/>
          </p:cNvSpPr>
          <p:nvPr/>
        </p:nvSpPr>
        <p:spPr bwMode="auto">
          <a:xfrm>
            <a:off x="657224" y="5685631"/>
            <a:ext cx="4378325" cy="776287"/>
          </a:xfrm>
          <a:prstGeom prst="rect">
            <a:avLst/>
          </a:prstGeom>
          <a:noFill/>
          <a:ln w="3175" algn="ctr">
            <a:noFill/>
            <a:prstDash val="dash"/>
            <a:miter lim="800000"/>
            <a:headEnd/>
            <a:tailEnd/>
          </a:ln>
          <a:effectLst/>
          <a:extLst/>
        </p:spPr>
        <p:txBody>
          <a:bodyPr/>
          <a:lstStyle/>
          <a:p>
            <a:pPr fontAlgn="auto">
              <a:spcBef>
                <a:spcPct val="20000"/>
              </a:spcBef>
              <a:spcAft>
                <a:spcPts val="0"/>
              </a:spcAft>
              <a:buClr>
                <a:srgbClr val="5B8CC1"/>
              </a:buClr>
              <a:buFont typeface="Wingdings" pitchFamily="2" charset="2"/>
              <a:buNone/>
              <a:defRPr/>
            </a:pPr>
            <a:r>
              <a:rPr lang="en-US" altLang="zh-CN" sz="1400" b="1" kern="0" dirty="0">
                <a:latin typeface="Times New Roman" pitchFamily="18" charset="0"/>
                <a:cs typeface="Times New Roman" pitchFamily="18" charset="0"/>
              </a:rPr>
              <a:t>iGroup</a:t>
            </a:r>
            <a:r>
              <a:rPr lang="zh-CN" altLang="en-US" sz="1400" b="1" kern="0" dirty="0">
                <a:latin typeface="Times New Roman" pitchFamily="18" charset="0"/>
                <a:cs typeface="Times New Roman" pitchFamily="18" charset="0"/>
              </a:rPr>
              <a:t>是美国化学会、美国物理学会、美国计算机协会等学协会全文数据库和在线出版物的国内独家代理</a:t>
            </a:r>
            <a:endParaRPr lang="en-US" altLang="zh-CN" sz="1400" b="1" kern="0" dirty="0">
              <a:latin typeface="Times New Roman" pitchFamily="18" charset="0"/>
              <a:cs typeface="Times New Roman" pitchFamily="18" charset="0"/>
            </a:endParaRPr>
          </a:p>
          <a:p>
            <a:pPr fontAlgn="auto">
              <a:spcBef>
                <a:spcPct val="20000"/>
              </a:spcBef>
              <a:spcAft>
                <a:spcPts val="0"/>
              </a:spcAft>
              <a:buClr>
                <a:srgbClr val="5B8CC1"/>
              </a:buClr>
              <a:buFont typeface="Wingdings" pitchFamily="2" charset="2"/>
              <a:buNone/>
              <a:defRPr/>
            </a:pPr>
            <a:r>
              <a:rPr lang="en-US" altLang="zh-CN" sz="1400" u="sng" kern="0" dirty="0">
                <a:latin typeface="Georgia" pitchFamily="18" charset="0"/>
                <a:ea typeface="+mj-ea"/>
              </a:rPr>
              <a:t>www.igroup.com.cn</a:t>
            </a:r>
          </a:p>
        </p:txBody>
      </p:sp>
      <p:pic>
        <p:nvPicPr>
          <p:cNvPr id="63492" name="Picture 2" descr="C:\Users\Administrator\Desktop\iGroup官方下载\iGroup LOGO图\iGroup Logo\iGroup logo 中英文简称版.png"/>
          <p:cNvPicPr>
            <a:picLocks noChangeAspect="1" noChangeArrowheads="1"/>
          </p:cNvPicPr>
          <p:nvPr/>
        </p:nvPicPr>
        <p:blipFill>
          <a:blip r:embed="rId2" cstate="print"/>
          <a:srcRect/>
          <a:stretch>
            <a:fillRect/>
          </a:stretch>
        </p:blipFill>
        <p:spPr bwMode="auto">
          <a:xfrm>
            <a:off x="5207948" y="4996656"/>
            <a:ext cx="3071813" cy="1377950"/>
          </a:xfrm>
          <a:prstGeom prst="rect">
            <a:avLst/>
          </a:prstGeom>
          <a:noFill/>
          <a:ln w="9525">
            <a:noFill/>
            <a:miter lim="800000"/>
            <a:headEnd/>
            <a:tailEnd/>
          </a:ln>
        </p:spPr>
      </p:pic>
      <p:sp>
        <p:nvSpPr>
          <p:cNvPr id="14" name="Rectangle 3"/>
          <p:cNvSpPr>
            <a:spLocks noChangeArrowheads="1"/>
          </p:cNvSpPr>
          <p:nvPr/>
        </p:nvSpPr>
        <p:spPr bwMode="auto">
          <a:xfrm>
            <a:off x="657224" y="1177925"/>
            <a:ext cx="7927217" cy="1783639"/>
          </a:xfrm>
          <a:prstGeom prst="rect">
            <a:avLst/>
          </a:prstGeom>
          <a:noFill/>
          <a:ln w="3175" algn="ctr">
            <a:noFill/>
            <a:prstDash val="dash"/>
            <a:miter lim="800000"/>
            <a:headEnd/>
            <a:tailEnd/>
          </a:ln>
          <a:effectLst/>
          <a:extLst/>
        </p:spPr>
        <p:txBody>
          <a:bodyPr/>
          <a:lstStyle/>
          <a:p>
            <a:pPr fontAlgn="auto">
              <a:spcBef>
                <a:spcPct val="20000"/>
              </a:spcBef>
              <a:spcAft>
                <a:spcPts val="0"/>
              </a:spcAft>
              <a:buClr>
                <a:srgbClr val="5B8CC1"/>
              </a:buClr>
              <a:buFont typeface="Wingdings" pitchFamily="2" charset="2"/>
              <a:buNone/>
              <a:defRPr/>
            </a:pPr>
            <a:r>
              <a:rPr lang="en-US" altLang="zh-CN" b="1" kern="0" dirty="0">
                <a:effectLst>
                  <a:outerShdw blurRad="38100" dist="38100" dir="2700000" algn="tl">
                    <a:srgbClr val="000000">
                      <a:alpha val="43137"/>
                    </a:srgbClr>
                  </a:outerShdw>
                </a:effectLst>
                <a:latin typeface="Georgia" pitchFamily="18" charset="0"/>
              </a:rPr>
              <a:t>iGroup </a:t>
            </a:r>
            <a:r>
              <a:rPr lang="en-US" altLang="zh-CN" b="1" kern="0" dirty="0" smtClean="0">
                <a:effectLst>
                  <a:outerShdw blurRad="38100" dist="38100" dir="2700000" algn="tl">
                    <a:srgbClr val="000000">
                      <a:alpha val="43137"/>
                    </a:srgbClr>
                  </a:outerShdw>
                </a:effectLst>
                <a:latin typeface="Georgia" pitchFamily="18" charset="0"/>
              </a:rPr>
              <a:t>ACS Team</a:t>
            </a:r>
          </a:p>
          <a:p>
            <a:pPr fontAlgn="auto">
              <a:spcBef>
                <a:spcPct val="20000"/>
              </a:spcBef>
              <a:spcAft>
                <a:spcPts val="0"/>
              </a:spcAft>
              <a:buClr>
                <a:srgbClr val="5B8CC1"/>
              </a:buClr>
              <a:buFont typeface="Wingdings" pitchFamily="2" charset="2"/>
              <a:buNone/>
              <a:defRPr/>
            </a:pPr>
            <a:endParaRPr lang="en-US" altLang="zh-CN" b="1" kern="0" dirty="0">
              <a:effectLst>
                <a:outerShdw blurRad="38100" dist="38100" dir="2700000" algn="tl">
                  <a:srgbClr val="000000">
                    <a:alpha val="43137"/>
                  </a:srgbClr>
                </a:outerShdw>
              </a:effectLst>
              <a:latin typeface="Georgia" pitchFamily="18" charset="0"/>
            </a:endParaRPr>
          </a:p>
          <a:p>
            <a:pPr fontAlgn="auto">
              <a:spcBef>
                <a:spcPct val="20000"/>
              </a:spcBef>
              <a:spcAft>
                <a:spcPts val="0"/>
              </a:spcAft>
              <a:buClr>
                <a:srgbClr val="5B8CC1"/>
              </a:buClr>
              <a:buFont typeface="Wingdings" pitchFamily="2" charset="2"/>
              <a:buNone/>
              <a:defRPr/>
            </a:pPr>
            <a:r>
              <a:rPr lang="zh-CN" altLang="en-US" kern="0" dirty="0" smtClean="0">
                <a:effectLst>
                  <a:outerShdw blurRad="38100" dist="38100" dir="2700000" algn="tl">
                    <a:srgbClr val="000000">
                      <a:alpha val="43137"/>
                    </a:srgbClr>
                  </a:outerShdw>
                </a:effectLst>
                <a:latin typeface="Georgia" pitchFamily="18" charset="0"/>
              </a:rPr>
              <a:t>周蓓蓓 </a:t>
            </a:r>
            <a:r>
              <a:rPr lang="en-US" altLang="zh-CN" kern="0" dirty="0" smtClean="0">
                <a:effectLst>
                  <a:outerShdw blurRad="38100" dist="38100" dir="2700000" algn="tl">
                    <a:srgbClr val="000000">
                      <a:alpha val="43137"/>
                    </a:srgbClr>
                  </a:outerShdw>
                </a:effectLst>
                <a:latin typeface="Georgia" pitchFamily="18" charset="0"/>
              </a:rPr>
              <a:t>- team </a:t>
            </a:r>
            <a:r>
              <a:rPr lang="en-US" altLang="zh-CN" kern="0" dirty="0" smtClean="0">
                <a:effectLst>
                  <a:outerShdw blurRad="38100" dist="38100" dir="2700000" algn="tl">
                    <a:srgbClr val="000000">
                      <a:alpha val="43137"/>
                    </a:srgbClr>
                  </a:outerShdw>
                </a:effectLst>
                <a:latin typeface="Georgia" pitchFamily="18" charset="0"/>
              </a:rPr>
              <a:t>leader (maggie@igroup.com.cn)</a:t>
            </a:r>
          </a:p>
          <a:p>
            <a:pPr fontAlgn="auto">
              <a:spcBef>
                <a:spcPct val="20000"/>
              </a:spcBef>
              <a:spcAft>
                <a:spcPts val="0"/>
              </a:spcAft>
              <a:buClr>
                <a:srgbClr val="5B8CC1"/>
              </a:buClr>
              <a:buFont typeface="Wingdings" pitchFamily="2" charset="2"/>
              <a:buNone/>
              <a:defRPr/>
            </a:pPr>
            <a:r>
              <a:rPr lang="zh-CN" altLang="en-US" kern="0" dirty="0" smtClean="0">
                <a:effectLst>
                  <a:outerShdw blurRad="38100" dist="38100" dir="2700000" algn="tl">
                    <a:srgbClr val="000000">
                      <a:alpha val="43137"/>
                    </a:srgbClr>
                  </a:outerShdw>
                </a:effectLst>
                <a:latin typeface="Georgia" pitchFamily="18" charset="0"/>
              </a:rPr>
              <a:t>赵    璟</a:t>
            </a:r>
            <a:r>
              <a:rPr lang="en-US" altLang="zh-CN" kern="0" dirty="0" smtClean="0">
                <a:effectLst>
                  <a:outerShdw blurRad="38100" dist="38100" dir="2700000" algn="tl">
                    <a:srgbClr val="000000">
                      <a:alpha val="43137"/>
                    </a:srgbClr>
                  </a:outerShdw>
                </a:effectLst>
                <a:latin typeface="Georgia" pitchFamily="18" charset="0"/>
              </a:rPr>
              <a:t>/</a:t>
            </a:r>
            <a:r>
              <a:rPr lang="zh-CN" altLang="en-US" kern="0" dirty="0" smtClean="0">
                <a:effectLst>
                  <a:outerShdw blurRad="38100" dist="38100" dir="2700000" algn="tl">
                    <a:srgbClr val="000000">
                      <a:alpha val="43137"/>
                    </a:srgbClr>
                  </a:outerShdw>
                </a:effectLst>
                <a:latin typeface="Georgia" pitchFamily="18" charset="0"/>
              </a:rPr>
              <a:t>朱    苗 </a:t>
            </a:r>
            <a:r>
              <a:rPr lang="en-US" altLang="zh-CN" kern="0" dirty="0" smtClean="0">
                <a:effectLst>
                  <a:outerShdw blurRad="38100" dist="38100" dir="2700000" algn="tl">
                    <a:srgbClr val="000000">
                      <a:alpha val="43137"/>
                    </a:srgbClr>
                  </a:outerShdw>
                </a:effectLst>
                <a:latin typeface="Georgia" pitchFamily="18" charset="0"/>
              </a:rPr>
              <a:t>- </a:t>
            </a:r>
            <a:r>
              <a:rPr lang="en-US" altLang="zh-CN" kern="0" dirty="0" smtClean="0">
                <a:effectLst>
                  <a:outerShdw blurRad="38100" dist="38100" dir="2700000" algn="tl">
                    <a:srgbClr val="000000">
                      <a:alpha val="43137"/>
                    </a:srgbClr>
                  </a:outerShdw>
                </a:effectLst>
                <a:latin typeface="Georgia" pitchFamily="18" charset="0"/>
              </a:rPr>
              <a:t>trainer (</a:t>
            </a:r>
            <a:r>
              <a:rPr lang="en-US" altLang="zh-CN" u="sng" kern="0" dirty="0" smtClean="0">
                <a:effectLst>
                  <a:outerShdw blurRad="38100" dist="38100" dir="2700000" algn="tl">
                    <a:srgbClr val="000000">
                      <a:alpha val="43137"/>
                    </a:srgbClr>
                  </a:outerShdw>
                </a:effectLst>
                <a:latin typeface="Georgia" pitchFamily="18" charset="0"/>
              </a:rPr>
              <a:t>rudy@igroup.com.cn/alisa@igroup.com.cn)</a:t>
            </a:r>
            <a:endParaRPr lang="en-US" altLang="zh-CN" u="sng" kern="0" dirty="0">
              <a:effectLst>
                <a:outerShdw blurRad="38100" dist="38100" dir="2700000" algn="tl">
                  <a:srgbClr val="000000">
                    <a:alpha val="43137"/>
                  </a:srgbClr>
                </a:outerShdw>
              </a:effectLst>
              <a:latin typeface="Georgia" pitchFamily="18" charset="0"/>
            </a:endParaRPr>
          </a:p>
          <a:p>
            <a:pPr fontAlgn="auto">
              <a:spcBef>
                <a:spcPct val="20000"/>
              </a:spcBef>
              <a:spcAft>
                <a:spcPts val="0"/>
              </a:spcAft>
              <a:buClr>
                <a:srgbClr val="5B8CC1"/>
              </a:buClr>
              <a:buFont typeface="Wingdings" pitchFamily="2" charset="2"/>
              <a:buNone/>
              <a:defRPr/>
            </a:pPr>
            <a:r>
              <a:rPr lang="zh-CN" altLang="en-US" kern="0" smtClean="0">
                <a:effectLst>
                  <a:outerShdw blurRad="38100" dist="38100" dir="2700000" algn="tl">
                    <a:srgbClr val="000000">
                      <a:alpha val="43137"/>
                    </a:srgbClr>
                  </a:outerShdw>
                </a:effectLst>
                <a:latin typeface="Georgia" pitchFamily="18" charset="0"/>
              </a:rPr>
              <a:t>任    彦 </a:t>
            </a:r>
            <a:r>
              <a:rPr lang="en-US" altLang="zh-CN" kern="0" smtClean="0">
                <a:effectLst>
                  <a:outerShdw blurRad="38100" dist="38100" dir="2700000" algn="tl">
                    <a:srgbClr val="000000">
                      <a:alpha val="43137"/>
                    </a:srgbClr>
                  </a:outerShdw>
                </a:effectLst>
                <a:latin typeface="Georgia" pitchFamily="18" charset="0"/>
              </a:rPr>
              <a:t>- </a:t>
            </a:r>
            <a:r>
              <a:rPr lang="en-US" altLang="zh-CN" kern="0" dirty="0" smtClean="0">
                <a:effectLst>
                  <a:outerShdw blurRad="38100" dist="38100" dir="2700000" algn="tl">
                    <a:srgbClr val="000000">
                      <a:alpha val="43137"/>
                    </a:srgbClr>
                  </a:outerShdw>
                </a:effectLst>
                <a:latin typeface="Georgia" pitchFamily="18" charset="0"/>
              </a:rPr>
              <a:t>coordinator (</a:t>
            </a:r>
            <a:r>
              <a:rPr lang="en-US" altLang="zh-CN" u="sng" kern="0" dirty="0" smtClean="0">
                <a:effectLst>
                  <a:outerShdw blurRad="38100" dist="38100" dir="2700000" algn="tl">
                    <a:srgbClr val="000000">
                      <a:alpha val="43137"/>
                    </a:srgbClr>
                  </a:outerShdw>
                </a:effectLst>
                <a:latin typeface="Georgia" pitchFamily="18" charset="0"/>
              </a:rPr>
              <a:t>maryann@igroup.com.cn)</a:t>
            </a:r>
            <a:endParaRPr lang="en-US" altLang="zh-CN" u="sng" kern="0" dirty="0">
              <a:effectLst>
                <a:outerShdw blurRad="38100" dist="38100" dir="2700000" algn="tl">
                  <a:srgbClr val="000000">
                    <a:alpha val="43137"/>
                  </a:srgbClr>
                </a:outerShdw>
              </a:effectLst>
              <a:latin typeface="Georgia" pitchFamily="18" charset="0"/>
            </a:endParaRPr>
          </a:p>
        </p:txBody>
      </p:sp>
    </p:spTree>
    <p:extLst>
      <p:ext uri="{BB962C8B-B14F-4D97-AF65-F5344CB8AC3E}">
        <p14:creationId xmlns:p14="http://schemas.microsoft.com/office/powerpoint/2010/main" val="101642860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特色新功能</a:t>
            </a:r>
            <a:endParaRPr lang="zh-CN" altLang="zh-CN" dirty="0">
              <a:latin typeface="+mj-ea"/>
              <a:ea typeface="+mj-ea"/>
              <a:cs typeface="ＭＳ Ｐゴシック" charset="-128"/>
            </a:endParaRPr>
          </a:p>
        </p:txBody>
      </p:sp>
      <p:sp>
        <p:nvSpPr>
          <p:cNvPr id="6" name="矩形 5"/>
          <p:cNvSpPr>
            <a:spLocks noChangeArrowheads="1"/>
          </p:cNvSpPr>
          <p:nvPr/>
        </p:nvSpPr>
        <p:spPr bwMode="auto">
          <a:xfrm>
            <a:off x="1036638" y="1249363"/>
            <a:ext cx="6494462" cy="3610219"/>
          </a:xfrm>
          <a:prstGeom prst="rect">
            <a:avLst/>
          </a:prstGeom>
          <a:noFill/>
          <a:ln w="9525">
            <a:noFill/>
            <a:miter lim="800000"/>
            <a:headEnd/>
            <a:tailEnd/>
          </a:ln>
        </p:spPr>
        <p:txBody>
          <a:bodyPr wrap="square">
            <a:spAutoFit/>
          </a:bodyPr>
          <a:lstStyle/>
          <a:p>
            <a:pPr defTabSz="409575" eaLnBrk="0" hangingPunct="0">
              <a:lnSpc>
                <a:spcPct val="90000"/>
              </a:lnSpc>
            </a:pPr>
            <a:endParaRPr lang="en-US" altLang="zh-CN" dirty="0">
              <a:latin typeface="+mj-lt"/>
              <a:ea typeface="+mj-ea"/>
              <a:cs typeface="Times New Roman" pitchFamily="18" charset="0"/>
            </a:endParaRPr>
          </a:p>
          <a:p>
            <a:pPr marL="342900" indent="-342900" defTabSz="409575" eaLnBrk="0" hangingPunct="0">
              <a:lnSpc>
                <a:spcPct val="90000"/>
              </a:lnSpc>
              <a:buFont typeface="+mj-lt"/>
              <a:buAutoNum type="arabicPeriod"/>
            </a:pPr>
            <a:r>
              <a:rPr lang="zh-CN" altLang="en-US" dirty="0" smtClean="0">
                <a:latin typeface="+mj-lt"/>
                <a:ea typeface="+mj-ea"/>
                <a:cs typeface="Times New Roman" pitchFamily="18" charset="0"/>
              </a:rPr>
              <a:t>简洁</a:t>
            </a:r>
            <a:r>
              <a:rPr lang="zh-CN" altLang="en-US" dirty="0">
                <a:latin typeface="+mj-lt"/>
                <a:ea typeface="+mj-ea"/>
                <a:cs typeface="Times New Roman" pitchFamily="18" charset="0"/>
              </a:rPr>
              <a:t>的导航栏：各期刊主页的导航栏更加简洁，方便用户查看提前上线的文章 </a:t>
            </a:r>
            <a:r>
              <a:rPr lang="en-US" altLang="zh-CN" dirty="0">
                <a:latin typeface="+mj-lt"/>
                <a:ea typeface="+mj-ea"/>
                <a:cs typeface="Times New Roman" pitchFamily="18" charset="0"/>
              </a:rPr>
              <a:t>(ASAP)</a:t>
            </a:r>
            <a:r>
              <a:rPr lang="zh-CN" altLang="en-US" dirty="0">
                <a:latin typeface="+mj-lt"/>
                <a:ea typeface="+mj-ea"/>
                <a:cs typeface="Times New Roman" pitchFamily="18" charset="0"/>
              </a:rPr>
              <a:t>、历年卷期、期刊的研究范围和编辑团队等信息</a:t>
            </a:r>
            <a:r>
              <a:rPr lang="zh-CN" altLang="en-US" dirty="0" smtClean="0">
                <a:latin typeface="+mj-lt"/>
                <a:ea typeface="+mj-ea"/>
                <a:cs typeface="Times New Roman" pitchFamily="18" charset="0"/>
              </a:rPr>
              <a:t>。</a:t>
            </a:r>
            <a:endParaRPr lang="en-US" altLang="zh-CN" dirty="0" smtClean="0">
              <a:latin typeface="+mj-lt"/>
              <a:ea typeface="+mj-ea"/>
              <a:cs typeface="Times New Roman" pitchFamily="18" charset="0"/>
            </a:endParaRPr>
          </a:p>
          <a:p>
            <a:pPr marL="342900" indent="-342900" defTabSz="409575" eaLnBrk="0" hangingPunct="0">
              <a:lnSpc>
                <a:spcPct val="90000"/>
              </a:lnSpc>
              <a:buFont typeface="+mj-lt"/>
              <a:buAutoNum type="arabicPeriod"/>
            </a:pPr>
            <a:endParaRPr lang="zh-CN" altLang="en-US" dirty="0">
              <a:latin typeface="+mj-lt"/>
              <a:ea typeface="+mj-ea"/>
              <a:cs typeface="Times New Roman" pitchFamily="18" charset="0"/>
            </a:endParaRPr>
          </a:p>
          <a:p>
            <a:pPr marL="342900" indent="-342900" defTabSz="409575" eaLnBrk="0" hangingPunct="0">
              <a:lnSpc>
                <a:spcPct val="90000"/>
              </a:lnSpc>
              <a:buFont typeface="+mj-lt"/>
              <a:buAutoNum type="arabicPeriod"/>
            </a:pPr>
            <a:r>
              <a:rPr lang="zh-CN" altLang="en-US" dirty="0" smtClean="0">
                <a:latin typeface="+mj-lt"/>
                <a:ea typeface="+mj-ea"/>
                <a:cs typeface="Times New Roman" pitchFamily="18" charset="0"/>
              </a:rPr>
              <a:t>更好</a:t>
            </a:r>
            <a:r>
              <a:rPr lang="zh-CN" altLang="en-US" dirty="0">
                <a:latin typeface="+mj-lt"/>
                <a:ea typeface="+mj-ea"/>
                <a:cs typeface="Times New Roman" pitchFamily="18" charset="0"/>
              </a:rPr>
              <a:t>的浏览体验：可在期刊</a:t>
            </a:r>
            <a:r>
              <a:rPr lang="en-US" altLang="zh-CN" dirty="0">
                <a:latin typeface="+mj-lt"/>
                <a:ea typeface="+mj-ea"/>
                <a:cs typeface="Times New Roman" pitchFamily="18" charset="0"/>
              </a:rPr>
              <a:t>/</a:t>
            </a:r>
            <a:r>
              <a:rPr lang="zh-CN" altLang="en-US" dirty="0">
                <a:latin typeface="+mj-lt"/>
                <a:ea typeface="+mj-ea"/>
                <a:cs typeface="Times New Roman" pitchFamily="18" charset="0"/>
              </a:rPr>
              <a:t>电子图书的目录页预览摘要文字和插图</a:t>
            </a:r>
            <a:r>
              <a:rPr lang="zh-CN" altLang="en-US" dirty="0" smtClean="0">
                <a:latin typeface="+mj-lt"/>
                <a:ea typeface="+mj-ea"/>
                <a:cs typeface="Times New Roman" pitchFamily="18" charset="0"/>
              </a:rPr>
              <a:t>。</a:t>
            </a:r>
            <a:endParaRPr lang="en-US" altLang="zh-CN" dirty="0" smtClean="0">
              <a:latin typeface="+mj-lt"/>
              <a:ea typeface="+mj-ea"/>
              <a:cs typeface="Times New Roman" pitchFamily="18" charset="0"/>
            </a:endParaRPr>
          </a:p>
          <a:p>
            <a:pPr marL="342900" indent="-342900" defTabSz="409575" eaLnBrk="0" hangingPunct="0">
              <a:lnSpc>
                <a:spcPct val="90000"/>
              </a:lnSpc>
              <a:buFont typeface="+mj-lt"/>
              <a:buAutoNum type="arabicPeriod"/>
            </a:pPr>
            <a:endParaRPr lang="zh-CN" altLang="en-US" dirty="0">
              <a:latin typeface="+mj-lt"/>
              <a:ea typeface="+mj-ea"/>
              <a:cs typeface="Times New Roman" pitchFamily="18" charset="0"/>
            </a:endParaRPr>
          </a:p>
          <a:p>
            <a:pPr marL="342900" indent="-342900" defTabSz="409575" eaLnBrk="0" hangingPunct="0">
              <a:lnSpc>
                <a:spcPct val="90000"/>
              </a:lnSpc>
              <a:buFont typeface="+mj-lt"/>
              <a:buAutoNum type="arabicPeriod"/>
            </a:pPr>
            <a:r>
              <a:rPr lang="zh-CN" altLang="en-US" dirty="0" smtClean="0">
                <a:latin typeface="+mj-lt"/>
                <a:ea typeface="+mj-ea"/>
                <a:cs typeface="Times New Roman" pitchFamily="18" charset="0"/>
              </a:rPr>
              <a:t>直观</a:t>
            </a:r>
            <a:r>
              <a:rPr lang="zh-CN" altLang="en-US" dirty="0">
                <a:latin typeface="+mj-lt"/>
                <a:ea typeface="+mj-ea"/>
                <a:cs typeface="Times New Roman" pitchFamily="18" charset="0"/>
              </a:rPr>
              <a:t>的全文页面：在网页版全文中，文章的被访问、转发</a:t>
            </a:r>
            <a:r>
              <a:rPr lang="en-US" altLang="zh-CN" dirty="0">
                <a:latin typeface="+mj-lt"/>
                <a:ea typeface="+mj-ea"/>
                <a:cs typeface="Times New Roman" pitchFamily="18" charset="0"/>
              </a:rPr>
              <a:t>/</a:t>
            </a:r>
            <a:r>
              <a:rPr lang="zh-CN" altLang="en-US" dirty="0">
                <a:latin typeface="+mj-lt"/>
                <a:ea typeface="+mj-ea"/>
                <a:cs typeface="Times New Roman" pitchFamily="18" charset="0"/>
              </a:rPr>
              <a:t>收藏和引用次数一目了然，插图、参考文献列表和 </a:t>
            </a:r>
            <a:r>
              <a:rPr lang="en-US" altLang="zh-CN" dirty="0">
                <a:latin typeface="+mj-lt"/>
                <a:ea typeface="+mj-ea"/>
                <a:cs typeface="Times New Roman" pitchFamily="18" charset="0"/>
              </a:rPr>
              <a:t>Supporting Information</a:t>
            </a:r>
            <a:r>
              <a:rPr lang="zh-CN" altLang="en-US" dirty="0">
                <a:latin typeface="+mj-lt"/>
                <a:ea typeface="+mj-ea"/>
                <a:cs typeface="Times New Roman" pitchFamily="18" charset="0"/>
              </a:rPr>
              <a:t>统一归入侧栏</a:t>
            </a:r>
            <a:r>
              <a:rPr lang="zh-CN" altLang="en-US" dirty="0" smtClean="0">
                <a:latin typeface="+mj-lt"/>
                <a:ea typeface="+mj-ea"/>
                <a:cs typeface="Times New Roman" pitchFamily="18" charset="0"/>
              </a:rPr>
              <a:t>。</a:t>
            </a:r>
            <a:endParaRPr lang="en-US" altLang="zh-CN" dirty="0" smtClean="0">
              <a:latin typeface="+mj-lt"/>
              <a:ea typeface="+mj-ea"/>
              <a:cs typeface="Times New Roman" pitchFamily="18" charset="0"/>
            </a:endParaRPr>
          </a:p>
          <a:p>
            <a:pPr marL="342900" indent="-342900" defTabSz="409575" eaLnBrk="0" hangingPunct="0">
              <a:lnSpc>
                <a:spcPct val="90000"/>
              </a:lnSpc>
              <a:buFont typeface="+mj-lt"/>
              <a:buAutoNum type="arabicPeriod"/>
            </a:pPr>
            <a:endParaRPr lang="en-US" altLang="zh-CN" dirty="0" smtClean="0">
              <a:latin typeface="+mj-lt"/>
              <a:ea typeface="+mj-ea"/>
              <a:cs typeface="Times New Roman" pitchFamily="18" charset="0"/>
            </a:endParaRPr>
          </a:p>
          <a:p>
            <a:pPr marL="342900" indent="-342900" defTabSz="409575" eaLnBrk="0" hangingPunct="0">
              <a:lnSpc>
                <a:spcPct val="90000"/>
              </a:lnSpc>
              <a:buFont typeface="+mj-lt"/>
              <a:buAutoNum type="arabicPeriod"/>
            </a:pPr>
            <a:r>
              <a:rPr lang="zh-CN" altLang="en-US" dirty="0" smtClean="0">
                <a:latin typeface="+mj-lt"/>
                <a:ea typeface="+mj-ea"/>
                <a:cs typeface="Times New Roman" pitchFamily="18" charset="0"/>
              </a:rPr>
              <a:t>移动设备自适应：用移动设备打开数据库，网页自动适应，无需安装</a:t>
            </a:r>
            <a:r>
              <a:rPr lang="en-US" altLang="zh-CN" dirty="0" smtClean="0">
                <a:latin typeface="+mj-lt"/>
                <a:ea typeface="+mj-ea"/>
                <a:cs typeface="Times New Roman" pitchFamily="18" charset="0"/>
              </a:rPr>
              <a:t>APP</a:t>
            </a:r>
            <a:r>
              <a:rPr lang="zh-CN" altLang="en-US" dirty="0" smtClean="0">
                <a:latin typeface="+mj-lt"/>
                <a:ea typeface="+mj-ea"/>
                <a:cs typeface="Times New Roman" pitchFamily="18" charset="0"/>
              </a:rPr>
              <a:t>。</a:t>
            </a:r>
            <a:endParaRPr lang="zh-CN" altLang="zh-CN" sz="2000" b="1" dirty="0">
              <a:latin typeface="+mj-lt"/>
              <a:ea typeface="+mj-ea"/>
              <a:cs typeface="Times New Roman" pitchFamily="18" charset="0"/>
            </a:endParaRPr>
          </a:p>
        </p:txBody>
      </p:sp>
    </p:spTree>
    <p:extLst>
      <p:ext uri="{BB962C8B-B14F-4D97-AF65-F5344CB8AC3E}">
        <p14:creationId xmlns:p14="http://schemas.microsoft.com/office/powerpoint/2010/main" val="24804830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429" y="2435775"/>
            <a:ext cx="7200000" cy="3433071"/>
          </a:xfrm>
          <a:prstGeom prst="rect">
            <a:avLst/>
          </a:prstGeom>
          <a:ln>
            <a:noFill/>
          </a:ln>
          <a:effectLst>
            <a:outerShdw blurRad="292100" dist="139700" dir="2700000" algn="tl" rotWithShape="0">
              <a:srgbClr val="333333">
                <a:alpha val="65000"/>
              </a:srgbClr>
            </a:outerShdw>
          </a:effectLst>
        </p:spPr>
      </p:pic>
      <p:sp>
        <p:nvSpPr>
          <p:cNvPr id="5"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特色新功能</a:t>
            </a:r>
            <a:endParaRPr lang="zh-CN" altLang="zh-CN" dirty="0">
              <a:latin typeface="+mj-ea"/>
              <a:ea typeface="+mj-ea"/>
              <a:cs typeface="ＭＳ Ｐゴシック" charset="-128"/>
            </a:endParaRPr>
          </a:p>
        </p:txBody>
      </p:sp>
      <p:sp>
        <p:nvSpPr>
          <p:cNvPr id="6" name="矩形 5"/>
          <p:cNvSpPr>
            <a:spLocks noChangeArrowheads="1"/>
          </p:cNvSpPr>
          <p:nvPr/>
        </p:nvSpPr>
        <p:spPr bwMode="auto">
          <a:xfrm>
            <a:off x="1036637" y="1249363"/>
            <a:ext cx="6518141" cy="1089529"/>
          </a:xfrm>
          <a:prstGeom prst="rect">
            <a:avLst/>
          </a:prstGeom>
          <a:noFill/>
          <a:ln w="9525">
            <a:noFill/>
            <a:miter lim="800000"/>
            <a:headEnd/>
            <a:tailEnd/>
          </a:ln>
        </p:spPr>
        <p:txBody>
          <a:bodyPr wrap="square">
            <a:spAutoFit/>
          </a:bodyPr>
          <a:lstStyle/>
          <a:p>
            <a:pPr marL="342900" indent="-342900" defTabSz="409575" eaLnBrk="0" hangingPunct="0">
              <a:lnSpc>
                <a:spcPct val="90000"/>
              </a:lnSpc>
              <a:buFont typeface="+mj-lt"/>
              <a:buAutoNum type="arabicPeriod"/>
            </a:pPr>
            <a:r>
              <a:rPr lang="zh-CN" altLang="en-US" dirty="0">
                <a:latin typeface="+mj-lt"/>
                <a:ea typeface="+mj-ea"/>
                <a:cs typeface="Times New Roman" pitchFamily="18" charset="0"/>
              </a:rPr>
              <a:t>简洁的导航栏：各期刊主页的导航栏更加简洁，方便用户查看</a:t>
            </a:r>
            <a:r>
              <a:rPr lang="zh-CN" altLang="en-US" dirty="0" smtClean="0">
                <a:latin typeface="+mj-lt"/>
                <a:ea typeface="+mj-ea"/>
                <a:cs typeface="Times New Roman" pitchFamily="18" charset="0"/>
              </a:rPr>
              <a:t>提前①上线</a:t>
            </a:r>
            <a:r>
              <a:rPr lang="zh-CN" altLang="en-US" dirty="0">
                <a:latin typeface="+mj-lt"/>
                <a:ea typeface="+mj-ea"/>
                <a:cs typeface="Times New Roman" pitchFamily="18" charset="0"/>
              </a:rPr>
              <a:t>的文章 </a:t>
            </a:r>
            <a:r>
              <a:rPr lang="en-US" altLang="zh-CN" dirty="0">
                <a:latin typeface="+mj-lt"/>
                <a:ea typeface="+mj-ea"/>
                <a:cs typeface="Times New Roman" pitchFamily="18" charset="0"/>
              </a:rPr>
              <a:t>(ASAP)</a:t>
            </a:r>
            <a:r>
              <a:rPr lang="zh-CN" altLang="en-US" dirty="0" smtClean="0">
                <a:latin typeface="+mj-lt"/>
                <a:ea typeface="+mj-ea"/>
                <a:cs typeface="Times New Roman" pitchFamily="18" charset="0"/>
              </a:rPr>
              <a:t>、</a:t>
            </a:r>
            <a:r>
              <a:rPr lang="zh-CN" altLang="en-US" dirty="0">
                <a:latin typeface="+mj-lt"/>
                <a:ea typeface="+mj-ea"/>
                <a:cs typeface="Times New Roman" pitchFamily="18" charset="0"/>
              </a:rPr>
              <a:t>②</a:t>
            </a:r>
            <a:r>
              <a:rPr lang="zh-CN" altLang="en-US" dirty="0" smtClean="0">
                <a:latin typeface="+mj-lt"/>
                <a:ea typeface="+mj-ea"/>
                <a:cs typeface="Times New Roman" pitchFamily="18" charset="0"/>
              </a:rPr>
              <a:t>历年</a:t>
            </a:r>
            <a:r>
              <a:rPr lang="zh-CN" altLang="en-US" dirty="0">
                <a:latin typeface="+mj-lt"/>
                <a:ea typeface="+mj-ea"/>
                <a:cs typeface="Times New Roman" pitchFamily="18" charset="0"/>
              </a:rPr>
              <a:t>卷期</a:t>
            </a:r>
            <a:r>
              <a:rPr lang="zh-CN" altLang="en-US" dirty="0" smtClean="0">
                <a:latin typeface="+mj-lt"/>
                <a:ea typeface="+mj-ea"/>
                <a:cs typeface="Times New Roman" pitchFamily="18" charset="0"/>
              </a:rPr>
              <a:t>、③期刊</a:t>
            </a:r>
            <a:r>
              <a:rPr lang="zh-CN" altLang="en-US" dirty="0">
                <a:latin typeface="+mj-lt"/>
                <a:ea typeface="+mj-ea"/>
                <a:cs typeface="Times New Roman" pitchFamily="18" charset="0"/>
              </a:rPr>
              <a:t>的研究范围</a:t>
            </a:r>
            <a:r>
              <a:rPr lang="zh-CN" altLang="en-US" dirty="0" smtClean="0">
                <a:latin typeface="+mj-lt"/>
                <a:ea typeface="+mj-ea"/>
                <a:cs typeface="Times New Roman" pitchFamily="18" charset="0"/>
              </a:rPr>
              <a:t>和④编辑团队。在期刊主页中部显示有⑤特色栏目和专题文集。</a:t>
            </a:r>
            <a:endParaRPr lang="en-US" altLang="zh-CN" dirty="0">
              <a:latin typeface="+mj-lt"/>
              <a:ea typeface="+mj-ea"/>
              <a:cs typeface="Times New Roman" pitchFamily="18" charset="0"/>
            </a:endParaRPr>
          </a:p>
        </p:txBody>
      </p:sp>
      <p:sp>
        <p:nvSpPr>
          <p:cNvPr id="4" name="椭圆 3"/>
          <p:cNvSpPr/>
          <p:nvPr/>
        </p:nvSpPr>
        <p:spPr>
          <a:xfrm>
            <a:off x="1383762" y="3725976"/>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1</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8" name="椭圆 7"/>
          <p:cNvSpPr/>
          <p:nvPr/>
        </p:nvSpPr>
        <p:spPr>
          <a:xfrm>
            <a:off x="70893" y="3430385"/>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2</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9" name="椭圆 8"/>
          <p:cNvSpPr/>
          <p:nvPr/>
        </p:nvSpPr>
        <p:spPr>
          <a:xfrm>
            <a:off x="7554778" y="3467873"/>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3</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10" name="椭圆 9"/>
          <p:cNvSpPr/>
          <p:nvPr/>
        </p:nvSpPr>
        <p:spPr>
          <a:xfrm>
            <a:off x="2753866" y="2967558"/>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4</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263" t="3303" r="35132" b="437"/>
          <a:stretch/>
        </p:blipFill>
        <p:spPr>
          <a:xfrm>
            <a:off x="3478742" y="4301976"/>
            <a:ext cx="5476368" cy="2440239"/>
          </a:xfrm>
          <a:prstGeom prst="rect">
            <a:avLst/>
          </a:prstGeom>
          <a:ln>
            <a:noFill/>
          </a:ln>
          <a:effectLst>
            <a:outerShdw blurRad="292100" dist="139700" dir="2700000" algn="tl" rotWithShape="0">
              <a:srgbClr val="333333">
                <a:alpha val="65000"/>
              </a:srgbClr>
            </a:outerShdw>
          </a:effectLst>
        </p:spPr>
      </p:pic>
      <p:sp>
        <p:nvSpPr>
          <p:cNvPr id="11" name="椭圆 10"/>
          <p:cNvSpPr/>
          <p:nvPr/>
        </p:nvSpPr>
        <p:spPr>
          <a:xfrm>
            <a:off x="4984075" y="4152310"/>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5</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1471496934"/>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a:extLst>
              <a:ext uri="{28A0092B-C50C-407E-A947-70E740481C1C}">
                <a14:useLocalDpi xmlns:a14="http://schemas.microsoft.com/office/drawing/2010/main" val="0"/>
              </a:ext>
            </a:extLst>
          </a:blip>
          <a:srcRect r="59682"/>
          <a:stretch/>
        </p:blipFill>
        <p:spPr>
          <a:xfrm>
            <a:off x="454429" y="2435775"/>
            <a:ext cx="2902920" cy="3433071"/>
          </a:xfrm>
          <a:prstGeom prst="rect">
            <a:avLst/>
          </a:prstGeom>
          <a:ln>
            <a:noFill/>
          </a:ln>
          <a:effectLst>
            <a:outerShdw blurRad="292100" dist="139700" dir="2700000" algn="tl" rotWithShape="0">
              <a:srgbClr val="333333">
                <a:alpha val="65000"/>
              </a:srgbClr>
            </a:outerShdw>
          </a:effectLst>
        </p:spPr>
      </p:pic>
      <p:sp>
        <p:nvSpPr>
          <p:cNvPr id="5"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特色新功能</a:t>
            </a:r>
            <a:endParaRPr lang="zh-CN" altLang="zh-CN" dirty="0">
              <a:latin typeface="+mj-ea"/>
              <a:ea typeface="+mj-ea"/>
              <a:cs typeface="ＭＳ Ｐゴシック" charset="-128"/>
            </a:endParaRPr>
          </a:p>
        </p:txBody>
      </p:sp>
      <p:sp>
        <p:nvSpPr>
          <p:cNvPr id="6" name="矩形 5"/>
          <p:cNvSpPr>
            <a:spLocks noChangeArrowheads="1"/>
          </p:cNvSpPr>
          <p:nvPr/>
        </p:nvSpPr>
        <p:spPr bwMode="auto">
          <a:xfrm>
            <a:off x="1036637" y="1249363"/>
            <a:ext cx="7328825" cy="341632"/>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smtClean="0">
                <a:solidFill>
                  <a:srgbClr val="0070C0"/>
                </a:solidFill>
                <a:latin typeface="+mj-ea"/>
                <a:ea typeface="+mj-ea"/>
                <a:cs typeface="Times New Roman" pitchFamily="18" charset="0"/>
              </a:rPr>
              <a:t>* ASAP</a:t>
            </a:r>
            <a:r>
              <a:rPr lang="zh-CN" altLang="en-US" dirty="0" smtClean="0">
                <a:solidFill>
                  <a:srgbClr val="0070C0"/>
                </a:solidFill>
                <a:latin typeface="+mj-ea"/>
                <a:ea typeface="+mj-ea"/>
                <a:cs typeface="Times New Roman" pitchFamily="18" charset="0"/>
              </a:rPr>
              <a:t>和</a:t>
            </a:r>
            <a:r>
              <a:rPr lang="en-US" altLang="zh-CN" dirty="0" smtClean="0">
                <a:solidFill>
                  <a:srgbClr val="0070C0"/>
                </a:solidFill>
                <a:latin typeface="+mj-ea"/>
                <a:ea typeface="+mj-ea"/>
                <a:cs typeface="Times New Roman" pitchFamily="18" charset="0"/>
              </a:rPr>
              <a:t>JAMs</a:t>
            </a:r>
            <a:r>
              <a:rPr lang="zh-CN" altLang="en-US" dirty="0" smtClean="0">
                <a:solidFill>
                  <a:srgbClr val="0070C0"/>
                </a:solidFill>
                <a:latin typeface="+mj-ea"/>
                <a:ea typeface="+mj-ea"/>
                <a:cs typeface="Times New Roman" pitchFamily="18" charset="0"/>
              </a:rPr>
              <a:t>文章现仅开放给订购用户</a:t>
            </a:r>
            <a:endParaRPr lang="en-US" altLang="zh-CN" dirty="0">
              <a:solidFill>
                <a:srgbClr val="0070C0"/>
              </a:solidFill>
              <a:latin typeface="+mj-ea"/>
              <a:ea typeface="+mj-ea"/>
              <a:cs typeface="Times New Roman" pitchFamily="18" charset="0"/>
            </a:endParaRPr>
          </a:p>
        </p:txBody>
      </p:sp>
      <p:sp>
        <p:nvSpPr>
          <p:cNvPr id="15" name="Content Placeholder 7"/>
          <p:cNvSpPr>
            <a:spLocks noGrp="1"/>
          </p:cNvSpPr>
          <p:nvPr/>
        </p:nvSpPr>
        <p:spPr bwMode="auto">
          <a:xfrm>
            <a:off x="5964069" y="3276599"/>
            <a:ext cx="3029803" cy="2923277"/>
          </a:xfrm>
          <a:prstGeom prst="rect">
            <a:avLst/>
          </a:prstGeom>
          <a:noFill/>
          <a:ln w="9525">
            <a:noFill/>
            <a:miter lim="800000"/>
            <a:headEnd/>
            <a:tailEnd/>
          </a:ln>
        </p:spPr>
        <p:txBody>
          <a:bodyPr/>
          <a:lstStyle/>
          <a:p>
            <a:pPr marL="171450" indent="-114300" defTabSz="457200" eaLnBrk="0" hangingPunct="0">
              <a:spcBef>
                <a:spcPct val="20000"/>
              </a:spcBef>
              <a:buFont typeface="Arial" pitchFamily="34" charset="0"/>
              <a:buChar char="•"/>
              <a:defRPr/>
            </a:pPr>
            <a:r>
              <a:rPr lang="en-US" altLang="zh-CN" sz="1600" b="1" u="heavy" dirty="0" smtClean="0">
                <a:solidFill>
                  <a:srgbClr val="CE6D02"/>
                </a:solidFill>
                <a:uFill>
                  <a:solidFill>
                    <a:srgbClr val="0039A6"/>
                  </a:solidFill>
                </a:uFill>
                <a:latin typeface="+mj-lt"/>
                <a:ea typeface="+mj-ea"/>
              </a:rPr>
              <a:t>JAMs</a:t>
            </a:r>
            <a:r>
              <a:rPr lang="en-US" altLang="zh-CN" sz="1600" dirty="0" smtClean="0">
                <a:uFill>
                  <a:solidFill>
                    <a:srgbClr val="0039A6"/>
                  </a:solidFill>
                </a:uFill>
                <a:latin typeface="+mj-lt"/>
                <a:ea typeface="+mj-ea"/>
              </a:rPr>
              <a:t>(</a:t>
            </a:r>
            <a:r>
              <a:rPr lang="zh-CN" altLang="en-US" sz="1600" dirty="0" smtClean="0">
                <a:uFill>
                  <a:solidFill>
                    <a:srgbClr val="0039A6"/>
                  </a:solidFill>
                </a:uFill>
                <a:latin typeface="+mj-lt"/>
                <a:ea typeface="+mj-ea"/>
              </a:rPr>
              <a:t>刚被接受的稿件</a:t>
            </a:r>
            <a:r>
              <a:rPr lang="en-US" altLang="zh-CN" sz="1600" dirty="0" smtClean="0">
                <a:uFill>
                  <a:solidFill>
                    <a:srgbClr val="0039A6"/>
                  </a:solidFill>
                </a:uFill>
                <a:latin typeface="+mj-lt"/>
                <a:ea typeface="+mj-ea"/>
              </a:rPr>
              <a:t>)</a:t>
            </a:r>
          </a:p>
          <a:p>
            <a:pPr marL="171450" indent="-114300" defTabSz="457200" eaLnBrk="0" hangingPunct="0">
              <a:spcBef>
                <a:spcPct val="20000"/>
              </a:spcBef>
              <a:buFont typeface="Arial" pitchFamily="34" charset="0"/>
              <a:buChar char="•"/>
              <a:defRPr/>
            </a:pPr>
            <a:r>
              <a:rPr lang="zh-CN" altLang="en-US" sz="1600" dirty="0" smtClean="0">
                <a:latin typeface="+mj-lt"/>
                <a:ea typeface="+mj-ea"/>
              </a:rPr>
              <a:t>已经过</a:t>
            </a:r>
            <a:r>
              <a:rPr lang="zh-CN" altLang="en-US" sz="1600" b="1" dirty="0" smtClean="0">
                <a:latin typeface="+mj-lt"/>
                <a:ea typeface="+mj-ea"/>
              </a:rPr>
              <a:t>主编认可</a:t>
            </a:r>
            <a:r>
              <a:rPr lang="zh-CN" altLang="en-US" sz="1600" dirty="0" smtClean="0">
                <a:latin typeface="+mj-lt"/>
                <a:ea typeface="+mj-ea"/>
              </a:rPr>
              <a:t>和</a:t>
            </a:r>
            <a:r>
              <a:rPr lang="zh-CN" altLang="en-US" sz="1600" b="1" dirty="0" smtClean="0">
                <a:latin typeface="+mj-lt"/>
                <a:ea typeface="+mj-ea"/>
              </a:rPr>
              <a:t>同行评审</a:t>
            </a:r>
            <a:endParaRPr lang="en-US" altLang="zh-CN" sz="1600" b="1" dirty="0" smtClean="0">
              <a:latin typeface="+mj-lt"/>
              <a:ea typeface="+mj-ea"/>
            </a:endParaRPr>
          </a:p>
          <a:p>
            <a:pPr marL="171450" indent="-114300" defTabSz="457200" eaLnBrk="0" hangingPunct="0">
              <a:spcBef>
                <a:spcPct val="20000"/>
              </a:spcBef>
              <a:buFont typeface="Arial" pitchFamily="34" charset="0"/>
              <a:buChar char="•"/>
              <a:defRPr/>
            </a:pPr>
            <a:r>
              <a:rPr lang="zh-CN" altLang="en-US" sz="1600" dirty="0" smtClean="0">
                <a:latin typeface="+mj-lt"/>
                <a:ea typeface="+mj-ea"/>
              </a:rPr>
              <a:t>未经过技术编排和作者最终确认，因此与终稿有差异</a:t>
            </a:r>
            <a:endParaRPr lang="en-US" altLang="zh-CN" sz="1600" dirty="0">
              <a:latin typeface="+mj-lt"/>
              <a:ea typeface="+mj-ea"/>
            </a:endParaRPr>
          </a:p>
          <a:p>
            <a:pPr marL="171450" indent="-114300" defTabSz="457200" eaLnBrk="0" hangingPunct="0">
              <a:spcBef>
                <a:spcPct val="20000"/>
              </a:spcBef>
              <a:buFont typeface="Arial" pitchFamily="34" charset="0"/>
              <a:buChar char="•"/>
              <a:defRPr/>
            </a:pPr>
            <a:r>
              <a:rPr lang="zh-CN" altLang="en-US" sz="1600" dirty="0" smtClean="0">
                <a:latin typeface="+mj-lt"/>
                <a:ea typeface="+mj-ea"/>
              </a:rPr>
              <a:t>尚无卷期页，</a:t>
            </a:r>
            <a:r>
              <a:rPr lang="zh-CN" altLang="en-US" sz="1600" b="1" dirty="0" smtClean="0">
                <a:latin typeface="+mj-lt"/>
                <a:ea typeface="+mj-ea"/>
              </a:rPr>
              <a:t>但可通过</a:t>
            </a:r>
            <a:r>
              <a:rPr lang="en-US" altLang="zh-CN" sz="1600" b="1" dirty="0" smtClean="0">
                <a:latin typeface="+mj-lt"/>
                <a:ea typeface="+mj-ea"/>
              </a:rPr>
              <a:t>DOI</a:t>
            </a:r>
            <a:r>
              <a:rPr lang="zh-CN" altLang="en-US" sz="1600" b="1" dirty="0" smtClean="0">
                <a:latin typeface="+mj-lt"/>
                <a:ea typeface="+mj-ea"/>
              </a:rPr>
              <a:t>号引用</a:t>
            </a:r>
            <a:endParaRPr lang="en-US" altLang="zh-CN" sz="1600" b="1" dirty="0" smtClean="0">
              <a:latin typeface="+mj-lt"/>
              <a:ea typeface="+mj-ea"/>
            </a:endParaRPr>
          </a:p>
          <a:p>
            <a:pPr marL="171450" indent="-114300" defTabSz="457200" eaLnBrk="0" hangingPunct="0">
              <a:spcBef>
                <a:spcPct val="20000"/>
              </a:spcBef>
              <a:buFont typeface="Arial" pitchFamily="34" charset="0"/>
              <a:buChar char="•"/>
              <a:defRPr/>
            </a:pPr>
            <a:r>
              <a:rPr lang="zh-CN" altLang="en-US" sz="1600" dirty="0" smtClean="0">
                <a:latin typeface="+mj-lt"/>
                <a:ea typeface="+mj-ea"/>
              </a:rPr>
              <a:t>提前上线的目的是加快论文稿件中科技信息的传播</a:t>
            </a:r>
            <a:endParaRPr lang="en-US" altLang="zh-CN" sz="1600" dirty="0">
              <a:latin typeface="+mj-lt"/>
              <a:ea typeface="+mj-ea"/>
            </a:endParaRPr>
          </a:p>
        </p:txBody>
      </p:sp>
      <p:sp>
        <p:nvSpPr>
          <p:cNvPr id="16" name="线形标注 2 15"/>
          <p:cNvSpPr/>
          <p:nvPr/>
        </p:nvSpPr>
        <p:spPr>
          <a:xfrm>
            <a:off x="1746913" y="3666190"/>
            <a:ext cx="1610436" cy="264365"/>
          </a:xfrm>
          <a:prstGeom prst="borderCallout2">
            <a:avLst>
              <a:gd name="adj1" fmla="val 744"/>
              <a:gd name="adj2" fmla="val 50669"/>
              <a:gd name="adj3" fmla="val -606480"/>
              <a:gd name="adj4" fmla="val 51458"/>
              <a:gd name="adj5" fmla="val -606446"/>
              <a:gd name="adj6" fmla="val 108964"/>
            </a:avLst>
          </a:prstGeom>
          <a:noFill/>
          <a:ln w="28575">
            <a:solidFill>
              <a:srgbClr val="FFC000"/>
            </a:solidFill>
            <a:prstDash val="sysDash"/>
          </a:ln>
        </p:spPr>
        <p:txBody>
          <a:bodyPr wrap="square">
            <a:spAutoFit/>
          </a:bodyPr>
          <a:lstStyle/>
          <a:p>
            <a:pPr algn="ctr"/>
            <a:endParaRPr lang="en-US" altLang="zh-CN" sz="1200" dirty="0" smtClean="0">
              <a:latin typeface="Times New Roman" pitchFamily="18" charset="0"/>
              <a:cs typeface="Times New Roman" pitchFamily="18" charset="0"/>
            </a:endParaRPr>
          </a:p>
        </p:txBody>
      </p:sp>
      <p:sp>
        <p:nvSpPr>
          <p:cNvPr id="17" name="Content Placeholder 7"/>
          <p:cNvSpPr>
            <a:spLocks noGrp="1"/>
          </p:cNvSpPr>
          <p:nvPr/>
        </p:nvSpPr>
        <p:spPr bwMode="auto">
          <a:xfrm>
            <a:off x="3603007" y="1690926"/>
            <a:ext cx="5308979" cy="1557241"/>
          </a:xfrm>
          <a:prstGeom prst="rect">
            <a:avLst/>
          </a:prstGeom>
          <a:noFill/>
          <a:ln w="9525">
            <a:noFill/>
            <a:miter lim="800000"/>
            <a:headEnd/>
            <a:tailEnd/>
          </a:ln>
        </p:spPr>
        <p:txBody>
          <a:bodyPr/>
          <a:lstStyle/>
          <a:p>
            <a:pPr marL="171450" indent="-114300" algn="just" defTabSz="457200" eaLnBrk="0" hangingPunct="0">
              <a:spcBef>
                <a:spcPct val="20000"/>
              </a:spcBef>
              <a:buFont typeface="Arial" pitchFamily="34" charset="0"/>
              <a:buChar char="•"/>
              <a:defRPr/>
            </a:pPr>
            <a:r>
              <a:rPr lang="en-US" altLang="zh-CN" sz="1600" b="1" u="heavy" dirty="0" smtClean="0">
                <a:solidFill>
                  <a:srgbClr val="CE6D02"/>
                </a:solidFill>
                <a:uFill>
                  <a:solidFill>
                    <a:srgbClr val="0039A6"/>
                  </a:solidFill>
                </a:uFill>
                <a:latin typeface="+mj-lt"/>
                <a:ea typeface="+mj-ea"/>
              </a:rPr>
              <a:t>ASAP</a:t>
            </a:r>
            <a:r>
              <a:rPr lang="en-US" altLang="zh-CN" sz="1600" dirty="0" smtClean="0">
                <a:uFill>
                  <a:solidFill>
                    <a:srgbClr val="0039A6"/>
                  </a:solidFill>
                </a:uFill>
                <a:latin typeface="+mj-lt"/>
                <a:ea typeface="+mj-ea"/>
              </a:rPr>
              <a:t>(</a:t>
            </a:r>
            <a:r>
              <a:rPr lang="zh-CN" altLang="en-US" sz="1600" dirty="0" smtClean="0">
                <a:uFill>
                  <a:solidFill>
                    <a:srgbClr val="0039A6"/>
                  </a:solidFill>
                </a:uFill>
                <a:latin typeface="+mj-lt"/>
                <a:ea typeface="+mj-ea"/>
              </a:rPr>
              <a:t>即可出版文章</a:t>
            </a:r>
            <a:r>
              <a:rPr lang="en-US" altLang="zh-CN" sz="1600" dirty="0" smtClean="0">
                <a:uFill>
                  <a:solidFill>
                    <a:srgbClr val="0039A6"/>
                  </a:solidFill>
                </a:uFill>
                <a:latin typeface="+mj-lt"/>
                <a:ea typeface="+mj-ea"/>
              </a:rPr>
              <a:t>)</a:t>
            </a:r>
          </a:p>
          <a:p>
            <a:pPr marL="171450" indent="-114300" algn="just" defTabSz="457200" eaLnBrk="0" hangingPunct="0">
              <a:spcBef>
                <a:spcPct val="20000"/>
              </a:spcBef>
              <a:buFont typeface="Arial" pitchFamily="34" charset="0"/>
              <a:buChar char="•"/>
              <a:defRPr/>
            </a:pPr>
            <a:r>
              <a:rPr lang="zh-CN" altLang="en-US" sz="1600" dirty="0" smtClean="0">
                <a:latin typeface="+mj-lt"/>
                <a:ea typeface="+mj-ea"/>
              </a:rPr>
              <a:t>已经过</a:t>
            </a:r>
            <a:r>
              <a:rPr lang="zh-CN" altLang="en-US" sz="1600" b="1" dirty="0" smtClean="0">
                <a:latin typeface="+mj-lt"/>
                <a:ea typeface="+mj-ea"/>
              </a:rPr>
              <a:t>同行评审</a:t>
            </a:r>
            <a:r>
              <a:rPr lang="zh-CN" altLang="en-US" sz="1600" dirty="0" smtClean="0">
                <a:latin typeface="+mj-lt"/>
                <a:ea typeface="+mj-ea"/>
              </a:rPr>
              <a:t>和</a:t>
            </a:r>
            <a:r>
              <a:rPr lang="zh-CN" altLang="en-US" sz="1600" b="1" dirty="0" smtClean="0">
                <a:latin typeface="+mj-lt"/>
                <a:ea typeface="+mj-ea"/>
              </a:rPr>
              <a:t>作者修改</a:t>
            </a:r>
            <a:endParaRPr lang="en-US" altLang="zh-CN" sz="1600" b="1" dirty="0" smtClean="0">
              <a:latin typeface="+mj-lt"/>
              <a:ea typeface="+mj-ea"/>
            </a:endParaRPr>
          </a:p>
          <a:p>
            <a:pPr marL="171450" indent="-114300" algn="just" defTabSz="457200" eaLnBrk="0" hangingPunct="0">
              <a:spcBef>
                <a:spcPct val="20000"/>
              </a:spcBef>
              <a:buFont typeface="Arial" pitchFamily="34" charset="0"/>
              <a:buChar char="•"/>
              <a:defRPr/>
            </a:pPr>
            <a:r>
              <a:rPr lang="zh-CN" altLang="en-US" sz="1600" dirty="0" smtClean="0">
                <a:latin typeface="+mj-lt"/>
                <a:ea typeface="+mj-ea"/>
              </a:rPr>
              <a:t>技术编排和作者最终确认后立刻上线</a:t>
            </a:r>
            <a:endParaRPr lang="en-US" altLang="zh-CN" sz="1600" dirty="0">
              <a:latin typeface="+mj-lt"/>
              <a:ea typeface="+mj-ea"/>
            </a:endParaRPr>
          </a:p>
          <a:p>
            <a:pPr marL="171450" indent="-114300" algn="just" defTabSz="457200" eaLnBrk="0" hangingPunct="0">
              <a:spcBef>
                <a:spcPct val="20000"/>
              </a:spcBef>
              <a:buFont typeface="Arial" pitchFamily="34" charset="0"/>
              <a:buChar char="•"/>
              <a:defRPr/>
            </a:pPr>
            <a:r>
              <a:rPr lang="zh-CN" altLang="en-US" sz="1600" dirty="0" smtClean="0">
                <a:latin typeface="+mj-lt"/>
                <a:ea typeface="+mj-ea"/>
              </a:rPr>
              <a:t>尚无卷期页，</a:t>
            </a:r>
            <a:r>
              <a:rPr lang="zh-CN" altLang="en-US" sz="1600" b="1" dirty="0" smtClean="0">
                <a:latin typeface="+mj-lt"/>
                <a:ea typeface="+mj-ea"/>
              </a:rPr>
              <a:t>但可通过</a:t>
            </a:r>
            <a:r>
              <a:rPr lang="en-US" altLang="zh-CN" sz="1600" b="1" dirty="0" smtClean="0">
                <a:latin typeface="+mj-lt"/>
                <a:ea typeface="+mj-ea"/>
              </a:rPr>
              <a:t>DOI</a:t>
            </a:r>
            <a:r>
              <a:rPr lang="zh-CN" altLang="en-US" sz="1600" b="1" dirty="0" smtClean="0">
                <a:latin typeface="+mj-lt"/>
                <a:ea typeface="+mj-ea"/>
              </a:rPr>
              <a:t>号引用</a:t>
            </a:r>
            <a:endParaRPr lang="en-US" altLang="zh-CN" sz="1600" dirty="0" smtClean="0">
              <a:latin typeface="+mj-lt"/>
              <a:ea typeface="+mj-ea"/>
            </a:endParaRPr>
          </a:p>
        </p:txBody>
      </p:sp>
      <p:sp>
        <p:nvSpPr>
          <p:cNvPr id="20" name="线形标注 2 19"/>
          <p:cNvSpPr/>
          <p:nvPr/>
        </p:nvSpPr>
        <p:spPr>
          <a:xfrm>
            <a:off x="577850" y="3666190"/>
            <a:ext cx="773278" cy="230723"/>
          </a:xfrm>
          <a:prstGeom prst="borderCallout2">
            <a:avLst>
              <a:gd name="adj1" fmla="val 89472"/>
              <a:gd name="adj2" fmla="val 52434"/>
              <a:gd name="adj3" fmla="val 1061610"/>
              <a:gd name="adj4" fmla="val 53223"/>
              <a:gd name="adj5" fmla="val 1054977"/>
              <a:gd name="adj6" fmla="val 393116"/>
            </a:avLst>
          </a:prstGeom>
          <a:noFill/>
          <a:ln w="28575">
            <a:solidFill>
              <a:srgbClr val="FFC000"/>
            </a:solidFill>
            <a:prstDash val="sysDash"/>
          </a:ln>
        </p:spPr>
        <p:txBody>
          <a:bodyPr wrap="square">
            <a:spAutoFit/>
          </a:bodyPr>
          <a:lstStyle/>
          <a:p>
            <a:pPr algn="ctr"/>
            <a:endParaRPr lang="en-US" altLang="zh-CN" sz="1200" dirty="0" smtClean="0">
              <a:latin typeface="Times New Roman" pitchFamily="18" charset="0"/>
              <a:cs typeface="Times New Roman" pitchFamily="18" charset="0"/>
            </a:endParaRPr>
          </a:p>
        </p:txBody>
      </p:sp>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75075"/>
          <a:stretch/>
        </p:blipFill>
        <p:spPr>
          <a:xfrm>
            <a:off x="3603007" y="5178665"/>
            <a:ext cx="2279176" cy="1562856"/>
          </a:xfrm>
          <a:prstGeom prst="rect">
            <a:avLst/>
          </a:prstGeom>
          <a:ln>
            <a:noFill/>
          </a:ln>
          <a:effectLst>
            <a:outerShdw blurRad="292100" dist="139700" dir="2700000" algn="tl" rotWithShape="0">
              <a:srgbClr val="333333">
                <a:alpha val="65000"/>
              </a:srgbClr>
            </a:outerShdw>
          </a:effectLst>
        </p:spPr>
      </p:pic>
      <p:sp>
        <p:nvSpPr>
          <p:cNvPr id="19" name="圆角矩形 18"/>
          <p:cNvSpPr/>
          <p:nvPr/>
        </p:nvSpPr>
        <p:spPr>
          <a:xfrm>
            <a:off x="3810435" y="6354483"/>
            <a:ext cx="668741" cy="331834"/>
          </a:xfrm>
          <a:prstGeom prst="roundRect">
            <a:avLst/>
          </a:prstGeom>
          <a:noFill/>
          <a:ln w="28575">
            <a:solidFill>
              <a:srgbClr val="FFC000"/>
            </a:solidFill>
            <a:prstDash val="sysDash"/>
          </a:ln>
        </p:spPr>
        <p:txBody>
          <a:bodyPr wrap="square">
            <a:spAutoFit/>
          </a:bodyPr>
          <a:lstStyle/>
          <a:p>
            <a:pPr algn="ctr"/>
            <a:endParaRPr lang="en-US" altLang="zh-CN" sz="12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9592274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p:bldP spid="20"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462" y="2461192"/>
            <a:ext cx="7200000" cy="3922444"/>
          </a:xfrm>
          <a:prstGeom prst="rect">
            <a:avLst/>
          </a:prstGeom>
          <a:ln>
            <a:noFill/>
          </a:ln>
          <a:effectLst>
            <a:outerShdw blurRad="292100" dist="139700" dir="2700000" algn="tl" rotWithShape="0">
              <a:srgbClr val="333333">
                <a:alpha val="65000"/>
              </a:srgbClr>
            </a:outerShdw>
          </a:effectLst>
        </p:spPr>
      </p:pic>
      <p:sp>
        <p:nvSpPr>
          <p:cNvPr id="5"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特色新功能</a:t>
            </a:r>
            <a:endParaRPr lang="zh-CN" altLang="zh-CN" dirty="0">
              <a:latin typeface="+mj-ea"/>
              <a:ea typeface="+mj-ea"/>
              <a:cs typeface="ＭＳ Ｐゴシック" charset="-128"/>
            </a:endParaRPr>
          </a:p>
        </p:txBody>
      </p:sp>
      <p:sp>
        <p:nvSpPr>
          <p:cNvPr id="6" name="矩形 5"/>
          <p:cNvSpPr>
            <a:spLocks noChangeArrowheads="1"/>
          </p:cNvSpPr>
          <p:nvPr/>
        </p:nvSpPr>
        <p:spPr bwMode="auto">
          <a:xfrm>
            <a:off x="1036637" y="1249363"/>
            <a:ext cx="6761163" cy="840230"/>
          </a:xfrm>
          <a:prstGeom prst="rect">
            <a:avLst/>
          </a:prstGeom>
          <a:noFill/>
          <a:ln w="9525">
            <a:noFill/>
            <a:miter lim="800000"/>
            <a:headEnd/>
            <a:tailEnd/>
          </a:ln>
        </p:spPr>
        <p:txBody>
          <a:bodyPr wrap="square">
            <a:spAutoFit/>
          </a:bodyPr>
          <a:lstStyle/>
          <a:p>
            <a:pPr algn="just" defTabSz="409575" eaLnBrk="0" hangingPunct="0">
              <a:lnSpc>
                <a:spcPct val="90000"/>
              </a:lnSpc>
            </a:pPr>
            <a:endParaRPr lang="en-US" altLang="zh-CN" dirty="0">
              <a:latin typeface="+mj-lt"/>
              <a:ea typeface="+mj-ea"/>
              <a:cs typeface="Times New Roman" pitchFamily="18" charset="0"/>
            </a:endParaRPr>
          </a:p>
          <a:p>
            <a:pPr marL="342900" indent="-342900" defTabSz="409575" eaLnBrk="0" hangingPunct="0">
              <a:lnSpc>
                <a:spcPct val="90000"/>
              </a:lnSpc>
              <a:buFont typeface="+mj-lt"/>
              <a:buAutoNum type="arabicPeriod" startAt="2"/>
            </a:pPr>
            <a:r>
              <a:rPr lang="zh-CN" altLang="en-US" dirty="0" smtClean="0">
                <a:latin typeface="+mj-lt"/>
                <a:ea typeface="+mj-ea"/>
                <a:cs typeface="Times New Roman" pitchFamily="18" charset="0"/>
              </a:rPr>
              <a:t>更好</a:t>
            </a:r>
            <a:r>
              <a:rPr lang="zh-CN" altLang="en-US" dirty="0">
                <a:latin typeface="+mj-lt"/>
                <a:ea typeface="+mj-ea"/>
                <a:cs typeface="Times New Roman" pitchFamily="18" charset="0"/>
              </a:rPr>
              <a:t>的浏览体验：可在期刊</a:t>
            </a:r>
            <a:r>
              <a:rPr lang="en-US" altLang="zh-CN" dirty="0">
                <a:latin typeface="+mj-lt"/>
                <a:ea typeface="+mj-ea"/>
                <a:cs typeface="Times New Roman" pitchFamily="18" charset="0"/>
              </a:rPr>
              <a:t>/</a:t>
            </a:r>
            <a:r>
              <a:rPr lang="zh-CN" altLang="en-US" dirty="0">
                <a:latin typeface="+mj-lt"/>
                <a:ea typeface="+mj-ea"/>
                <a:cs typeface="Times New Roman" pitchFamily="18" charset="0"/>
              </a:rPr>
              <a:t>电子图书的目录页</a:t>
            </a:r>
            <a:r>
              <a:rPr lang="zh-CN" altLang="en-US" dirty="0" smtClean="0">
                <a:latin typeface="+mj-lt"/>
                <a:ea typeface="+mj-ea"/>
                <a:cs typeface="Times New Roman" pitchFamily="18" charset="0"/>
              </a:rPr>
              <a:t>预①摘要</a:t>
            </a:r>
            <a:r>
              <a:rPr lang="zh-CN" altLang="en-US" dirty="0">
                <a:latin typeface="+mj-lt"/>
                <a:ea typeface="+mj-ea"/>
                <a:cs typeface="Times New Roman" pitchFamily="18" charset="0"/>
              </a:rPr>
              <a:t>文字</a:t>
            </a:r>
            <a:r>
              <a:rPr lang="zh-CN" altLang="en-US" dirty="0" smtClean="0">
                <a:latin typeface="+mj-lt"/>
                <a:ea typeface="+mj-ea"/>
                <a:cs typeface="Times New Roman" pitchFamily="18" charset="0"/>
              </a:rPr>
              <a:t>和②插图</a:t>
            </a:r>
            <a:r>
              <a:rPr lang="zh-CN" altLang="en-US" dirty="0">
                <a:latin typeface="+mj-lt"/>
                <a:ea typeface="+mj-ea"/>
                <a:cs typeface="Times New Roman" pitchFamily="18" charset="0"/>
              </a:rPr>
              <a:t>。</a:t>
            </a:r>
            <a:endParaRPr lang="en-US" altLang="zh-CN" dirty="0">
              <a:latin typeface="+mj-lt"/>
              <a:ea typeface="+mj-ea"/>
              <a:cs typeface="Times New Roman" pitchFamily="18" charset="0"/>
            </a:endParaRPr>
          </a:p>
        </p:txBody>
      </p:sp>
      <p:sp>
        <p:nvSpPr>
          <p:cNvPr id="4" name="椭圆 3"/>
          <p:cNvSpPr/>
          <p:nvPr/>
        </p:nvSpPr>
        <p:spPr>
          <a:xfrm>
            <a:off x="7373729" y="2877432"/>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2</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8" name="椭圆 7"/>
          <p:cNvSpPr/>
          <p:nvPr/>
        </p:nvSpPr>
        <p:spPr>
          <a:xfrm>
            <a:off x="1863599" y="3814379"/>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1</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32358019"/>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2">
            <a:extLst>
              <a:ext uri="{28A0092B-C50C-407E-A947-70E740481C1C}">
                <a14:useLocalDpi xmlns:a14="http://schemas.microsoft.com/office/drawing/2010/main" val="0"/>
              </a:ext>
            </a:extLst>
          </a:blip>
          <a:srcRect l="59903" t="64485"/>
          <a:stretch/>
        </p:blipFill>
        <p:spPr>
          <a:xfrm>
            <a:off x="5483142" y="2635691"/>
            <a:ext cx="3029044" cy="2161919"/>
          </a:xfrm>
          <a:prstGeom prst="rect">
            <a:avLst/>
          </a:prstGeom>
          <a:ln>
            <a:noFill/>
          </a:ln>
          <a:effectLst>
            <a:outerShdw blurRad="292100" dist="139700" dir="2700000" algn="tl" rotWithShape="0">
              <a:srgbClr val="333333">
                <a:alpha val="65000"/>
              </a:srgbClr>
            </a:outerShdw>
          </a:effectLst>
        </p:spPr>
      </p:pic>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r="34239"/>
          <a:stretch/>
        </p:blipFill>
        <p:spPr>
          <a:xfrm>
            <a:off x="632876" y="2635691"/>
            <a:ext cx="4734773" cy="1959249"/>
          </a:xfrm>
          <a:prstGeom prst="rect">
            <a:avLst/>
          </a:prstGeom>
          <a:ln>
            <a:noFill/>
          </a:ln>
          <a:effectLst>
            <a:outerShdw blurRad="292100" dist="139700" dir="2700000" algn="tl" rotWithShape="0">
              <a:srgbClr val="333333">
                <a:alpha val="65000"/>
              </a:srgbClr>
            </a:outerShdw>
          </a:effectLst>
        </p:spPr>
      </p:pic>
      <p:sp>
        <p:nvSpPr>
          <p:cNvPr id="6" name="矩形 5"/>
          <p:cNvSpPr>
            <a:spLocks noChangeArrowheads="1"/>
          </p:cNvSpPr>
          <p:nvPr/>
        </p:nvSpPr>
        <p:spPr bwMode="auto">
          <a:xfrm>
            <a:off x="1036637" y="1249363"/>
            <a:ext cx="7328825" cy="1089529"/>
          </a:xfrm>
          <a:prstGeom prst="rect">
            <a:avLst/>
          </a:prstGeom>
          <a:noFill/>
          <a:ln w="9525">
            <a:noFill/>
            <a:miter lim="800000"/>
            <a:headEnd/>
            <a:tailEnd/>
          </a:ln>
        </p:spPr>
        <p:txBody>
          <a:bodyPr wrap="square">
            <a:spAutoFit/>
          </a:bodyPr>
          <a:lstStyle/>
          <a:p>
            <a:pPr algn="just" defTabSz="409575" eaLnBrk="0" hangingPunct="0">
              <a:lnSpc>
                <a:spcPct val="90000"/>
              </a:lnSpc>
            </a:pPr>
            <a:endParaRPr lang="en-US" altLang="zh-CN" dirty="0">
              <a:latin typeface="Times New Roman" pitchFamily="18" charset="0"/>
              <a:ea typeface="MS PGothic" pitchFamily="34" charset="-128"/>
              <a:cs typeface="Times New Roman" pitchFamily="18" charset="0"/>
            </a:endParaRPr>
          </a:p>
          <a:p>
            <a:pPr marL="342900" indent="-342900" defTabSz="409575" eaLnBrk="0" hangingPunct="0">
              <a:lnSpc>
                <a:spcPct val="90000"/>
              </a:lnSpc>
              <a:buFont typeface="+mj-lt"/>
              <a:buAutoNum type="arabicPeriod" startAt="3"/>
            </a:pPr>
            <a:r>
              <a:rPr lang="zh-CN" altLang="en-US" dirty="0">
                <a:latin typeface="+mj-lt"/>
                <a:ea typeface="+mj-ea"/>
                <a:cs typeface="Times New Roman" pitchFamily="18" charset="0"/>
              </a:rPr>
              <a:t>直观的全文页面：在网页版全文中</a:t>
            </a:r>
            <a:r>
              <a:rPr lang="zh-CN" altLang="en-US" dirty="0" smtClean="0">
                <a:latin typeface="+mj-lt"/>
                <a:ea typeface="+mj-ea"/>
                <a:cs typeface="Times New Roman" pitchFamily="18" charset="0"/>
              </a:rPr>
              <a:t>，①文章</a:t>
            </a:r>
            <a:r>
              <a:rPr lang="zh-CN" altLang="en-US" dirty="0">
                <a:latin typeface="+mj-lt"/>
                <a:ea typeface="+mj-ea"/>
                <a:cs typeface="Times New Roman" pitchFamily="18" charset="0"/>
              </a:rPr>
              <a:t>的被访问、转发</a:t>
            </a:r>
            <a:r>
              <a:rPr lang="en-US" altLang="zh-CN" dirty="0">
                <a:latin typeface="+mj-lt"/>
                <a:ea typeface="+mj-ea"/>
                <a:cs typeface="Times New Roman" pitchFamily="18" charset="0"/>
              </a:rPr>
              <a:t>/</a:t>
            </a:r>
            <a:r>
              <a:rPr lang="zh-CN" altLang="en-US" dirty="0">
                <a:latin typeface="+mj-lt"/>
                <a:ea typeface="+mj-ea"/>
                <a:cs typeface="Times New Roman" pitchFamily="18" charset="0"/>
              </a:rPr>
              <a:t>收藏和引用次数一目了然</a:t>
            </a:r>
            <a:r>
              <a:rPr lang="zh-CN" altLang="en-US" dirty="0" smtClean="0">
                <a:latin typeface="+mj-lt"/>
                <a:ea typeface="+mj-ea"/>
                <a:cs typeface="Times New Roman" pitchFamily="18" charset="0"/>
              </a:rPr>
              <a:t>，②插图</a:t>
            </a:r>
            <a:r>
              <a:rPr lang="zh-CN" altLang="en-US" dirty="0">
                <a:latin typeface="+mj-lt"/>
                <a:ea typeface="+mj-ea"/>
                <a:cs typeface="Times New Roman" pitchFamily="18" charset="0"/>
              </a:rPr>
              <a:t>、参考文献列表和 </a:t>
            </a:r>
            <a:r>
              <a:rPr lang="en-US" altLang="zh-CN" dirty="0">
                <a:latin typeface="+mj-lt"/>
                <a:ea typeface="+mj-ea"/>
                <a:cs typeface="Times New Roman" pitchFamily="18" charset="0"/>
              </a:rPr>
              <a:t>Supporting Information</a:t>
            </a:r>
            <a:r>
              <a:rPr lang="zh-CN" altLang="en-US" dirty="0">
                <a:latin typeface="+mj-lt"/>
                <a:ea typeface="+mj-ea"/>
                <a:cs typeface="Times New Roman" pitchFamily="18" charset="0"/>
              </a:rPr>
              <a:t>统一归入侧栏。</a:t>
            </a:r>
            <a:endParaRPr lang="en-US" altLang="zh-CN" dirty="0">
              <a:latin typeface="+mj-lt"/>
              <a:ea typeface="+mj-ea"/>
              <a:cs typeface="Times New Roman" pitchFamily="18" charset="0"/>
            </a:endParaRPr>
          </a:p>
        </p:txBody>
      </p:sp>
      <p:sp>
        <p:nvSpPr>
          <p:cNvPr id="4" name="椭圆 3"/>
          <p:cNvSpPr/>
          <p:nvPr/>
        </p:nvSpPr>
        <p:spPr>
          <a:xfrm>
            <a:off x="3828261" y="3102706"/>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1</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8" name="椭圆 7"/>
          <p:cNvSpPr/>
          <p:nvPr/>
        </p:nvSpPr>
        <p:spPr>
          <a:xfrm>
            <a:off x="6709664" y="3062274"/>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2</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pic>
        <p:nvPicPr>
          <p:cNvPr id="7" name="Picture 6"/>
          <p:cNvPicPr>
            <a:picLocks noChangeAspect="1" noChangeArrowheads="1"/>
          </p:cNvPicPr>
          <p:nvPr/>
        </p:nvPicPr>
        <p:blipFill>
          <a:blip r:embed="rId4" cstate="print"/>
          <a:srcRect/>
          <a:stretch>
            <a:fillRect/>
          </a:stretch>
        </p:blipFill>
        <p:spPr bwMode="auto">
          <a:xfrm>
            <a:off x="3772485" y="5061955"/>
            <a:ext cx="2686432" cy="1379410"/>
          </a:xfrm>
          <a:prstGeom prst="rect">
            <a:avLst/>
          </a:prstGeom>
          <a:ln>
            <a:noFill/>
          </a:ln>
          <a:effectLst>
            <a:outerShdw blurRad="292100" dist="139700" dir="2700000" algn="tl" rotWithShape="0">
              <a:srgbClr val="333333">
                <a:alpha val="65000"/>
              </a:srgbClr>
            </a:outerShdw>
          </a:effectLst>
        </p:spPr>
      </p:pic>
      <p:sp>
        <p:nvSpPr>
          <p:cNvPr id="3" name="线形标注 2 2"/>
          <p:cNvSpPr/>
          <p:nvPr/>
        </p:nvSpPr>
        <p:spPr>
          <a:xfrm>
            <a:off x="2907768" y="3821616"/>
            <a:ext cx="2207933" cy="307777"/>
          </a:xfrm>
          <a:prstGeom prst="borderCallout2">
            <a:avLst>
              <a:gd name="adj1" fmla="val 53956"/>
              <a:gd name="adj2" fmla="val -17"/>
              <a:gd name="adj3" fmla="val 55304"/>
              <a:gd name="adj4" fmla="val -30134"/>
              <a:gd name="adj5" fmla="val 357107"/>
              <a:gd name="adj6" fmla="val -29464"/>
            </a:avLst>
          </a:prstGeom>
          <a:noFill/>
          <a:ln w="28575">
            <a:solidFill>
              <a:srgbClr val="FFC000"/>
            </a:solidFill>
            <a:prstDash val="sysDash"/>
          </a:ln>
        </p:spPr>
        <p:txBody>
          <a:bodyPr wrap="square">
            <a:spAutoFit/>
          </a:bodyPr>
          <a:lstStyle/>
          <a:p>
            <a:pPr algn="ctr"/>
            <a:endParaRPr lang="en-US" altLang="zh-CN" sz="1400" dirty="0" smtClean="0">
              <a:latin typeface="Times New Roman" pitchFamily="18" charset="0"/>
              <a:cs typeface="Times New Roman" pitchFamily="18" charset="0"/>
            </a:endParaRPr>
          </a:p>
        </p:txBody>
      </p:sp>
      <p:sp>
        <p:nvSpPr>
          <p:cNvPr id="2" name="矩形 1"/>
          <p:cNvSpPr/>
          <p:nvPr/>
        </p:nvSpPr>
        <p:spPr>
          <a:xfrm>
            <a:off x="632876" y="4964037"/>
            <a:ext cx="3195385" cy="1077218"/>
          </a:xfrm>
          <a:prstGeom prst="rect">
            <a:avLst/>
          </a:prstGeom>
        </p:spPr>
        <p:txBody>
          <a:bodyPr wrap="square">
            <a:spAutoFit/>
          </a:bodyPr>
          <a:lstStyle/>
          <a:p>
            <a:r>
              <a:rPr lang="zh-CN" altLang="en-US" sz="1600" dirty="0" smtClean="0">
                <a:latin typeface="Times New Roman" pitchFamily="18" charset="0"/>
                <a:cs typeface="Times New Roman" pitchFamily="18" charset="0"/>
              </a:rPr>
              <a:t>当中这个数字标明了文章见诸新闻媒体或社交网络的次数、被其他论文或专利引用的次数、以及被</a:t>
            </a:r>
            <a:r>
              <a:rPr lang="en-US" altLang="zh-CN" sz="1600" dirty="0" err="1" smtClean="0">
                <a:latin typeface="Times New Roman" pitchFamily="18" charset="0"/>
                <a:cs typeface="Times New Roman" pitchFamily="18" charset="0"/>
              </a:rPr>
              <a:t>Mendeley</a:t>
            </a:r>
            <a:r>
              <a:rPr lang="zh-CN" altLang="en-US" sz="1600" dirty="0" smtClean="0">
                <a:latin typeface="Times New Roman" pitchFamily="18" charset="0"/>
                <a:cs typeface="Times New Roman" pitchFamily="18" charset="0"/>
              </a:rPr>
              <a:t>等工具收藏的次数。</a:t>
            </a:r>
            <a:endParaRPr lang="en-US" altLang="zh-CN" sz="1600" dirty="0">
              <a:latin typeface="Times New Roman" pitchFamily="18" charset="0"/>
              <a:cs typeface="Times New Roman" pitchFamily="18" charset="0"/>
            </a:endParaRPr>
          </a:p>
        </p:txBody>
      </p:sp>
    </p:spTree>
    <p:extLst>
      <p:ext uri="{BB962C8B-B14F-4D97-AF65-F5344CB8AC3E}">
        <p14:creationId xmlns:p14="http://schemas.microsoft.com/office/powerpoint/2010/main" val="20174439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22" presetClass="entr" presetSubtype="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Group ppt 模板-1">
  <a:themeElements>
    <a:clrScheme name="凸显">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自定义 1">
      <a:majorFont>
        <a:latin typeface="Georgia"/>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pPr>
      <a:bodyPr anchor="ctr"/>
      <a:lstStyle>
        <a:defPPr algn="ctr">
          <a:defRPr sz="2000" b="0" dirty="0">
            <a:solidFill>
              <a:schemeClr val="tx1"/>
            </a:solidFill>
            <a:latin typeface="微软雅黑" pitchFamily="34" charset="-122"/>
            <a:ea typeface="微软雅黑" pitchFamily="34" charset="-122"/>
          </a:defRPr>
        </a:defPPr>
      </a:lstStyle>
      <a:style>
        <a:lnRef idx="2">
          <a:schemeClr val="accent2"/>
        </a:lnRef>
        <a:fillRef idx="1">
          <a:schemeClr val="lt1"/>
        </a:fillRef>
        <a:effectRef idx="0">
          <a:schemeClr val="accent2"/>
        </a:effectRef>
        <a:fontRef idx="minor">
          <a:schemeClr val="dk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50238</TotalTime>
  <Words>3196</Words>
  <Application>Microsoft Office PowerPoint</Application>
  <PresentationFormat>全屏显示(4:3)</PresentationFormat>
  <Paragraphs>415</Paragraphs>
  <Slides>49</Slides>
  <Notes>7</Notes>
  <HiddenSlides>0</HiddenSlides>
  <MMClips>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49</vt:i4>
      </vt:variant>
    </vt:vector>
  </HeadingPairs>
  <TitlesOfParts>
    <vt:vector size="63" baseType="lpstr">
      <vt:lpstr>Arial Unicode MS</vt:lpstr>
      <vt:lpstr>Helvetica Light</vt:lpstr>
      <vt:lpstr>ＭＳ Ｐゴシック</vt:lpstr>
      <vt:lpstr>ＭＳ Ｐゴシック</vt:lpstr>
      <vt:lpstr>华文中宋</vt:lpstr>
      <vt:lpstr>宋体</vt:lpstr>
      <vt:lpstr>微软雅黑</vt:lpstr>
      <vt:lpstr>Arial</vt:lpstr>
      <vt:lpstr>Calibri</vt:lpstr>
      <vt:lpstr>Georgia</vt:lpstr>
      <vt:lpstr>Times New Roman</vt:lpstr>
      <vt:lpstr>Wingdings</vt:lpstr>
      <vt:lpstr>Custom Design</vt:lpstr>
      <vt:lpstr>iGroup ppt 模板-1</vt:lpstr>
      <vt:lpstr>PowerPoint 演示文稿</vt:lpstr>
      <vt:lpstr>“To be the world’s most trusted source of the comprehensive knowledge needed to cultivate  the chemists of tomorrow”</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新版数据库中OA栏目的统一入口</vt:lpstr>
      <vt:lpstr> OA栏目</vt:lpstr>
      <vt:lpstr> OA栏目</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Susan M. Pastore</dc:creator>
  <cp:lastModifiedBy>maryann</cp:lastModifiedBy>
  <cp:revision>2580</cp:revision>
  <cp:lastPrinted>2012-01-30T17:28:57Z</cp:lastPrinted>
  <dcterms:created xsi:type="dcterms:W3CDTF">2012-01-30T03:00:45Z</dcterms:created>
  <dcterms:modified xsi:type="dcterms:W3CDTF">2020-05-22T11:42:49Z</dcterms:modified>
</cp:coreProperties>
</file>