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0"/>
  </p:notesMasterIdLst>
  <p:handoutMasterIdLst>
    <p:handoutMasterId r:id="rId41"/>
  </p:handoutMasterIdLst>
  <p:sldIdLst>
    <p:sldId id="396" r:id="rId2"/>
    <p:sldId id="419" r:id="rId3"/>
    <p:sldId id="420" r:id="rId4"/>
    <p:sldId id="421" r:id="rId5"/>
    <p:sldId id="422" r:id="rId6"/>
    <p:sldId id="505" r:id="rId7"/>
    <p:sldId id="424" r:id="rId8"/>
    <p:sldId id="425" r:id="rId9"/>
    <p:sldId id="426" r:id="rId10"/>
    <p:sldId id="428" r:id="rId11"/>
    <p:sldId id="429" r:id="rId12"/>
    <p:sldId id="430" r:id="rId13"/>
    <p:sldId id="431" r:id="rId14"/>
    <p:sldId id="433" r:id="rId15"/>
    <p:sldId id="434" r:id="rId16"/>
    <p:sldId id="435" r:id="rId17"/>
    <p:sldId id="436" r:id="rId18"/>
    <p:sldId id="437" r:id="rId19"/>
    <p:sldId id="438" r:id="rId20"/>
    <p:sldId id="439" r:id="rId21"/>
    <p:sldId id="440" r:id="rId22"/>
    <p:sldId id="441" r:id="rId23"/>
    <p:sldId id="442" r:id="rId24"/>
    <p:sldId id="443" r:id="rId25"/>
    <p:sldId id="520" r:id="rId26"/>
    <p:sldId id="448" r:id="rId27"/>
    <p:sldId id="449" r:id="rId28"/>
    <p:sldId id="450" r:id="rId29"/>
    <p:sldId id="451" r:id="rId30"/>
    <p:sldId id="452" r:id="rId31"/>
    <p:sldId id="453" r:id="rId32"/>
    <p:sldId id="521" r:id="rId33"/>
    <p:sldId id="455" r:id="rId34"/>
    <p:sldId id="456" r:id="rId35"/>
    <p:sldId id="457" r:id="rId36"/>
    <p:sldId id="458" r:id="rId37"/>
    <p:sldId id="459" r:id="rId38"/>
    <p:sldId id="460" r:id="rId39"/>
  </p:sldIdLst>
  <p:sldSz cx="9906000" cy="6858000" type="A4"/>
  <p:notesSz cx="6808788" cy="9940925"/>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838">
          <p15:clr>
            <a:srgbClr val="A4A3A4"/>
          </p15:clr>
        </p15:guide>
        <p15:guide id="3" pos="4617" userDrawn="1">
          <p15:clr>
            <a:srgbClr val="A4A3A4"/>
          </p15:clr>
        </p15:guide>
        <p15:guide id="4" orient="horz" pos="346">
          <p15:clr>
            <a:srgbClr val="A4A3A4"/>
          </p15:clr>
        </p15:guide>
        <p15:guide id="6" orient="horz" pos="4020">
          <p15:clr>
            <a:srgbClr val="A4A3A4"/>
          </p15:clr>
        </p15:guide>
        <p15:guide id="7" orient="horz" pos="3339" userDrawn="1">
          <p15:clr>
            <a:srgbClr val="A4A3A4"/>
          </p15:clr>
        </p15:guide>
        <p15:guide id="8" orient="horz" pos="3767">
          <p15:clr>
            <a:srgbClr val="A4A3A4"/>
          </p15:clr>
        </p15:guide>
        <p15:guide id="9" pos="5716">
          <p15:clr>
            <a:srgbClr val="A4A3A4"/>
          </p15:clr>
        </p15:guide>
        <p15:guide id="10" pos="520">
          <p15:clr>
            <a:srgbClr val="A4A3A4"/>
          </p15:clr>
        </p15:guide>
        <p15:guide id="11" pos="3007" userDrawn="1">
          <p15:clr>
            <a:srgbClr val="A4A3A4"/>
          </p15:clr>
        </p15:guide>
        <p15:guide id="12" pos="3230">
          <p15:clr>
            <a:srgbClr val="A4A3A4"/>
          </p15:clr>
        </p15:guide>
        <p15:guide id="13" pos="592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cre, Mariel, Springer US" initials="MS" lastIdx="2" clrIdx="0"/>
  <p:cmAuthor id="1" name="Fuller, Laura, Springer" initials="F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D45"/>
    <a:srgbClr val="95AABA"/>
    <a:srgbClr val="183638"/>
    <a:srgbClr val="3C9CD7"/>
    <a:srgbClr val="EAEEF0"/>
    <a:srgbClr val="8FAEC1"/>
    <a:srgbClr val="628BA3"/>
    <a:srgbClr val="486A7E"/>
    <a:srgbClr val="1A2D59"/>
    <a:srgbClr val="183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0317" autoAdjust="0"/>
  </p:normalViewPr>
  <p:slideViewPr>
    <p:cSldViewPr snapToGrid="0">
      <p:cViewPr>
        <p:scale>
          <a:sx n="60" d="100"/>
          <a:sy n="60" d="100"/>
        </p:scale>
        <p:origin x="-763" y="-58"/>
      </p:cViewPr>
      <p:guideLst>
        <p:guide orient="horz" pos="3838"/>
        <p:guide orient="horz" pos="346"/>
        <p:guide orient="horz" pos="4020"/>
        <p:guide orient="horz" pos="3339"/>
        <p:guide orient="horz" pos="3767"/>
        <p:guide pos="4617"/>
        <p:guide pos="5716"/>
        <p:guide pos="520"/>
        <p:guide pos="3007"/>
        <p:guide pos="3230"/>
        <p:guide pos="592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704"/>
    </p:cViewPr>
  </p:sorterViewPr>
  <p:notesViewPr>
    <p:cSldViewPr snapToGrid="0" showGuides="1">
      <p:cViewPr varScale="1">
        <p:scale>
          <a:sx n="88" d="100"/>
          <a:sy n="88" d="100"/>
        </p:scale>
        <p:origin x="-3804" y="-102"/>
      </p:cViewPr>
      <p:guideLst>
        <p:guide orient="horz" pos="2880"/>
        <p:guide orient="horz" pos="3131"/>
        <p:guide pos="216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72A1F59-74F8-44CF-9608-D1D1F0996587}" type="datetimeFigureOut">
              <a:rPr lang="en-GB" smtClean="0"/>
              <a:t>03/06/2020</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D36F24F6-1556-47AD-907E-11C4C804A6C2}" type="datetimeFigureOut">
              <a:rPr lang="en-GB" smtClean="0"/>
              <a:t>03/06/2020</a:t>
            </a:fld>
            <a:endParaRPr lang="en-GB"/>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0</a:t>
            </a:fld>
            <a:endParaRPr lang="en-GB"/>
          </a:p>
        </p:txBody>
      </p:sp>
    </p:spTree>
    <p:extLst>
      <p:ext uri="{BB962C8B-B14F-4D97-AF65-F5344CB8AC3E}">
        <p14:creationId xmlns:p14="http://schemas.microsoft.com/office/powerpoint/2010/main" val="352915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37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9</a:t>
            </a:fld>
            <a:endParaRPr lang="en-GB"/>
          </a:p>
        </p:txBody>
      </p:sp>
    </p:spTree>
    <p:extLst>
      <p:ext uri="{BB962C8B-B14F-4D97-AF65-F5344CB8AC3E}">
        <p14:creationId xmlns:p14="http://schemas.microsoft.com/office/powerpoint/2010/main" val="1460865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904800" cy="6855319"/>
          </a:xfrm>
          <a:prstGeom prst="rect">
            <a:avLst/>
          </a:prstGeom>
        </p:spPr>
      </p:pic>
      <p:grpSp>
        <p:nvGrpSpPr>
          <p:cNvPr id="23" name="Group 22"/>
          <p:cNvGrpSpPr/>
          <p:nvPr userDrawn="1"/>
        </p:nvGrpSpPr>
        <p:grpSpPr>
          <a:xfrm>
            <a:off x="4923991" y="-336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4" name="Rectangle 13"/>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625722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9"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22823280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436688"/>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24740474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88"/>
            <a:ext cx="3945600" cy="4303712"/>
          </a:xfrm>
        </p:spPr>
        <p:txBody>
          <a:bodyPr/>
          <a:lstStyle/>
          <a:p>
            <a:r>
              <a:rPr lang="en-US" smtClean="0"/>
              <a:t>Click icon to add picture</a:t>
            </a:r>
            <a:endParaRPr lang="en-GB" dirty="0"/>
          </a:p>
        </p:txBody>
      </p:sp>
      <p:sp>
        <p:nvSpPr>
          <p:cNvPr id="4" name="Title 3"/>
          <p:cNvSpPr>
            <a:spLocks noGrp="1"/>
          </p:cNvSpPr>
          <p:nvPr>
            <p:ph type="title"/>
          </p:nvPr>
        </p:nvSpPr>
        <p:spPr>
          <a:xfrm>
            <a:off x="825500"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436688"/>
            <a:ext cx="3945600"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949901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5120079"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7106215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120650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611084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ext Placeholder 10"/>
          <p:cNvSpPr>
            <a:spLocks noGrp="1"/>
          </p:cNvSpPr>
          <p:nvPr>
            <p:ph type="body" sz="quarter" idx="14"/>
          </p:nvPr>
        </p:nvSpPr>
        <p:spPr>
          <a:xfrm>
            <a:off x="825500" y="1412875"/>
            <a:ext cx="56134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tx1"/>
                </a:solidFill>
              </a:rPr>
              <a:t>[Title for presentation / Date to go here]</a:t>
            </a:r>
          </a:p>
        </p:txBody>
      </p:sp>
      <p:sp>
        <p:nvSpPr>
          <p:cNvPr id="12" name="Rectangle 11"/>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235215"/>
            <a:ext cx="3170060" cy="306000"/>
          </a:xfrm>
          <a:prstGeom prst="rect">
            <a:avLst/>
          </a:prstGeom>
        </p:spPr>
      </p:pic>
    </p:spTree>
    <p:extLst>
      <p:ext uri="{BB962C8B-B14F-4D97-AF65-F5344CB8AC3E}">
        <p14:creationId xmlns:p14="http://schemas.microsoft.com/office/powerpoint/2010/main" val="39253344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4" name="Freeform 5"/>
          <p:cNvSpPr>
            <a:spLocks/>
          </p:cNvSpPr>
          <p:nvPr userDrawn="1"/>
        </p:nvSpPr>
        <p:spPr bwMode="auto">
          <a:xfrm>
            <a:off x="552450" y="-9526"/>
            <a:ext cx="935355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accent5"/>
                </a:solidFill>
              </a:defRPr>
            </a:lvl1pPr>
          </a:lstStyle>
          <a:p>
            <a:r>
              <a:rPr lang="en-US" dirty="0" smtClean="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235215"/>
            <a:ext cx="3170060" cy="306000"/>
          </a:xfrm>
          <a:prstGeom prst="rect">
            <a:avLst/>
          </a:prstGeom>
        </p:spPr>
      </p:pic>
      <p:sp>
        <p:nvSpPr>
          <p:cNvPr id="7" name="Text Placeholder 10"/>
          <p:cNvSpPr>
            <a:spLocks noGrp="1"/>
          </p:cNvSpPr>
          <p:nvPr>
            <p:ph type="body" sz="quarter" idx="14"/>
          </p:nvPr>
        </p:nvSpPr>
        <p:spPr>
          <a:xfrm>
            <a:off x="825500" y="1436688"/>
            <a:ext cx="5385932" cy="1692771"/>
          </a:xfrm>
        </p:spPr>
        <p:txBody>
          <a:bodyPr wrap="square">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3748181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Cover Page_Option 1">
    <p:bg>
      <p:bgPr>
        <a:solidFill>
          <a:schemeClr val="bg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0" y="-1"/>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20" name="Rectangle 19"/>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grpSp>
        <p:nvGrpSpPr>
          <p:cNvPr id="21" name="Group 20"/>
          <p:cNvGrpSpPr/>
          <p:nvPr userDrawn="1"/>
        </p:nvGrpSpPr>
        <p:grpSpPr>
          <a:xfrm>
            <a:off x="4923991" y="-3361"/>
            <a:ext cx="4490137"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4602851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21" name="Text Placeholder 10"/>
          <p:cNvSpPr>
            <a:spLocks noGrp="1"/>
          </p:cNvSpPr>
          <p:nvPr>
            <p:ph type="body" sz="quarter" idx="16"/>
          </p:nvPr>
        </p:nvSpPr>
        <p:spPr>
          <a:xfrm>
            <a:off x="825500" y="1436688"/>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4382714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smtClean="0"/>
              <a:t>#.#</a:t>
            </a:r>
            <a:endParaRPr lang="en-US" dirty="0" smtClean="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5" name="Title 4"/>
          <p:cNvSpPr>
            <a:spLocks noGrp="1"/>
          </p:cNvSpPr>
          <p:nvPr>
            <p:ph type="title"/>
          </p:nvPr>
        </p:nvSpPr>
        <p:spPr/>
        <p:txBody>
          <a:bodyPr/>
          <a:lstStyle/>
          <a:p>
            <a:r>
              <a:rPr lang="en-US" smtClean="0"/>
              <a:t>Click to edit Master title style</a:t>
            </a:r>
            <a:endParaRPr lang="en-GB"/>
          </a:p>
        </p:txBody>
      </p:sp>
      <p:sp>
        <p:nvSpPr>
          <p:cNvPr id="7" name="Rectangle 6"/>
          <p:cNvSpPr/>
          <p:nvPr userDrawn="1"/>
        </p:nvSpPr>
        <p:spPr>
          <a:xfrm>
            <a:off x="825500" y="6387327"/>
            <a:ext cx="2090316" cy="153888"/>
          </a:xfrm>
          <a:prstGeom prst="rect">
            <a:avLst/>
          </a:prstGeom>
        </p:spPr>
        <p:txBody>
          <a:bodyPr wrap="none" lIns="0" tIns="0" rIns="0" bIns="0">
            <a:noAutofit/>
          </a:bodyPr>
          <a:lstStyle/>
          <a:p>
            <a:r>
              <a:rPr lang="en-GB" sz="1000" dirty="0" smtClean="0"/>
              <a:t>[Title for presentation / Date to go here]</a:t>
            </a:r>
          </a:p>
        </p:txBody>
      </p:sp>
    </p:spTree>
    <p:extLst>
      <p:ext uri="{BB962C8B-B14F-4D97-AF65-F5344CB8AC3E}">
        <p14:creationId xmlns:p14="http://schemas.microsoft.com/office/powerpoint/2010/main" val="221745178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46100" y="-9526"/>
            <a:ext cx="935990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smtClean="0"/>
              <a:t>#.#</a:t>
            </a:r>
          </a:p>
        </p:txBody>
      </p:sp>
      <p:sp>
        <p:nvSpPr>
          <p:cNvPr id="17" name="Title 16"/>
          <p:cNvSpPr>
            <a:spLocks noGrp="1"/>
          </p:cNvSpPr>
          <p:nvPr>
            <p:ph type="title"/>
          </p:nvPr>
        </p:nvSpPr>
        <p:spPr/>
        <p:txBody>
          <a:bodyPr/>
          <a:lstStyle/>
          <a:p>
            <a:r>
              <a:rPr lang="en-US" smtClean="0"/>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t>[Title for presentation / Date to go here]</a:t>
            </a:r>
          </a:p>
        </p:txBody>
      </p:sp>
      <p:sp>
        <p:nvSpPr>
          <p:cNvPr id="8"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Tree>
    <p:extLst>
      <p:ext uri="{BB962C8B-B14F-4D97-AF65-F5344CB8AC3E}">
        <p14:creationId xmlns:p14="http://schemas.microsoft.com/office/powerpoint/2010/main" val="38572804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10" name="Title 9"/>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72150043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0180936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
        <p:nvSpPr>
          <p:cNvPr id="1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Tree>
    <p:extLst>
      <p:ext uri="{BB962C8B-B14F-4D97-AF65-F5344CB8AC3E}">
        <p14:creationId xmlns:p14="http://schemas.microsoft.com/office/powerpoint/2010/main" val="7652623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5" name="Title 4"/>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128678353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79479650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1" y="538163"/>
            <a:ext cx="8239126" cy="37055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25500" y="1436688"/>
            <a:ext cx="8239125" cy="312393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reeform 6"/>
          <p:cNvSpPr>
            <a:spLocks/>
          </p:cNvSpPr>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Rectangle 7"/>
          <p:cNvSpPr/>
          <p:nvPr/>
        </p:nvSpPr>
        <p:spPr bwMode="auto">
          <a:xfrm>
            <a:off x="10137576" y="2"/>
            <a:ext cx="2359223"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smtClean="0">
                <a:solidFill>
                  <a:schemeClr val="accent6"/>
                </a:solidFill>
              </a:rPr>
              <a:t>Updating footer</a:t>
            </a:r>
          </a:p>
          <a:p>
            <a:pPr algn="l"/>
            <a:r>
              <a:rPr lang="en-US" sz="1050" b="0" dirty="0" smtClean="0">
                <a:solidFill>
                  <a:schemeClr val="accent6"/>
                </a:solidFill>
              </a:rPr>
              <a:t>To update the footer:</a:t>
            </a:r>
          </a:p>
          <a:p>
            <a:pPr marL="177800" indent="-177800" algn="l">
              <a:buFont typeface="Arial" panose="020B0604020202020204" pitchFamily="34" charset="0"/>
              <a:buChar char="•"/>
            </a:pPr>
            <a:r>
              <a:rPr lang="en-US" sz="1050" b="0" dirty="0" smtClean="0">
                <a:solidFill>
                  <a:schemeClr val="accent6"/>
                </a:solidFill>
              </a:rPr>
              <a:t>Click into the text box</a:t>
            </a:r>
            <a:r>
              <a:rPr lang="en-US" sz="1050" b="0" baseline="0" dirty="0" smtClean="0">
                <a:solidFill>
                  <a:schemeClr val="accent6"/>
                </a:solidFill>
              </a:rPr>
              <a:t> on the slide master page and update the information</a:t>
            </a:r>
          </a:p>
          <a:p>
            <a:pPr marL="0" indent="0" algn="l" defTabSz="872722" rtl="0" eaLnBrk="1" latinLnBrk="0" hangingPunct="1">
              <a:buFont typeface="Arial" panose="020B0604020202020204" pitchFamily="34" charset="0"/>
              <a:buNone/>
            </a:pPr>
            <a:r>
              <a:rPr lang="en-US" sz="1050" b="1" kern="1200" dirty="0" smtClean="0">
                <a:solidFill>
                  <a:schemeClr val="accent6"/>
                </a:solidFill>
                <a:latin typeface="+mn-lt"/>
                <a:ea typeface="+mn-ea"/>
                <a:cs typeface="+mn-cs"/>
              </a:rPr>
              <a:t>Checking updates</a:t>
            </a:r>
          </a:p>
          <a:p>
            <a:pPr marL="177800" indent="-177800" algn="l">
              <a:buFont typeface="Arial" panose="020B0604020202020204" pitchFamily="34" charset="0"/>
              <a:buChar char="•"/>
            </a:pPr>
            <a:r>
              <a:rPr lang="en-US" sz="1050" b="0" baseline="0" dirty="0" smtClean="0">
                <a:solidFill>
                  <a:schemeClr val="accent6"/>
                </a:solidFill>
              </a:rPr>
              <a:t>The text updates will not flow through to all the slide layouts as some have been placed manually. Therefore you may need to manually update other text boxes such as the divider slides </a:t>
            </a:r>
            <a:r>
              <a:rPr lang="en-US" sz="1050" b="0" baseline="0" dirty="0" err="1" smtClean="0">
                <a:solidFill>
                  <a:schemeClr val="accent6"/>
                </a:solidFill>
              </a:rPr>
              <a:t>etc</a:t>
            </a:r>
            <a:endParaRPr lang="en-US" sz="1050" b="0" baseline="0" dirty="0" smtClean="0">
              <a:solidFill>
                <a:schemeClr val="accent6"/>
              </a:solidFill>
            </a:endParaRPr>
          </a:p>
          <a:p>
            <a:pPr marL="177800" indent="-177800" algn="l">
              <a:buFont typeface="Arial" panose="020B0604020202020204" pitchFamily="34" charset="0"/>
              <a:buChar char="•"/>
            </a:pPr>
            <a:endParaRPr lang="en-US" sz="1050" b="0" kern="1200" baseline="0" dirty="0" smtClean="0">
              <a:solidFill>
                <a:schemeClr val="accent6"/>
              </a:solidFill>
              <a:latin typeface="+mn-lt"/>
              <a:ea typeface="+mn-ea"/>
              <a:cs typeface="+mn-cs"/>
            </a:endParaRPr>
          </a:p>
        </p:txBody>
      </p:sp>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09068" y="6413326"/>
            <a:ext cx="1055556" cy="101890"/>
          </a:xfrm>
          <a:prstGeom prst="rect">
            <a:avLst/>
          </a:prstGeom>
        </p:spPr>
      </p:pic>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08" r:id="rId1"/>
    <p:sldLayoutId id="2147483703" r:id="rId2"/>
    <p:sldLayoutId id="2147483711" r:id="rId3"/>
    <p:sldLayoutId id="2147483712" r:id="rId4"/>
    <p:sldLayoutId id="2147483713" r:id="rId5"/>
    <p:sldLayoutId id="2147483714" r:id="rId6"/>
    <p:sldLayoutId id="2147483715" r:id="rId7"/>
    <p:sldLayoutId id="2147483716" r:id="rId8"/>
    <p:sldLayoutId id="2147483717" r:id="rId9"/>
    <p:sldLayoutId id="2147483722" r:id="rId10"/>
    <p:sldLayoutId id="2147483655" r:id="rId11"/>
    <p:sldLayoutId id="2147483700" r:id="rId12"/>
    <p:sldLayoutId id="2147483694" r:id="rId13"/>
    <p:sldLayoutId id="2147483695" r:id="rId14"/>
    <p:sldLayoutId id="2147483685" r:id="rId15"/>
    <p:sldLayoutId id="2147483718" r:id="rId16"/>
    <p:sldLayoutId id="2147483719" r:id="rId17"/>
    <p:sldLayoutId id="2147483724" r:id="rId18"/>
  </p:sldLayoutIdLst>
  <p:timing>
    <p:tnLst>
      <p:par>
        <p:cTn id="1" dur="indefinite" restart="never" nodeType="tmRoot"/>
      </p:par>
    </p:tnLst>
  </p:timing>
  <p:hf sldNum="0" hd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link.springer.com/"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15556" y="98357"/>
            <a:ext cx="4646163" cy="649049"/>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smtClean="0"/>
              <a:t>     </a:t>
            </a:r>
            <a:r>
              <a:rPr lang="en-US" sz="2400" dirty="0" smtClean="0">
                <a:latin typeface="+mj-ea"/>
              </a:rPr>
              <a:t>Springer </a:t>
            </a:r>
            <a:r>
              <a:rPr lang="zh-CN" altLang="en-US" sz="2400" dirty="0" smtClean="0">
                <a:latin typeface="+mj-ea"/>
              </a:rPr>
              <a:t>电子期刊使用指南</a:t>
            </a:r>
            <a:r>
              <a:rPr lang="en-US" altLang="zh-CN" sz="2400" dirty="0" smtClean="0">
                <a:latin typeface="+mj-ea"/>
              </a:rPr>
              <a:t/>
            </a:r>
            <a:br>
              <a:rPr lang="en-US" altLang="zh-CN" sz="2400" dirty="0" smtClean="0">
                <a:latin typeface="+mj-ea"/>
              </a:rPr>
            </a:br>
            <a:r>
              <a:rPr lang="en-US" altLang="zh-CN" sz="2400" dirty="0" smtClean="0">
                <a:latin typeface="+mj-ea"/>
              </a:rPr>
              <a:t/>
            </a:r>
            <a:br>
              <a:rPr lang="en-US" altLang="zh-CN" sz="2400" dirty="0" smtClean="0">
                <a:latin typeface="+mj-ea"/>
              </a:rPr>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GB" dirty="0" smtClean="0"/>
              <a:t/>
            </a:r>
            <a:br>
              <a:rPr lang="en-GB" dirty="0" smtClean="0"/>
            </a:br>
            <a:r>
              <a:rPr lang="en-GB" dirty="0"/>
              <a:t/>
            </a:r>
            <a:br>
              <a:rPr lang="en-GB" dirty="0"/>
            </a:br>
            <a:endParaRPr lang="en-GB" dirty="0"/>
          </a:p>
        </p:txBody>
      </p:sp>
    </p:spTree>
    <p:extLst>
      <p:ext uri="{BB962C8B-B14F-4D97-AF65-F5344CB8AC3E}">
        <p14:creationId xmlns:p14="http://schemas.microsoft.com/office/powerpoint/2010/main" val="3462668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086600" y="1436688"/>
            <a:ext cx="1978025" cy="1815882"/>
          </a:xfrm>
        </p:spPr>
        <p:txBody>
          <a:bodyPr/>
          <a:lstStyle/>
          <a:p>
            <a:pPr>
              <a:buClr>
                <a:schemeClr val="accent4"/>
              </a:buClr>
            </a:pPr>
            <a:r>
              <a:rPr lang="en-US" b="0" dirty="0"/>
              <a:t>Registered users can log-in </a:t>
            </a:r>
            <a:r>
              <a:rPr lang="en-US" b="0" dirty="0" smtClean="0"/>
              <a:t>directly</a:t>
            </a:r>
            <a:endParaRPr lang="en-US" b="0" dirty="0"/>
          </a:p>
          <a:p>
            <a:pPr>
              <a:buClr>
                <a:schemeClr val="accent4"/>
              </a:buClr>
            </a:pPr>
            <a:r>
              <a:rPr lang="en-US" b="0" dirty="0"/>
              <a:t>Or choose Shibboleth or Athens </a:t>
            </a:r>
          </a:p>
          <a:p>
            <a:pPr>
              <a:buClr>
                <a:schemeClr val="accent4"/>
              </a:buClr>
            </a:pPr>
            <a:r>
              <a:rPr lang="en-US" b="0" dirty="0"/>
              <a:t>Or log in with your corporate account</a:t>
            </a: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机构</a:t>
            </a:r>
            <a:r>
              <a:rPr lang="en-US" dirty="0">
                <a:latin typeface="宋体" pitchFamily="2" charset="-122"/>
                <a:ea typeface="宋体" pitchFamily="2" charset="-122"/>
              </a:rPr>
              <a:t>/ Athens </a:t>
            </a:r>
            <a:r>
              <a:rPr lang="zh-CN" altLang="en-US" dirty="0">
                <a:latin typeface="宋体" pitchFamily="2" charset="-122"/>
                <a:ea typeface="宋体" pitchFamily="2" charset="-122"/>
              </a:rPr>
              <a:t>登录</a:t>
            </a:r>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26" t="8948" r="5489"/>
          <a:stretch/>
        </p:blipFill>
        <p:spPr bwMode="auto">
          <a:xfrm>
            <a:off x="797264" y="1497912"/>
            <a:ext cx="6041686" cy="4487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bgerundetes Rechteck 16"/>
          <p:cNvSpPr/>
          <p:nvPr/>
        </p:nvSpPr>
        <p:spPr bwMode="auto">
          <a:xfrm>
            <a:off x="1238250" y="2127705"/>
            <a:ext cx="4933950" cy="2088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072188" y="1436688"/>
            <a:ext cx="2992438" cy="1461939"/>
          </a:xfrm>
        </p:spPr>
        <p:txBody>
          <a:bodyPr/>
          <a:lstStyle/>
          <a:p>
            <a:pPr>
              <a:buClr>
                <a:schemeClr val="accent4"/>
              </a:buClr>
            </a:pPr>
            <a:r>
              <a:rPr lang="en-US" b="0" dirty="0"/>
              <a:t>If you are not yet registered with SpringerLink, it is easy to </a:t>
            </a:r>
            <a:r>
              <a:rPr lang="en-US" b="0" dirty="0" smtClean="0"/>
              <a:t>do.</a:t>
            </a:r>
            <a:endParaRPr lang="en-US" b="0" dirty="0"/>
          </a:p>
          <a:p>
            <a:pPr>
              <a:buClr>
                <a:schemeClr val="accent4"/>
              </a:buClr>
            </a:pPr>
            <a:r>
              <a:rPr lang="en-US" b="0" dirty="0"/>
              <a:t>Your </a:t>
            </a:r>
            <a:r>
              <a:rPr lang="en-US" b="0" dirty="0" smtClean="0"/>
              <a:t>account </a:t>
            </a:r>
            <a:r>
              <a:rPr lang="en-US" b="0" dirty="0"/>
              <a:t>will also be valid on springer.com</a:t>
            </a:r>
          </a:p>
        </p:txBody>
      </p:sp>
      <p:sp>
        <p:nvSpPr>
          <p:cNvPr id="5" name="Title 4"/>
          <p:cNvSpPr>
            <a:spLocks noGrp="1"/>
          </p:cNvSpPr>
          <p:nvPr>
            <p:ph type="title"/>
          </p:nvPr>
        </p:nvSpPr>
        <p:spPr/>
        <p:txBody>
          <a:bodyPr/>
          <a:lstStyle/>
          <a:p>
            <a:r>
              <a:rPr lang="en-GB" dirty="0" smtClean="0"/>
              <a:t>Create a new account</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51" y="1470662"/>
            <a:ext cx="5007850" cy="4692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943726" y="1436688"/>
            <a:ext cx="2120900" cy="2102114"/>
          </a:xfrm>
        </p:spPr>
        <p:txBody>
          <a:bodyPr/>
          <a:lstStyle/>
          <a:p>
            <a:pPr>
              <a:spcBef>
                <a:spcPct val="30000"/>
              </a:spcBef>
              <a:buClrTx/>
              <a:defRPr/>
            </a:pPr>
            <a:r>
              <a:rPr lang="zh-CN" altLang="en-US" dirty="0">
                <a:solidFill>
                  <a:schemeClr val="accent6"/>
                </a:solidFill>
                <a:latin typeface="宋体" pitchFamily="2" charset="-122"/>
                <a:ea typeface="宋体" pitchFamily="2" charset="-122"/>
              </a:rPr>
              <a:t>匿名用户</a:t>
            </a:r>
            <a:r>
              <a:rPr lang="en-US" dirty="0">
                <a:solidFill>
                  <a:schemeClr val="accent6"/>
                </a:solidFill>
              </a:rPr>
              <a:t>:</a:t>
            </a:r>
          </a:p>
          <a:p>
            <a:pPr>
              <a:spcBef>
                <a:spcPct val="30000"/>
              </a:spcBef>
              <a:buClrTx/>
              <a:defRPr/>
            </a:pPr>
            <a:endParaRPr lang="en-US" sz="2400" dirty="0">
              <a:solidFill>
                <a:schemeClr val="accent6"/>
              </a:solidFill>
            </a:endParaRPr>
          </a:p>
          <a:p>
            <a:pPr>
              <a:spcBef>
                <a:spcPct val="30000"/>
              </a:spcBef>
              <a:buClrTx/>
              <a:defRPr/>
            </a:pPr>
            <a:r>
              <a:rPr lang="zh-CN" altLang="en-US" dirty="0">
                <a:latin typeface="宋体" pitchFamily="2" charset="-122"/>
                <a:ea typeface="宋体" pitchFamily="2" charset="-122"/>
              </a:rPr>
              <a:t>如果您匿名登录，“活动”</a:t>
            </a:r>
            <a:r>
              <a:rPr lang="en-US" altLang="zh-CN" dirty="0">
                <a:latin typeface="宋体" pitchFamily="2" charset="-122"/>
                <a:ea typeface="宋体" pitchFamily="2" charset="-122"/>
              </a:rPr>
              <a:t> </a:t>
            </a:r>
            <a:r>
              <a:rPr lang="zh-CN" altLang="en-US" dirty="0">
                <a:latin typeface="宋体" pitchFamily="2" charset="-122"/>
                <a:ea typeface="宋体" pitchFamily="2" charset="-122"/>
              </a:rPr>
              <a:t>（</a:t>
            </a:r>
            <a:r>
              <a:rPr lang="en-US" altLang="zh-CN" dirty="0">
                <a:latin typeface="宋体" pitchFamily="2" charset="-122"/>
                <a:ea typeface="宋体" pitchFamily="2" charset="-122"/>
              </a:rPr>
              <a:t>Activity</a:t>
            </a:r>
            <a:r>
              <a:rPr lang="zh-CN" altLang="en-US" dirty="0">
                <a:latin typeface="宋体" pitchFamily="2" charset="-122"/>
                <a:ea typeface="宋体" pitchFamily="2" charset="-122"/>
              </a:rPr>
              <a:t>）将显示为橙色</a:t>
            </a:r>
            <a:endParaRPr lang="en-US" altLang="zh-CN"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主页</a:t>
            </a:r>
            <a:r>
              <a:rPr lang="en-US" altLang="zh-CN" dirty="0">
                <a:latin typeface="宋体" pitchFamily="2" charset="-122"/>
                <a:ea typeface="宋体" pitchFamily="2" charset="-122"/>
              </a:rPr>
              <a:t>- </a:t>
            </a:r>
            <a:r>
              <a:rPr lang="zh-CN" altLang="en-US" dirty="0">
                <a:latin typeface="宋体" pitchFamily="2" charset="-122"/>
                <a:ea typeface="宋体" pitchFamily="2" charset="-122"/>
              </a:rPr>
              <a:t>匿名用户</a:t>
            </a:r>
            <a:endParaRPr lang="en-GB" dirty="0"/>
          </a:p>
        </p:txBody>
      </p:sp>
      <p:pic>
        <p:nvPicPr>
          <p:cNvPr id="4" name="Picture 2"/>
          <p:cNvPicPr>
            <a:picLocks noChangeAspect="1" noChangeArrowheads="1"/>
          </p:cNvPicPr>
          <p:nvPr/>
        </p:nvPicPr>
        <p:blipFill rotWithShape="1">
          <a:blip r:embed="rId3"/>
          <a:srcRect b="55409"/>
          <a:stretch/>
        </p:blipFill>
        <p:spPr bwMode="auto">
          <a:xfrm>
            <a:off x="739152" y="1498087"/>
            <a:ext cx="6020956" cy="3007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943725" y="1436688"/>
            <a:ext cx="2120899" cy="2717667"/>
          </a:xfrm>
        </p:spPr>
        <p:txBody>
          <a:bodyPr/>
          <a:lstStyle/>
          <a:p>
            <a:pPr>
              <a:spcBef>
                <a:spcPct val="30000"/>
              </a:spcBef>
              <a:buClrTx/>
              <a:defRPr/>
            </a:pPr>
            <a:r>
              <a:rPr lang="zh-CN" altLang="en-US" sz="2000" dirty="0" smtClean="0">
                <a:solidFill>
                  <a:schemeClr val="accent6"/>
                </a:solidFill>
                <a:latin typeface="宋体" pitchFamily="2" charset="-122"/>
                <a:ea typeface="宋体" pitchFamily="2" charset="-122"/>
              </a:rPr>
              <a:t>机构</a:t>
            </a:r>
            <a:r>
              <a:rPr lang="zh-CN" altLang="en-US" sz="2000" dirty="0">
                <a:solidFill>
                  <a:schemeClr val="accent6"/>
                </a:solidFill>
                <a:latin typeface="宋体" pitchFamily="2" charset="-122"/>
                <a:ea typeface="宋体" pitchFamily="2" charset="-122"/>
              </a:rPr>
              <a:t>用户</a:t>
            </a:r>
            <a:r>
              <a:rPr lang="en-US" sz="2000" dirty="0">
                <a:solidFill>
                  <a:schemeClr val="accent6"/>
                </a:solidFill>
                <a:latin typeface="宋体" pitchFamily="2" charset="-122"/>
                <a:ea typeface="宋体" pitchFamily="2" charset="-122"/>
              </a:rPr>
              <a:t>:</a:t>
            </a:r>
          </a:p>
          <a:p>
            <a:pPr>
              <a:spcBef>
                <a:spcPct val="30000"/>
              </a:spcBef>
              <a:buClrTx/>
              <a:defRPr/>
            </a:pPr>
            <a:endParaRPr lang="en-US" sz="2000" dirty="0">
              <a:solidFill>
                <a:schemeClr val="accent6"/>
              </a:solidFill>
              <a:latin typeface="宋体" pitchFamily="2" charset="-122"/>
              <a:ea typeface="宋体" pitchFamily="2" charset="-122"/>
            </a:endParaRPr>
          </a:p>
          <a:p>
            <a:pPr>
              <a:spcBef>
                <a:spcPct val="30000"/>
              </a:spcBef>
              <a:buClrTx/>
              <a:defRPr/>
            </a:pPr>
            <a:r>
              <a:rPr lang="zh-CN" altLang="en-US" sz="1400" dirty="0">
                <a:latin typeface="宋体" pitchFamily="2" charset="-122"/>
                <a:ea typeface="宋体" pitchFamily="2" charset="-122"/>
              </a:rPr>
              <a:t>如果您以机构名义登入，</a:t>
            </a:r>
            <a:r>
              <a:rPr lang="en-US" sz="1400" dirty="0">
                <a:latin typeface="宋体" pitchFamily="2" charset="-122"/>
                <a:ea typeface="宋体" pitchFamily="2" charset="-122"/>
              </a:rPr>
              <a:t> “</a:t>
            </a:r>
            <a:r>
              <a:rPr lang="zh-CN" altLang="en-US" sz="1400" dirty="0">
                <a:latin typeface="宋体" pitchFamily="2" charset="-122"/>
                <a:ea typeface="宋体" pitchFamily="2" charset="-122"/>
              </a:rPr>
              <a:t>活动</a:t>
            </a:r>
            <a:r>
              <a:rPr lang="en-US" sz="1400" dirty="0">
                <a:latin typeface="宋体" pitchFamily="2" charset="-122"/>
                <a:ea typeface="宋体" pitchFamily="2" charset="-122"/>
              </a:rPr>
              <a:t> </a:t>
            </a:r>
            <a:r>
              <a:rPr lang="zh-CN" altLang="en-US" sz="1400" dirty="0">
                <a:latin typeface="宋体" pitchFamily="2" charset="-122"/>
                <a:ea typeface="宋体" pitchFamily="2" charset="-122"/>
              </a:rPr>
              <a:t>”（</a:t>
            </a:r>
            <a:r>
              <a:rPr lang="en-US" altLang="zh-TW" sz="1400" dirty="0">
                <a:latin typeface="宋体" pitchFamily="2" charset="-122"/>
                <a:ea typeface="宋体" pitchFamily="2" charset="-122"/>
              </a:rPr>
              <a:t>Activity</a:t>
            </a:r>
            <a:r>
              <a:rPr lang="zh-CN" altLang="en-US" sz="1400" dirty="0">
                <a:latin typeface="宋体" pitchFamily="2" charset="-122"/>
                <a:ea typeface="宋体" pitchFamily="2" charset="-122"/>
              </a:rPr>
              <a:t>）将显示为粉红色</a:t>
            </a:r>
            <a:endParaRPr lang="en-US" sz="1400" dirty="0">
              <a:latin typeface="宋体" pitchFamily="2" charset="-122"/>
              <a:ea typeface="宋体" pitchFamily="2" charset="-122"/>
            </a:endParaRPr>
          </a:p>
          <a:p>
            <a:pPr>
              <a:spcBef>
                <a:spcPct val="30000"/>
              </a:spcBef>
              <a:buClrTx/>
              <a:defRPr/>
            </a:pPr>
            <a:endParaRPr lang="en-US" sz="1400" dirty="0">
              <a:latin typeface="宋体" pitchFamily="2" charset="-122"/>
              <a:ea typeface="宋体" pitchFamily="2" charset="-122"/>
            </a:endParaRPr>
          </a:p>
          <a:p>
            <a:pPr>
              <a:spcBef>
                <a:spcPct val="30000"/>
              </a:spcBef>
              <a:buClrTx/>
              <a:defRPr/>
            </a:pPr>
            <a:r>
              <a:rPr lang="zh-CN" altLang="en-US" sz="1400" dirty="0">
                <a:latin typeface="宋体" pitchFamily="2" charset="-122"/>
                <a:ea typeface="宋体" pitchFamily="2" charset="-122"/>
              </a:rPr>
              <a:t>在该区域内，您将会看到您所在机构最近期的下载</a:t>
            </a:r>
            <a:r>
              <a:rPr lang="zh-CN" altLang="en-US" sz="1400" dirty="0" smtClean="0">
                <a:latin typeface="宋体" pitchFamily="2" charset="-122"/>
                <a:ea typeface="宋体" pitchFamily="2" charset="-122"/>
              </a:rPr>
              <a:t>列表。</a:t>
            </a:r>
            <a:endParaRPr lang="en-US" sz="1400"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主页</a:t>
            </a:r>
            <a:r>
              <a:rPr lang="en-US" dirty="0">
                <a:latin typeface="宋体" pitchFamily="2" charset="-122"/>
                <a:ea typeface="宋体" pitchFamily="2" charset="-122"/>
              </a:rPr>
              <a:t> – </a:t>
            </a:r>
            <a:r>
              <a:rPr lang="zh-CN" altLang="en-US" dirty="0">
                <a:latin typeface="宋体" pitchFamily="2" charset="-122"/>
                <a:ea typeface="宋体" pitchFamily="2" charset="-122"/>
              </a:rPr>
              <a:t>可识别的机构用户</a:t>
            </a:r>
            <a:endParaRPr lang="en-GB" dirty="0"/>
          </a:p>
        </p:txBody>
      </p:sp>
      <p:pic>
        <p:nvPicPr>
          <p:cNvPr id="4" name="Picture 2"/>
          <p:cNvPicPr>
            <a:picLocks noChangeAspect="1" noChangeArrowheads="1"/>
          </p:cNvPicPr>
          <p:nvPr/>
        </p:nvPicPr>
        <p:blipFill rotWithShape="1">
          <a:blip r:embed="rId3" cstate="screen"/>
          <a:srcRect b="56439"/>
          <a:stretch/>
        </p:blipFill>
        <p:spPr bwMode="auto">
          <a:xfrm>
            <a:off x="826398" y="1497899"/>
            <a:ext cx="5936351" cy="2954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943726" y="1436688"/>
            <a:ext cx="2541468" cy="2936188"/>
          </a:xfrm>
        </p:spPr>
        <p:txBody>
          <a:bodyPr/>
          <a:lstStyle/>
          <a:p>
            <a:pPr lvl="0" defTabSz="914400" eaLnBrk="0" fontAlgn="base" hangingPunct="0">
              <a:spcBef>
                <a:spcPct val="30000"/>
              </a:spcBef>
              <a:spcAft>
                <a:spcPct val="0"/>
              </a:spcAft>
              <a:buClrTx/>
              <a:defRPr/>
            </a:pPr>
            <a:r>
              <a:rPr lang="zh-CN" altLang="en-US" kern="0" dirty="0">
                <a:solidFill>
                  <a:schemeClr val="accent6"/>
                </a:solidFill>
                <a:latin typeface="宋体" pitchFamily="2" charset="-122"/>
                <a:ea typeface="宋体" pitchFamily="2" charset="-122"/>
                <a:cs typeface="Calibri"/>
              </a:rPr>
              <a:t>搜索</a:t>
            </a:r>
            <a:r>
              <a:rPr lang="en-US" kern="0" dirty="0">
                <a:solidFill>
                  <a:schemeClr val="accent6"/>
                </a:solidFill>
                <a:latin typeface="宋体" pitchFamily="2" charset="-122"/>
                <a:ea typeface="宋体" pitchFamily="2" charset="-122"/>
                <a:cs typeface="Calibri"/>
              </a:rPr>
              <a:t>:</a:t>
            </a:r>
          </a:p>
          <a:p>
            <a:pPr marL="342900" lvl="0" indent="-342900" defTabSz="914400" eaLnBrk="0" fontAlgn="base" hangingPunct="0">
              <a:spcBef>
                <a:spcPct val="30000"/>
              </a:spcBef>
              <a:spcAft>
                <a:spcPct val="0"/>
              </a:spcAft>
              <a:buClr>
                <a:schemeClr val="accent4"/>
              </a:buClr>
              <a:buFont typeface="+mj-lt"/>
              <a:buAutoNum type="arabicParenR"/>
              <a:defRPr/>
            </a:pPr>
            <a:r>
              <a:rPr lang="zh-CN" altLang="en-US" b="0" kern="0" dirty="0">
                <a:latin typeface="宋体" pitchFamily="2" charset="-122"/>
                <a:ea typeface="宋体" pitchFamily="2" charset="-122"/>
                <a:cs typeface="Calibri"/>
              </a:rPr>
              <a:t>大多数用户通过搜索功能</a:t>
            </a:r>
            <a:r>
              <a:rPr lang="zh-CN" altLang="en-US" kern="0" dirty="0">
                <a:latin typeface="宋体" pitchFamily="2" charset="-122"/>
                <a:ea typeface="宋体" pitchFamily="2" charset="-122"/>
                <a:cs typeface="Calibri"/>
              </a:rPr>
              <a:t>浏览</a:t>
            </a:r>
            <a:r>
              <a:rPr lang="zh-CN" altLang="en-US" b="0" kern="0" dirty="0">
                <a:latin typeface="宋体" pitchFamily="2" charset="-122"/>
                <a:ea typeface="宋体" pitchFamily="2" charset="-122"/>
                <a:cs typeface="Calibri"/>
              </a:rPr>
              <a:t>我们的内容，因此在主页上搜索功能是最明显和最突出的</a:t>
            </a:r>
          </a:p>
          <a:p>
            <a:pPr marL="342900" lvl="0" indent="-342900" defTabSz="914400" eaLnBrk="0" fontAlgn="base" hangingPunct="0">
              <a:spcBef>
                <a:spcPct val="30000"/>
              </a:spcBef>
              <a:spcAft>
                <a:spcPct val="0"/>
              </a:spcAft>
              <a:buClr>
                <a:schemeClr val="accent4"/>
              </a:buClr>
              <a:buFont typeface="+mj-lt"/>
              <a:buAutoNum type="arabicParenR"/>
              <a:defRPr/>
            </a:pPr>
            <a:r>
              <a:rPr lang="zh-CN" altLang="en-US" b="0" kern="0" dirty="0">
                <a:latin typeface="宋体" pitchFamily="2" charset="-122"/>
                <a:ea typeface="宋体" pitchFamily="2" charset="-122"/>
                <a:cs typeface="Calibri"/>
              </a:rPr>
              <a:t>同时主页还提供</a:t>
            </a:r>
            <a:r>
              <a:rPr lang="zh-CN" altLang="en-US" b="0" kern="0" dirty="0" smtClean="0">
                <a:latin typeface="宋体" pitchFamily="2" charset="-122"/>
                <a:ea typeface="宋体" pitchFamily="2" charset="-122"/>
                <a:cs typeface="Calibri"/>
              </a:rPr>
              <a:t>高级</a:t>
            </a:r>
            <a:r>
              <a:rPr lang="zh-CN" altLang="en-US" b="0" kern="0" dirty="0">
                <a:latin typeface="宋体" pitchFamily="2" charset="-122"/>
                <a:ea typeface="宋体" pitchFamily="2" charset="-122"/>
                <a:cs typeface="Calibri"/>
              </a:rPr>
              <a:t>搜索和搜索帮助</a:t>
            </a:r>
          </a:p>
        </p:txBody>
      </p:sp>
      <p:sp>
        <p:nvSpPr>
          <p:cNvPr id="5" name="Title 4"/>
          <p:cNvSpPr>
            <a:spLocks noGrp="1"/>
          </p:cNvSpPr>
          <p:nvPr>
            <p:ph type="title"/>
          </p:nvPr>
        </p:nvSpPr>
        <p:spPr/>
        <p:txBody>
          <a:bodyPr/>
          <a:lstStyle/>
          <a:p>
            <a:r>
              <a:rPr lang="en-GB" dirty="0" smtClean="0"/>
              <a:t>Search</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5192"/>
          <a:stretch/>
        </p:blipFill>
        <p:spPr>
          <a:xfrm>
            <a:off x="844774" y="1480869"/>
            <a:ext cx="5927502" cy="3495617"/>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977280" y="1883704"/>
            <a:ext cx="3094658" cy="296794"/>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TextBox 7"/>
          <p:cNvSpPr txBox="1"/>
          <p:nvPr/>
        </p:nvSpPr>
        <p:spPr>
          <a:xfrm>
            <a:off x="1328752" y="1856232"/>
            <a:ext cx="475488" cy="338554"/>
          </a:xfrm>
          <a:prstGeom prst="rect">
            <a:avLst/>
          </a:prstGeom>
          <a:noFill/>
        </p:spPr>
        <p:txBody>
          <a:bodyPr wrap="square" rtlCol="0">
            <a:spAutoFit/>
          </a:bodyPr>
          <a:lstStyle/>
          <a:p>
            <a:r>
              <a:rPr lang="en-US" dirty="0" smtClean="0"/>
              <a:t>(1)</a:t>
            </a:r>
            <a:endParaRPr lang="en-US" dirty="0"/>
          </a:p>
        </p:txBody>
      </p:sp>
      <p:sp>
        <p:nvSpPr>
          <p:cNvPr id="9" name="TextBox 8"/>
          <p:cNvSpPr txBox="1"/>
          <p:nvPr/>
        </p:nvSpPr>
        <p:spPr>
          <a:xfrm>
            <a:off x="4426848" y="1826286"/>
            <a:ext cx="475488" cy="338554"/>
          </a:xfrm>
          <a:prstGeom prst="rect">
            <a:avLst/>
          </a:prstGeom>
          <a:noFill/>
        </p:spPr>
        <p:txBody>
          <a:bodyPr wrap="square" rtlCol="0">
            <a:spAutoFit/>
          </a:bodyPr>
          <a:lstStyle/>
          <a:p>
            <a:r>
              <a:rPr lang="en-US" dirty="0" smtClean="0"/>
              <a:t>(2)</a:t>
            </a:r>
            <a:endParaRPr lang="en-US" dirty="0"/>
          </a:p>
        </p:txBody>
      </p:sp>
      <p:sp>
        <p:nvSpPr>
          <p:cNvPr id="10" name="Abgerundetes Rechteck 7"/>
          <p:cNvSpPr/>
          <p:nvPr/>
        </p:nvSpPr>
        <p:spPr bwMode="auto">
          <a:xfrm>
            <a:off x="4126240" y="1878520"/>
            <a:ext cx="329184" cy="28769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高级检索</a:t>
            </a:r>
            <a:endParaRPr lang="en-GB" dirty="0"/>
          </a:p>
        </p:txBody>
      </p:sp>
      <p:pic>
        <p:nvPicPr>
          <p:cNvPr id="4" name="Picture 2"/>
          <p:cNvPicPr>
            <a:picLocks noChangeAspect="1" noChangeArrowheads="1"/>
          </p:cNvPicPr>
          <p:nvPr/>
        </p:nvPicPr>
        <p:blipFill rotWithShape="1">
          <a:blip r:embed="rId3" cstate="screen"/>
          <a:srcRect t="1433" b="1773"/>
          <a:stretch/>
        </p:blipFill>
        <p:spPr bwMode="auto">
          <a:xfrm>
            <a:off x="858672" y="1460202"/>
            <a:ext cx="3412491" cy="4710227"/>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1219024" y="5557288"/>
            <a:ext cx="1263951" cy="231725"/>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Abgerundetes Rechteck 7"/>
          <p:cNvSpPr/>
          <p:nvPr/>
        </p:nvSpPr>
        <p:spPr bwMode="auto">
          <a:xfrm>
            <a:off x="1029456" y="2245992"/>
            <a:ext cx="1285117" cy="269067"/>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Content Placeholder 2"/>
          <p:cNvSpPr txBox="1">
            <a:spLocks/>
          </p:cNvSpPr>
          <p:nvPr/>
        </p:nvSpPr>
        <p:spPr>
          <a:xfrm>
            <a:off x="4425696" y="1557338"/>
            <a:ext cx="4059936" cy="2164270"/>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zh-CN" altLang="en-US" smtClean="0">
                <a:latin typeface="SimSun" pitchFamily="2" charset="-122"/>
                <a:ea typeface="SimSun" pitchFamily="2" charset="-122"/>
              </a:rPr>
              <a:t>用户可以通过使用高级搜索选项进一步缩小搜索范围</a:t>
            </a:r>
            <a:endParaRPr lang="en-US" altLang="zh-CN" smtClean="0">
              <a:latin typeface="SimSun" pitchFamily="2" charset="-122"/>
              <a:ea typeface="SimSun" pitchFamily="2" charset="-122"/>
            </a:endParaRPr>
          </a:p>
          <a:p>
            <a:endParaRPr lang="en-US" altLang="zh-CN" smtClean="0">
              <a:latin typeface="SimSun" pitchFamily="2" charset="-122"/>
              <a:ea typeface="SimSun" pitchFamily="2" charset="-122"/>
            </a:endParaRPr>
          </a:p>
          <a:p>
            <a:endParaRPr lang="en-US" altLang="zh-CN" smtClean="0">
              <a:latin typeface="SimSun" pitchFamily="2" charset="-122"/>
              <a:ea typeface="SimSun" pitchFamily="2" charset="-122"/>
            </a:endParaRPr>
          </a:p>
          <a:p>
            <a:r>
              <a:rPr lang="zh-CN" altLang="en-US" smtClean="0">
                <a:latin typeface="SimSun" pitchFamily="2" charset="-122"/>
                <a:ea typeface="SimSun" pitchFamily="2" charset="-122"/>
              </a:rPr>
              <a:t>用户也可以限定在该机构的访问权限内搜索</a:t>
            </a:r>
            <a:endParaRPr lang="en-US" dirty="0">
              <a:latin typeface="SimSun" pitchFamily="2" charset="-122"/>
              <a:ea typeface="SimSun" pitchFamily="2" charset="-122"/>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534025" y="1436689"/>
            <a:ext cx="3530601" cy="4906962"/>
          </a:xfrm>
        </p:spPr>
        <p:txBody>
          <a:bodyPr/>
          <a:lstStyle/>
          <a:p>
            <a:pPr eaLnBrk="0" hangingPunct="0">
              <a:spcBef>
                <a:spcPct val="30000"/>
              </a:spcBef>
              <a:defRPr/>
            </a:pPr>
            <a:r>
              <a:rPr lang="zh-CN" altLang="en-US" dirty="0">
                <a:latin typeface="宋体" pitchFamily="2" charset="-122"/>
                <a:ea typeface="宋体" pitchFamily="2" charset="-122"/>
              </a:rPr>
              <a:t>在页面左方的框中，浏览功能按</a:t>
            </a:r>
            <a:r>
              <a:rPr lang="zh-CN" altLang="en-US" kern="0" dirty="0">
                <a:latin typeface="宋体" pitchFamily="2" charset="-122"/>
                <a:ea typeface="宋体" pitchFamily="2" charset="-122"/>
              </a:rPr>
              <a:t>学科分类</a:t>
            </a:r>
            <a:endParaRPr lang="en-US" kern="0" dirty="0">
              <a:latin typeface="宋体" pitchFamily="2" charset="-122"/>
              <a:ea typeface="宋体" pitchFamily="2" charset="-122"/>
            </a:endParaRPr>
          </a:p>
          <a:p>
            <a:pPr eaLnBrk="0" hangingPunct="0">
              <a:spcBef>
                <a:spcPct val="30000"/>
              </a:spcBef>
              <a:defRPr/>
            </a:pPr>
            <a:r>
              <a:rPr lang="zh-CN" altLang="en-US" kern="0" dirty="0">
                <a:latin typeface="宋体" pitchFamily="2" charset="-122"/>
                <a:ea typeface="宋体" pitchFamily="2" charset="-122"/>
              </a:rPr>
              <a:t>如果您点击某个学科，您将会进入到该学科的新页面</a:t>
            </a:r>
            <a:endParaRPr lang="en-US" kern="0" dirty="0">
              <a:latin typeface="宋体" pitchFamily="2" charset="-122"/>
              <a:ea typeface="宋体" pitchFamily="2" charset="-122"/>
            </a:endParaRPr>
          </a:p>
          <a:p>
            <a:pPr eaLnBrk="0" hangingPunct="0">
              <a:spcBef>
                <a:spcPct val="30000"/>
              </a:spcBef>
              <a:defRPr/>
            </a:pPr>
            <a:endParaRPr lang="en-US" dirty="0">
              <a:latin typeface="宋体" pitchFamily="2" charset="-122"/>
              <a:ea typeface="宋体" pitchFamily="2" charset="-122"/>
            </a:endParaRPr>
          </a:p>
          <a:p>
            <a:pPr eaLnBrk="0" hangingPunct="0">
              <a:spcBef>
                <a:spcPct val="30000"/>
              </a:spcBef>
              <a:defRPr/>
            </a:pPr>
            <a:r>
              <a:rPr lang="zh-CN" altLang="en-US" dirty="0">
                <a:latin typeface="宋体" pitchFamily="2" charset="-122"/>
                <a:ea typeface="宋体" pitchFamily="2" charset="-122"/>
              </a:rPr>
              <a:t>您也可以按内容的类型来浏览</a:t>
            </a:r>
            <a:r>
              <a:rPr lang="en-US" dirty="0">
                <a:latin typeface="宋体" pitchFamily="2" charset="-122"/>
                <a:ea typeface="宋体" pitchFamily="2" charset="-122"/>
              </a:rPr>
              <a:t> </a:t>
            </a:r>
            <a:r>
              <a:rPr lang="en-US" kern="0" dirty="0">
                <a:latin typeface="宋体" pitchFamily="2" charset="-122"/>
                <a:ea typeface="宋体" pitchFamily="2" charset="-122"/>
              </a:rPr>
              <a:t> </a:t>
            </a:r>
          </a:p>
          <a:p>
            <a:pPr>
              <a:spcBef>
                <a:spcPct val="30000"/>
              </a:spcBef>
              <a:buClr>
                <a:schemeClr val="accent6"/>
              </a:buClr>
              <a:defRPr/>
            </a:pPr>
            <a:r>
              <a:rPr lang="zh-CN" altLang="en-US" dirty="0">
                <a:latin typeface="宋体" pitchFamily="2" charset="-122"/>
                <a:ea typeface="宋体" pitchFamily="2" charset="-122"/>
              </a:rPr>
              <a:t>在学科导航框的下方，您可以找到详细的内容类型</a:t>
            </a:r>
            <a:r>
              <a:rPr lang="en-US" dirty="0">
                <a:latin typeface="宋体" pitchFamily="2" charset="-122"/>
                <a:ea typeface="宋体" pitchFamily="2" charset="-122"/>
              </a:rPr>
              <a:t>:</a:t>
            </a:r>
            <a:br>
              <a:rPr lang="en-US" dirty="0">
                <a:latin typeface="宋体" pitchFamily="2" charset="-122"/>
                <a:ea typeface="宋体" pitchFamily="2" charset="-122"/>
              </a:rPr>
            </a:br>
            <a:endParaRPr lang="en-US" dirty="0">
              <a:latin typeface="宋体" pitchFamily="2" charset="-122"/>
              <a:ea typeface="宋体" pitchFamily="2" charset="-122"/>
            </a:endParaRPr>
          </a:p>
          <a:p>
            <a:pPr marL="371475" lvl="1" indent="-285750">
              <a:lnSpc>
                <a:spcPct val="100000"/>
              </a:lnSpc>
              <a:spcBef>
                <a:spcPct val="30000"/>
              </a:spcBef>
              <a:buClr>
                <a:schemeClr val="accent6"/>
              </a:buClr>
              <a:buSzTx/>
              <a:buFont typeface="宋体" pitchFamily="2" charset="-122"/>
              <a:buChar char="‐"/>
              <a:defRPr/>
            </a:pPr>
            <a:r>
              <a:rPr lang="zh-CN" altLang="en-US" dirty="0">
                <a:latin typeface="宋体" pitchFamily="2" charset="-122"/>
                <a:ea typeface="宋体" pitchFamily="2" charset="-122"/>
              </a:rPr>
              <a:t>（期刊）文章</a:t>
            </a:r>
            <a:endParaRPr lang="en-US" dirty="0">
              <a:latin typeface="宋体" pitchFamily="2" charset="-122"/>
              <a:ea typeface="宋体" pitchFamily="2" charset="-122"/>
            </a:endParaRPr>
          </a:p>
          <a:p>
            <a:pPr marL="371475" lvl="1" indent="-285750">
              <a:lnSpc>
                <a:spcPct val="100000"/>
              </a:lnSpc>
              <a:spcBef>
                <a:spcPct val="30000"/>
              </a:spcBef>
              <a:buClr>
                <a:schemeClr val="accent6"/>
              </a:buClr>
              <a:buSzTx/>
              <a:buFont typeface="宋体" pitchFamily="2" charset="-122"/>
              <a:buChar char="‐"/>
              <a:defRPr/>
            </a:pPr>
            <a:r>
              <a:rPr lang="zh-CN" altLang="en-US" dirty="0">
                <a:latin typeface="宋体" pitchFamily="2" charset="-122"/>
                <a:ea typeface="宋体" pitchFamily="2" charset="-122"/>
              </a:rPr>
              <a:t> 参考文献</a:t>
            </a:r>
            <a:endParaRPr lang="en-US" altLang="en-US" dirty="0">
              <a:latin typeface="宋体" pitchFamily="2" charset="-122"/>
              <a:ea typeface="宋体" pitchFamily="2" charset="-122"/>
            </a:endParaRPr>
          </a:p>
          <a:p>
            <a:pPr marL="371475" lvl="1" indent="-285750">
              <a:lnSpc>
                <a:spcPct val="100000"/>
              </a:lnSpc>
              <a:spcBef>
                <a:spcPct val="30000"/>
              </a:spcBef>
              <a:buClr>
                <a:schemeClr val="accent6"/>
              </a:buClr>
              <a:buSzTx/>
              <a:buFont typeface="宋体" pitchFamily="2" charset="-122"/>
              <a:buChar char="‐"/>
              <a:defRPr/>
            </a:pPr>
            <a:r>
              <a:rPr lang="en-US" dirty="0">
                <a:latin typeface="宋体" pitchFamily="2" charset="-122"/>
                <a:ea typeface="宋体" pitchFamily="2" charset="-122"/>
              </a:rPr>
              <a:t> (</a:t>
            </a:r>
            <a:r>
              <a:rPr lang="zh-CN" altLang="en-US" dirty="0">
                <a:latin typeface="宋体" pitchFamily="2" charset="-122"/>
                <a:ea typeface="宋体" pitchFamily="2" charset="-122"/>
              </a:rPr>
              <a:t>图书</a:t>
            </a:r>
            <a:r>
              <a:rPr lang="en-US" dirty="0">
                <a:latin typeface="宋体" pitchFamily="2" charset="-122"/>
                <a:ea typeface="宋体" pitchFamily="2" charset="-122"/>
              </a:rPr>
              <a:t>) </a:t>
            </a:r>
            <a:r>
              <a:rPr lang="zh-CN" altLang="en-US" dirty="0">
                <a:latin typeface="宋体" pitchFamily="2" charset="-122"/>
                <a:ea typeface="宋体" pitchFamily="2" charset="-122"/>
              </a:rPr>
              <a:t>章节</a:t>
            </a:r>
          </a:p>
          <a:p>
            <a:pPr marL="371475" lvl="1" indent="-285750">
              <a:lnSpc>
                <a:spcPct val="100000"/>
              </a:lnSpc>
              <a:spcBef>
                <a:spcPct val="30000"/>
              </a:spcBef>
              <a:buClr>
                <a:schemeClr val="accent6"/>
              </a:buClr>
              <a:buSzTx/>
              <a:buFont typeface="宋体" pitchFamily="2" charset="-122"/>
              <a:buChar char="‐"/>
              <a:defRPr/>
            </a:pPr>
            <a:r>
              <a:rPr lang="zh-CN" altLang="en-US" dirty="0">
                <a:latin typeface="宋体" pitchFamily="2" charset="-122"/>
                <a:ea typeface="宋体" pitchFamily="2" charset="-122"/>
              </a:rPr>
              <a:t> 实验室指南</a:t>
            </a:r>
            <a:endParaRPr lang="en-US"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smtClean="0"/>
              <a:t>浏览</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53" y="1499623"/>
            <a:ext cx="4422294" cy="4758301"/>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881840" y="2271718"/>
            <a:ext cx="1386872" cy="3092563"/>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Abgerundetes Rechteck 7"/>
          <p:cNvSpPr/>
          <p:nvPr/>
        </p:nvSpPr>
        <p:spPr bwMode="auto">
          <a:xfrm>
            <a:off x="2307151" y="2322008"/>
            <a:ext cx="2589097" cy="63915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Abgerundetes Rechteck 7"/>
          <p:cNvSpPr/>
          <p:nvPr/>
        </p:nvSpPr>
        <p:spPr bwMode="auto">
          <a:xfrm>
            <a:off x="881840" y="5378570"/>
            <a:ext cx="1425311" cy="85214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838209" y="1928008"/>
            <a:ext cx="3171826" cy="2259080"/>
          </a:xfrm>
        </p:spPr>
        <p:txBody>
          <a:bodyPr/>
          <a:lstStyle/>
          <a:p>
            <a:pPr lvl="0">
              <a:spcBef>
                <a:spcPct val="30000"/>
              </a:spcBef>
              <a:buClrTx/>
              <a:defRPr/>
            </a:pPr>
            <a:r>
              <a:rPr lang="zh-CN" altLang="en-US" dirty="0">
                <a:latin typeface="宋体" pitchFamily="2" charset="-122"/>
                <a:ea typeface="宋体" pitchFamily="2" charset="-122"/>
              </a:rPr>
              <a:t>您可以在页面右下角找到搜索结果列表</a:t>
            </a:r>
            <a:endParaRPr lang="en-US" dirty="0">
              <a:latin typeface="宋体" pitchFamily="2" charset="-122"/>
              <a:ea typeface="宋体" pitchFamily="2" charset="-122"/>
            </a:endParaRPr>
          </a:p>
          <a:p>
            <a:pPr lvl="0">
              <a:spcBef>
                <a:spcPct val="30000"/>
              </a:spcBef>
              <a:buClrTx/>
              <a:defRPr/>
            </a:pPr>
            <a:r>
              <a:rPr lang="zh-CN" altLang="en-US" dirty="0">
                <a:latin typeface="宋体" pitchFamily="2" charset="-122"/>
                <a:ea typeface="宋体" pitchFamily="2" charset="-122"/>
              </a:rPr>
              <a:t>在默认情况下，将显示所有的搜索结果</a:t>
            </a:r>
            <a:endParaRPr lang="en-US" dirty="0">
              <a:latin typeface="宋体" pitchFamily="2" charset="-122"/>
              <a:ea typeface="宋体" pitchFamily="2" charset="-122"/>
            </a:endParaRPr>
          </a:p>
          <a:p>
            <a:pPr>
              <a:spcBef>
                <a:spcPct val="30000"/>
              </a:spcBef>
              <a:buClrTx/>
              <a:defRPr/>
            </a:pPr>
            <a:r>
              <a:rPr lang="zh-CN" altLang="en-US" dirty="0">
                <a:latin typeface="宋体" pitchFamily="2" charset="-122"/>
                <a:ea typeface="宋体" pitchFamily="2" charset="-122"/>
              </a:rPr>
              <a:t>如果您只想看到权限范围内的搜索结果，取消黄色框上的勾选</a:t>
            </a:r>
            <a:endParaRPr lang="en-US" altLang="en-US"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sz="2800" dirty="0">
                <a:solidFill>
                  <a:schemeClr val="accent6"/>
                </a:solidFill>
                <a:latin typeface="宋体" pitchFamily="2" charset="-122"/>
                <a:ea typeface="宋体" pitchFamily="2" charset="-122"/>
              </a:rPr>
              <a:t>搜索</a:t>
            </a:r>
            <a:r>
              <a:rPr lang="zh-CN" altLang="en-US" dirty="0" smtClean="0"/>
              <a:t>结果</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11" y="1496568"/>
            <a:ext cx="4602989" cy="4744882"/>
          </a:xfrm>
          <a:prstGeom prst="rect">
            <a:avLst/>
          </a:prstGeom>
          <a:ln>
            <a:noFill/>
          </a:ln>
          <a:effectLst>
            <a:outerShdw blurRad="292100" dist="139700" dir="2700000" algn="tl" rotWithShape="0">
              <a:srgbClr val="333333">
                <a:alpha val="65000"/>
              </a:srgbClr>
            </a:outerShdw>
          </a:effectLst>
        </p:spPr>
      </p:pic>
      <p:sp>
        <p:nvSpPr>
          <p:cNvPr id="6" name="Abgerundetes Rechteck 10"/>
          <p:cNvSpPr/>
          <p:nvPr/>
        </p:nvSpPr>
        <p:spPr bwMode="auto">
          <a:xfrm>
            <a:off x="869188" y="2296667"/>
            <a:ext cx="1102980" cy="352069"/>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Abgerundetes Rechteck 10"/>
          <p:cNvSpPr/>
          <p:nvPr/>
        </p:nvSpPr>
        <p:spPr bwMode="auto">
          <a:xfrm>
            <a:off x="1974596" y="2684779"/>
            <a:ext cx="3456000" cy="35640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667500" y="1436688"/>
            <a:ext cx="2397126" cy="1822037"/>
          </a:xfrm>
        </p:spPr>
        <p:txBody>
          <a:bodyPr/>
          <a:lstStyle/>
          <a:p>
            <a:pPr>
              <a:spcBef>
                <a:spcPct val="30000"/>
              </a:spcBef>
              <a:buClrTx/>
              <a:defRPr/>
            </a:pPr>
            <a:r>
              <a:rPr lang="en-US" dirty="0">
                <a:solidFill>
                  <a:schemeClr val="accent6"/>
                </a:solidFill>
                <a:latin typeface="Calibri" pitchFamily="34" charset="0"/>
                <a:cs typeface="Calibri" pitchFamily="34" charset="0"/>
              </a:rPr>
              <a:t>Preview-only </a:t>
            </a:r>
            <a:r>
              <a:rPr lang="zh-CN" altLang="en-US" dirty="0" smtClean="0">
                <a:solidFill>
                  <a:schemeClr val="accent6"/>
                </a:solidFill>
                <a:latin typeface="Calibri" pitchFamily="34" charset="0"/>
                <a:cs typeface="Calibri" pitchFamily="34" charset="0"/>
              </a:rPr>
              <a:t>结果</a:t>
            </a:r>
            <a:endParaRPr lang="en-US" altLang="zh-CN" dirty="0" smtClean="0">
              <a:solidFill>
                <a:schemeClr val="accent6"/>
              </a:solidFill>
              <a:latin typeface="Calibri" pitchFamily="34" charset="0"/>
              <a:cs typeface="Calibri" pitchFamily="34" charset="0"/>
            </a:endParaRPr>
          </a:p>
          <a:p>
            <a:pPr>
              <a:spcBef>
                <a:spcPct val="30000"/>
              </a:spcBef>
              <a:buClrTx/>
              <a:defRPr/>
            </a:pPr>
            <a:r>
              <a:rPr lang="en-US" b="0" dirty="0" smtClean="0">
                <a:latin typeface="Calibri" pitchFamily="34" charset="0"/>
                <a:cs typeface="Calibri" pitchFamily="34" charset="0"/>
              </a:rPr>
              <a:t>If </a:t>
            </a:r>
            <a:r>
              <a:rPr lang="en-US" b="0" dirty="0">
                <a:latin typeface="Calibri" pitchFamily="34" charset="0"/>
                <a:cs typeface="Calibri" pitchFamily="34" charset="0"/>
              </a:rPr>
              <a:t>you only want to see only results you have access to uncheck the yellow box above the search filters.</a:t>
            </a: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603" b="1014"/>
          <a:stretch/>
        </p:blipFill>
        <p:spPr>
          <a:xfrm>
            <a:off x="824774" y="1523153"/>
            <a:ext cx="5512526" cy="4681375"/>
          </a:xfrm>
          <a:prstGeom prst="rect">
            <a:avLst/>
          </a:prstGeom>
          <a:ln>
            <a:noFill/>
          </a:ln>
          <a:effectLst>
            <a:outerShdw blurRad="292100" dist="139700" dir="2700000" algn="tl" rotWithShape="0">
              <a:srgbClr val="333333">
                <a:alpha val="65000"/>
              </a:srgbClr>
            </a:outerShdw>
          </a:effectLst>
        </p:spPr>
      </p:pic>
      <p:sp>
        <p:nvSpPr>
          <p:cNvPr id="6" name="Textfeld 7"/>
          <p:cNvSpPr txBox="1"/>
          <p:nvPr/>
        </p:nvSpPr>
        <p:spPr>
          <a:xfrm>
            <a:off x="564442" y="1523775"/>
            <a:ext cx="476958" cy="369332"/>
          </a:xfrm>
          <a:prstGeom prst="rect">
            <a:avLst/>
          </a:prstGeom>
          <a:noFill/>
        </p:spPr>
        <p:txBody>
          <a:bodyPr wrap="square" rtlCol="0">
            <a:spAutoFit/>
          </a:bodyPr>
          <a:lstStyle/>
          <a:p>
            <a:r>
              <a:rPr lang="de-DE" dirty="0" smtClean="0"/>
              <a:t>(1)</a:t>
            </a:r>
            <a:endParaRPr lang="de-DE" dirty="0"/>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575300" y="1436688"/>
            <a:ext cx="3489326" cy="2631490"/>
          </a:xfrm>
        </p:spPr>
        <p:txBody>
          <a:bodyPr/>
          <a:lstStyle/>
          <a:p>
            <a:pPr lvl="0" defTabSz="914400" eaLnBrk="0" fontAlgn="base" hangingPunct="0">
              <a:spcBef>
                <a:spcPct val="30000"/>
              </a:spcBef>
              <a:spcAft>
                <a:spcPct val="0"/>
              </a:spcAft>
              <a:buClrTx/>
              <a:defRPr/>
            </a:pPr>
            <a:r>
              <a:rPr lang="zh-CN" altLang="en-US" sz="2000" dirty="0">
                <a:solidFill>
                  <a:schemeClr val="accent6"/>
                </a:solidFill>
                <a:latin typeface="宋体" pitchFamily="2" charset="-122"/>
                <a:ea typeface="宋体" pitchFamily="2" charset="-122"/>
              </a:rPr>
              <a:t>搜索结果页面的列表结构</a:t>
            </a:r>
            <a:r>
              <a:rPr lang="en-US" sz="2000" dirty="0">
                <a:solidFill>
                  <a:schemeClr val="accent6"/>
                </a:solidFill>
                <a:latin typeface="宋体" pitchFamily="2" charset="-122"/>
                <a:ea typeface="宋体" pitchFamily="2" charset="-122"/>
              </a:rPr>
              <a:t>:</a:t>
            </a:r>
          </a:p>
          <a:p>
            <a:pPr lvl="0" defTabSz="914400" eaLnBrk="0" fontAlgn="base" hangingPunct="0">
              <a:spcBef>
                <a:spcPct val="30000"/>
              </a:spcBef>
              <a:spcAft>
                <a:spcPct val="0"/>
              </a:spcAft>
              <a:buClrTx/>
              <a:defRPr/>
            </a:pPr>
            <a:endParaRPr lang="en-US" b="0" kern="0" dirty="0">
              <a:solidFill>
                <a:schemeClr val="accent4"/>
              </a:solidFill>
              <a:ea typeface="ヒラギノ角ゴ Pro W3" pitchFamily="-65" charset="-128"/>
              <a:cs typeface="Calibri"/>
            </a:endParaRPr>
          </a:p>
          <a:p>
            <a:pPr marL="342900" lvl="0" indent="-342900" defTabSz="914400" eaLnBrk="0" fontAlgn="base" hangingPunct="0">
              <a:spcBef>
                <a:spcPct val="30000"/>
              </a:spcBef>
              <a:spcAft>
                <a:spcPct val="0"/>
              </a:spcAft>
              <a:buClr>
                <a:schemeClr val="accent6"/>
              </a:buClr>
              <a:buAutoNum type="arabicPeriod"/>
              <a:defRPr/>
            </a:pPr>
            <a:r>
              <a:rPr lang="zh-CN" altLang="en-US" dirty="0">
                <a:latin typeface="宋体" pitchFamily="2" charset="-122"/>
                <a:ea typeface="宋体" pitchFamily="2" charset="-122"/>
              </a:rPr>
              <a:t>内容类型</a:t>
            </a:r>
            <a:endParaRPr lang="en-US" altLang="zh-CN" dirty="0">
              <a:latin typeface="宋体" pitchFamily="2" charset="-122"/>
              <a:ea typeface="宋体" pitchFamily="2" charset="-122"/>
            </a:endParaRPr>
          </a:p>
          <a:p>
            <a:pPr marL="342900" lvl="0" indent="-342900" defTabSz="914400" eaLnBrk="0" fontAlgn="base" hangingPunct="0">
              <a:spcBef>
                <a:spcPct val="30000"/>
              </a:spcBef>
              <a:spcAft>
                <a:spcPct val="0"/>
              </a:spcAft>
              <a:buClr>
                <a:schemeClr val="accent6"/>
              </a:buClr>
              <a:buAutoNum type="arabicPeriod"/>
              <a:defRPr/>
            </a:pPr>
            <a:r>
              <a:rPr lang="zh-CN" altLang="en-US" dirty="0">
                <a:latin typeface="宋体" pitchFamily="2" charset="-122"/>
                <a:ea typeface="宋体" pitchFamily="2" charset="-122"/>
              </a:rPr>
              <a:t>内容标题</a:t>
            </a:r>
            <a:endParaRPr lang="en-US" altLang="zh-CN" dirty="0">
              <a:latin typeface="宋体" pitchFamily="2" charset="-122"/>
              <a:ea typeface="宋体" pitchFamily="2" charset="-122"/>
            </a:endParaRPr>
          </a:p>
          <a:p>
            <a:pPr marL="342900" lvl="0" indent="-342900">
              <a:spcBef>
                <a:spcPct val="30000"/>
              </a:spcBef>
              <a:buClr>
                <a:schemeClr val="accent6"/>
              </a:buClr>
              <a:buAutoNum type="arabicPeriod"/>
              <a:defRPr/>
            </a:pPr>
            <a:r>
              <a:rPr lang="zh-CN" altLang="en-US" dirty="0">
                <a:latin typeface="宋体" pitchFamily="2" charset="-122"/>
                <a:ea typeface="宋体" pitchFamily="2" charset="-122"/>
              </a:rPr>
              <a:t>内容描述</a:t>
            </a:r>
            <a:endParaRPr lang="en-US" altLang="zh-CN" dirty="0">
              <a:latin typeface="宋体" pitchFamily="2" charset="-122"/>
              <a:ea typeface="宋体" pitchFamily="2" charset="-122"/>
            </a:endParaRPr>
          </a:p>
          <a:p>
            <a:pPr marL="342900" lvl="0" indent="-342900">
              <a:spcBef>
                <a:spcPct val="30000"/>
              </a:spcBef>
              <a:buClr>
                <a:schemeClr val="accent6"/>
              </a:buClr>
              <a:buAutoNum type="arabicPeriod"/>
              <a:defRPr/>
            </a:pPr>
            <a:r>
              <a:rPr lang="zh-CN" altLang="en-US" dirty="0">
                <a:latin typeface="宋体" pitchFamily="2" charset="-122"/>
                <a:ea typeface="宋体" pitchFamily="2" charset="-122"/>
              </a:rPr>
              <a:t>所列内容的作者</a:t>
            </a:r>
            <a:endParaRPr lang="en-US" altLang="zh-CN" dirty="0">
              <a:latin typeface="宋体" pitchFamily="2" charset="-122"/>
              <a:ea typeface="宋体" pitchFamily="2" charset="-122"/>
            </a:endParaRPr>
          </a:p>
          <a:p>
            <a:pPr marL="342900" lvl="0" indent="-342900" defTabSz="914400" eaLnBrk="0" fontAlgn="base" hangingPunct="0">
              <a:spcBef>
                <a:spcPct val="30000"/>
              </a:spcBef>
              <a:spcAft>
                <a:spcPct val="0"/>
              </a:spcAft>
              <a:buClr>
                <a:schemeClr val="accent6"/>
              </a:buClr>
              <a:buAutoNum type="arabicPeriod"/>
              <a:defRPr/>
            </a:pPr>
            <a:r>
              <a:rPr lang="zh-CN" altLang="en-US" dirty="0">
                <a:latin typeface="宋体" pitchFamily="2" charset="-122"/>
                <a:ea typeface="宋体" pitchFamily="2" charset="-122"/>
              </a:rPr>
              <a:t>在何处以何种产品形式出版</a:t>
            </a:r>
            <a:endParaRPr lang="en-US" altLang="zh-CN" dirty="0">
              <a:latin typeface="宋体" pitchFamily="2" charset="-122"/>
              <a:ea typeface="宋体" pitchFamily="2" charset="-122"/>
            </a:endParaRPr>
          </a:p>
        </p:txBody>
      </p:sp>
      <p:sp>
        <p:nvSpPr>
          <p:cNvPr id="5" name="Title 4"/>
          <p:cNvSpPr>
            <a:spLocks noGrp="1"/>
          </p:cNvSpPr>
          <p:nvPr>
            <p:ph type="title"/>
          </p:nvPr>
        </p:nvSpPr>
        <p:spPr/>
        <p:txBody>
          <a:bodyPr/>
          <a:lstStyle/>
          <a:p>
            <a:r>
              <a:rPr lang="en-GB" dirty="0" smtClean="0"/>
              <a:t>Search results page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827" t="21868" b="721"/>
          <a:stretch/>
        </p:blipFill>
        <p:spPr>
          <a:xfrm>
            <a:off x="816273" y="1483923"/>
            <a:ext cx="4452302" cy="4789875"/>
          </a:xfrm>
          <a:prstGeom prst="rect">
            <a:avLst/>
          </a:prstGeom>
          <a:ln>
            <a:noFill/>
          </a:ln>
          <a:effectLst>
            <a:outerShdw blurRad="292100" dist="139700" dir="2700000" algn="tl" rotWithShape="0">
              <a:srgbClr val="333333">
                <a:alpha val="65000"/>
              </a:srgbClr>
            </a:outerShdw>
          </a:effectLst>
        </p:spPr>
      </p:pic>
      <p:sp>
        <p:nvSpPr>
          <p:cNvPr id="8" name="Textfeld 5"/>
          <p:cNvSpPr txBox="1"/>
          <p:nvPr/>
        </p:nvSpPr>
        <p:spPr>
          <a:xfrm>
            <a:off x="533908" y="1603248"/>
            <a:ext cx="436338" cy="338554"/>
          </a:xfrm>
          <a:prstGeom prst="rect">
            <a:avLst/>
          </a:prstGeom>
          <a:noFill/>
        </p:spPr>
        <p:txBody>
          <a:bodyPr wrap="none" rtlCol="0">
            <a:spAutoFit/>
          </a:bodyPr>
          <a:lstStyle/>
          <a:p>
            <a:r>
              <a:rPr lang="de-DE" dirty="0" smtClean="0">
                <a:solidFill>
                  <a:schemeClr val="accent4"/>
                </a:solidFill>
              </a:rPr>
              <a:t>(1)</a:t>
            </a:r>
            <a:endParaRPr lang="de-DE" dirty="0">
              <a:solidFill>
                <a:schemeClr val="accent4"/>
              </a:solidFill>
            </a:endParaRPr>
          </a:p>
        </p:txBody>
      </p:sp>
      <p:sp>
        <p:nvSpPr>
          <p:cNvPr id="9" name="Textfeld 6"/>
          <p:cNvSpPr txBox="1"/>
          <p:nvPr/>
        </p:nvSpPr>
        <p:spPr>
          <a:xfrm>
            <a:off x="546608" y="1802158"/>
            <a:ext cx="436338" cy="338554"/>
          </a:xfrm>
          <a:prstGeom prst="rect">
            <a:avLst/>
          </a:prstGeom>
          <a:noFill/>
        </p:spPr>
        <p:txBody>
          <a:bodyPr wrap="none" rtlCol="0">
            <a:spAutoFit/>
          </a:bodyPr>
          <a:lstStyle/>
          <a:p>
            <a:r>
              <a:rPr lang="de-DE" dirty="0" smtClean="0">
                <a:solidFill>
                  <a:schemeClr val="accent4"/>
                </a:solidFill>
              </a:rPr>
              <a:t>(2)</a:t>
            </a:r>
            <a:endParaRPr lang="de-DE" dirty="0">
              <a:solidFill>
                <a:schemeClr val="accent4"/>
              </a:solidFill>
            </a:endParaRPr>
          </a:p>
        </p:txBody>
      </p:sp>
      <p:sp>
        <p:nvSpPr>
          <p:cNvPr id="10" name="Textfeld 8"/>
          <p:cNvSpPr txBox="1"/>
          <p:nvPr/>
        </p:nvSpPr>
        <p:spPr>
          <a:xfrm>
            <a:off x="549182" y="2176046"/>
            <a:ext cx="436338" cy="338554"/>
          </a:xfrm>
          <a:prstGeom prst="rect">
            <a:avLst/>
          </a:prstGeom>
          <a:noFill/>
        </p:spPr>
        <p:txBody>
          <a:bodyPr wrap="none" rtlCol="0">
            <a:spAutoFit/>
          </a:bodyPr>
          <a:lstStyle/>
          <a:p>
            <a:r>
              <a:rPr lang="de-DE" dirty="0" smtClean="0">
                <a:solidFill>
                  <a:schemeClr val="accent4"/>
                </a:solidFill>
              </a:rPr>
              <a:t>(3)</a:t>
            </a:r>
            <a:endParaRPr lang="de-DE" dirty="0">
              <a:solidFill>
                <a:schemeClr val="accent4"/>
              </a:solidFill>
            </a:endParaRPr>
          </a:p>
        </p:txBody>
      </p:sp>
      <p:sp>
        <p:nvSpPr>
          <p:cNvPr id="11" name="Textfeld 9"/>
          <p:cNvSpPr txBox="1"/>
          <p:nvPr/>
        </p:nvSpPr>
        <p:spPr>
          <a:xfrm>
            <a:off x="2173732" y="2242199"/>
            <a:ext cx="436338" cy="338554"/>
          </a:xfrm>
          <a:prstGeom prst="rect">
            <a:avLst/>
          </a:prstGeom>
          <a:noFill/>
        </p:spPr>
        <p:txBody>
          <a:bodyPr wrap="none" rtlCol="0">
            <a:spAutoFit/>
          </a:bodyPr>
          <a:lstStyle/>
          <a:p>
            <a:r>
              <a:rPr lang="de-DE" dirty="0" smtClean="0">
                <a:solidFill>
                  <a:schemeClr val="accent4"/>
                </a:solidFill>
              </a:rPr>
              <a:t>(4)</a:t>
            </a:r>
            <a:endParaRPr lang="de-DE" dirty="0">
              <a:solidFill>
                <a:schemeClr val="accent4"/>
              </a:solidFill>
            </a:endParaRPr>
          </a:p>
        </p:txBody>
      </p:sp>
      <p:sp>
        <p:nvSpPr>
          <p:cNvPr id="12" name="Textfeld 10"/>
          <p:cNvSpPr txBox="1"/>
          <p:nvPr/>
        </p:nvSpPr>
        <p:spPr>
          <a:xfrm>
            <a:off x="559308" y="2393845"/>
            <a:ext cx="513930" cy="369332"/>
          </a:xfrm>
          <a:prstGeom prst="rect">
            <a:avLst/>
          </a:prstGeom>
          <a:noFill/>
        </p:spPr>
        <p:txBody>
          <a:bodyPr wrap="square" rtlCol="0">
            <a:spAutoFit/>
          </a:bodyPr>
          <a:lstStyle/>
          <a:p>
            <a:r>
              <a:rPr lang="de-DE" dirty="0" smtClean="0">
                <a:solidFill>
                  <a:schemeClr val="accent4"/>
                </a:solidFill>
              </a:rPr>
              <a:t>(5)</a:t>
            </a:r>
            <a:endParaRPr lang="de-DE" dirty="0">
              <a:solidFill>
                <a:schemeClr val="accent4"/>
              </a:solidFill>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latin typeface="宋体" pitchFamily="2" charset="-122"/>
                <a:ea typeface="宋体" pitchFamily="2" charset="-122"/>
              </a:rPr>
              <a:t>关于</a:t>
            </a:r>
            <a:r>
              <a:rPr lang="en-GB" dirty="0" err="1" smtClean="0"/>
              <a:t>SpringerLink</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056" y="983669"/>
            <a:ext cx="8276844" cy="300722"/>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4"/>
          </p:nvPr>
        </p:nvSpPr>
        <p:spPr/>
        <p:txBody>
          <a:bodyPr/>
          <a:lstStyle/>
          <a:p>
            <a:endParaRPr lang="en-GB" dirty="0"/>
          </a:p>
        </p:txBody>
      </p:sp>
      <p:pic>
        <p:nvPicPr>
          <p:cNvPr id="8" name="Content Placeholder 3"/>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b="45036"/>
          <a:stretch/>
        </p:blipFill>
        <p:spPr>
          <a:xfrm>
            <a:off x="826454" y="1275670"/>
            <a:ext cx="8260396" cy="4885182"/>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1033272" y="976149"/>
            <a:ext cx="5346263" cy="510778"/>
            <a:chOff x="768096" y="997958"/>
            <a:chExt cx="4391153" cy="510778"/>
          </a:xfrm>
        </p:grpSpPr>
        <p:sp>
          <p:nvSpPr>
            <p:cNvPr id="10" name="Rectangle 9"/>
            <p:cNvSpPr/>
            <p:nvPr/>
          </p:nvSpPr>
          <p:spPr bwMode="auto">
            <a:xfrm>
              <a:off x="768096" y="1014984"/>
              <a:ext cx="1133856" cy="292608"/>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Arial" charset="0"/>
              </a:endParaRPr>
            </a:p>
          </p:txBody>
        </p:sp>
        <p:sp>
          <p:nvSpPr>
            <p:cNvPr id="11" name="Rounded Rectangular Callout 10"/>
            <p:cNvSpPr/>
            <p:nvPr/>
          </p:nvSpPr>
          <p:spPr bwMode="auto">
            <a:xfrm rot="5400000">
              <a:off x="3458091" y="-192422"/>
              <a:ext cx="510778" cy="2891538"/>
            </a:xfrm>
            <a:prstGeom prst="wedgeRoundRectCallout">
              <a:avLst/>
            </a:prstGeom>
            <a:solidFill>
              <a:srgbClr val="D1DDE9"/>
            </a:solidFill>
            <a:ln w="9525" cap="flat" cmpd="sng" algn="ctr">
              <a:solidFill>
                <a:schemeClr val="hlink"/>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spAutoFit/>
            </a:bodyPr>
            <a:lstStyle/>
            <a:p>
              <a:r>
                <a:rPr lang="zh-CN" altLang="en-US" b="1" dirty="0">
                  <a:latin typeface="Calibri" pitchFamily="34" charset="0"/>
                </a:rPr>
                <a:t>新的</a:t>
              </a:r>
              <a:r>
                <a:rPr lang="en-US" b="1" dirty="0">
                  <a:latin typeface="Calibri" pitchFamily="34" charset="0"/>
                </a:rPr>
                <a:t> URL</a:t>
              </a:r>
              <a:r>
                <a:rPr lang="zh-CN" altLang="en-US" b="1" dirty="0">
                  <a:latin typeface="Calibri" pitchFamily="34" charset="0"/>
                </a:rPr>
                <a:t>地址</a:t>
              </a:r>
              <a:r>
                <a:rPr lang="en-US" b="1" dirty="0" smtClean="0">
                  <a:latin typeface="Calibri" pitchFamily="34" charset="0"/>
                </a:rPr>
                <a:t>: link.springer.com</a:t>
              </a:r>
              <a:endParaRPr lang="en-US" b="1" dirty="0">
                <a:latin typeface="Calibri" pitchFamily="34" charset="0"/>
              </a:endParaRPr>
            </a:p>
          </p:txBody>
        </p:sp>
      </p:grpSp>
    </p:spTree>
    <p:extLst>
      <p:ext uri="{BB962C8B-B14F-4D97-AF65-F5344CB8AC3E}">
        <p14:creationId xmlns:p14="http://schemas.microsoft.com/office/powerpoint/2010/main" val="801807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Search results page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163" t="26078"/>
          <a:stretch/>
        </p:blipFill>
        <p:spPr>
          <a:xfrm>
            <a:off x="854964" y="1491827"/>
            <a:ext cx="4559830" cy="4705774"/>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533400" y="1436116"/>
            <a:ext cx="495018" cy="369332"/>
          </a:xfrm>
          <a:prstGeom prst="rect">
            <a:avLst/>
          </a:prstGeom>
          <a:noFill/>
        </p:spPr>
        <p:txBody>
          <a:bodyPr wrap="square" rtlCol="0">
            <a:spAutoFit/>
          </a:bodyPr>
          <a:lstStyle/>
          <a:p>
            <a:r>
              <a:rPr lang="de-DE" dirty="0" smtClean="0"/>
              <a:t>(1)</a:t>
            </a:r>
            <a:endParaRPr lang="de-DE" dirty="0"/>
          </a:p>
        </p:txBody>
      </p:sp>
      <p:sp>
        <p:nvSpPr>
          <p:cNvPr id="8" name="Content Placeholder 2"/>
          <p:cNvSpPr txBox="1">
            <a:spLocks/>
          </p:cNvSpPr>
          <p:nvPr/>
        </p:nvSpPr>
        <p:spPr bwMode="auto">
          <a:xfrm>
            <a:off x="6140189" y="1628801"/>
            <a:ext cx="2935572" cy="37671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a:spcBef>
                <a:spcPct val="30000"/>
              </a:spcBef>
              <a:defRPr/>
            </a:pPr>
            <a:r>
              <a:rPr kumimoji="0" lang="zh-CN" alt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内容类型</a:t>
            </a:r>
            <a:endParaRPr kumimoji="0" lang="en-US" sz="1600" b="1" i="0" u="none" strike="noStrike" kern="0" cap="none" spc="0" normalizeH="0" baseline="0" noProof="0" dirty="0" smtClean="0">
              <a:ln>
                <a:noFill/>
              </a:ln>
              <a:solidFill>
                <a:schemeClr val="tx2">
                  <a:lumMod val="50000"/>
                  <a:lumOff val="50000"/>
                </a:schemeClr>
              </a:solidFill>
              <a:effectLst/>
              <a:uLnTx/>
              <a:uFillTx/>
              <a:latin typeface="宋体" pitchFamily="2" charset="-122"/>
              <a:ea typeface="宋体" pitchFamily="2" charset="-122"/>
              <a:cs typeface="Calibri" pitchFamily="34" charset="0"/>
            </a:endParaRPr>
          </a:p>
          <a:p>
            <a:pPr marL="0" marR="0" lvl="0" indent="0" algn="l" defTabSz="914400" rtl="0" eaLnBrk="0" fontAlgn="base" latinLnBrk="0" hangingPunct="0">
              <a:lnSpc>
                <a:spcPct val="100000"/>
              </a:lnSpc>
              <a:spcBef>
                <a:spcPct val="30000"/>
              </a:spcBef>
              <a:spcAft>
                <a:spcPct val="0"/>
              </a:spcAft>
              <a:buClrTx/>
              <a:buSzTx/>
              <a:buFont typeface="Times"/>
              <a:buNone/>
              <a:tabLst/>
              <a:defRPr/>
            </a:pPr>
            <a:r>
              <a:rPr kumimoji="0" lang="zh-CN" altLang="en-US" sz="1600" b="0" i="0" u="none" strike="noStrike" kern="0" cap="none" spc="0" normalizeH="0" baseline="0" noProof="0" dirty="0" smtClean="0">
                <a:ln>
                  <a:noFill/>
                </a:ln>
                <a:effectLst/>
                <a:uLnTx/>
                <a:uFillTx/>
                <a:latin typeface="宋体" pitchFamily="2" charset="-122"/>
                <a:ea typeface="宋体" pitchFamily="2" charset="-122"/>
                <a:cs typeface="Calibri" pitchFamily="34" charset="0"/>
              </a:rPr>
              <a:t>搜索结果将会有</a:t>
            </a:r>
            <a:r>
              <a:rPr lang="zh-CN" altLang="en-US" sz="1600" kern="0" dirty="0" smtClean="0">
                <a:latin typeface="宋体" pitchFamily="2" charset="-122"/>
                <a:ea typeface="宋体" pitchFamily="2" charset="-122"/>
                <a:cs typeface="Calibri" pitchFamily="34" charset="0"/>
              </a:rPr>
              <a:t>以下类型</a:t>
            </a:r>
            <a:r>
              <a:rPr kumimoji="0" lang="en-US" sz="1600" b="0" i="0" u="none" strike="noStrike" kern="0" cap="none" spc="0" normalizeH="0" baseline="0" noProof="0" dirty="0" smtClean="0">
                <a:ln>
                  <a:noFill/>
                </a:ln>
                <a:effectLst/>
                <a:uLnTx/>
                <a:uFillTx/>
                <a:latin typeface="宋体" pitchFamily="2" charset="-122"/>
                <a:ea typeface="宋体" pitchFamily="2" charset="-122"/>
                <a:cs typeface="Calibri" pitchFamily="34" charset="0"/>
              </a:rPr>
              <a:t>:</a:t>
            </a:r>
          </a:p>
          <a:p>
            <a:pPr marL="180975" marR="0" lvl="0" indent="-180975" algn="l" defTabSz="914400" rtl="0" eaLnBrk="0" fontAlgn="base" latinLnBrk="0" hangingPunct="0">
              <a:lnSpc>
                <a:spcPct val="100000"/>
              </a:lnSpc>
              <a:spcBef>
                <a:spcPct val="30000"/>
              </a:spcBef>
              <a:spcAft>
                <a:spcPct val="0"/>
              </a:spcAft>
              <a:buClr>
                <a:schemeClr val="accent6"/>
              </a:buClr>
              <a:buSzTx/>
              <a:buFont typeface="Arial" pitchFamily="34" charset="0"/>
              <a:buNone/>
              <a:tabLst/>
              <a:defRPr/>
            </a:pPr>
            <a:r>
              <a:rPr kumimoji="0" lang="zh-CN" alt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较大的分类</a:t>
            </a:r>
            <a:r>
              <a:rPr kumimoji="0" 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a:t>
            </a:r>
          </a:p>
          <a:p>
            <a:pPr marL="180975" marR="0" lvl="0" indent="-180975" algn="l" defTabSz="914400" rtl="0" eaLnBrk="0" fontAlgn="base" latinLnBrk="0" hangingPunct="0">
              <a:lnSpc>
                <a:spcPct val="100000"/>
              </a:lnSpc>
              <a:spcBef>
                <a:spcPct val="30000"/>
              </a:spcBef>
              <a:spcAft>
                <a:spcPct val="0"/>
              </a:spcAft>
              <a:buClr>
                <a:schemeClr val="accent6"/>
              </a:buClr>
              <a:buSzTx/>
              <a:buFont typeface="Arial" pitchFamily="34" charset="0"/>
              <a:buChar char="•"/>
              <a:tabLst/>
              <a:defRPr/>
            </a:pPr>
            <a:r>
              <a:rPr lang="zh-CN" altLang="en-US" sz="1600" kern="0" dirty="0" smtClean="0">
                <a:latin typeface="宋体" pitchFamily="2" charset="-122"/>
                <a:ea typeface="宋体" pitchFamily="2" charset="-122"/>
                <a:cs typeface="Calibri" pitchFamily="34" charset="0"/>
              </a:rPr>
              <a:t>丛书</a:t>
            </a:r>
            <a:r>
              <a:rPr lang="en-US" sz="1600" kern="0" dirty="0" smtClean="0">
                <a:latin typeface="宋体" pitchFamily="2" charset="-122"/>
                <a:ea typeface="宋体" pitchFamily="2" charset="-122"/>
                <a:cs typeface="Calibri" pitchFamily="34" charset="0"/>
              </a:rPr>
              <a:t> (</a:t>
            </a:r>
            <a:r>
              <a:rPr lang="zh-CN" altLang="en-US" sz="1600" kern="0" dirty="0" smtClean="0">
                <a:latin typeface="宋体" pitchFamily="2" charset="-122"/>
                <a:ea typeface="宋体" pitchFamily="2" charset="-122"/>
                <a:cs typeface="Calibri" pitchFamily="34" charset="0"/>
              </a:rPr>
              <a:t>图书</a:t>
            </a:r>
            <a:r>
              <a:rPr lang="en-US" sz="1600" kern="0" dirty="0" smtClean="0">
                <a:latin typeface="宋体" pitchFamily="2" charset="-122"/>
                <a:ea typeface="宋体" pitchFamily="2" charset="-122"/>
                <a:cs typeface="Calibri" pitchFamily="34" charset="0"/>
              </a:rPr>
              <a:t>)</a:t>
            </a:r>
          </a:p>
          <a:p>
            <a:pPr marL="180975" lvl="0"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图书</a:t>
            </a:r>
            <a:r>
              <a:rPr lang="en-US" sz="1600" kern="0" dirty="0" smtClean="0">
                <a:latin typeface="宋体" pitchFamily="2" charset="-122"/>
                <a:ea typeface="宋体" pitchFamily="2" charset="-122"/>
                <a:cs typeface="Calibri" pitchFamily="34" charset="0"/>
              </a:rPr>
              <a:t> (</a:t>
            </a:r>
            <a:r>
              <a:rPr lang="zh-CN" altLang="en-US" sz="1600" dirty="0" smtClean="0">
                <a:latin typeface="宋体" pitchFamily="2" charset="-122"/>
                <a:ea typeface="宋体" pitchFamily="2" charset="-122"/>
              </a:rPr>
              <a:t>章节或指南</a:t>
            </a:r>
            <a:r>
              <a:rPr lang="en-US" sz="1600" kern="0" dirty="0" smtClean="0">
                <a:latin typeface="宋体" pitchFamily="2" charset="-122"/>
                <a:ea typeface="宋体" pitchFamily="2" charset="-122"/>
                <a:cs typeface="Calibri" pitchFamily="34" charset="0"/>
              </a:rPr>
              <a:t>)</a:t>
            </a:r>
          </a:p>
          <a:p>
            <a:pPr marL="180975" lvl="0" indent="-180975" algn="l">
              <a:spcBef>
                <a:spcPct val="30000"/>
              </a:spcBef>
              <a:buClr>
                <a:schemeClr val="accent6"/>
              </a:buClr>
              <a:buFont typeface="Arial" pitchFamily="34" charset="0"/>
              <a:buChar char="•"/>
              <a:defRPr/>
            </a:pPr>
            <a:r>
              <a:rPr lang="zh-CN" altLang="en-US" sz="1600" dirty="0" smtClean="0">
                <a:latin typeface="宋体" pitchFamily="2" charset="-122"/>
                <a:ea typeface="宋体" pitchFamily="2" charset="-122"/>
              </a:rPr>
              <a:t>期刊（文章）</a:t>
            </a:r>
            <a:endParaRPr lang="en-US" altLang="zh-CN" sz="1600" dirty="0" smtClean="0">
              <a:latin typeface="宋体" pitchFamily="2" charset="-122"/>
              <a:ea typeface="宋体" pitchFamily="2" charset="-122"/>
            </a:endParaRPr>
          </a:p>
          <a:p>
            <a:pPr marL="180975" lvl="0"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参考工具书</a:t>
            </a:r>
            <a:endParaRPr lang="en-US" sz="1600" kern="0" dirty="0" smtClean="0">
              <a:latin typeface="宋体" pitchFamily="2" charset="-122"/>
              <a:ea typeface="宋体" pitchFamily="2" charset="-122"/>
              <a:cs typeface="Calibri" pitchFamily="34" charset="0"/>
            </a:endParaRPr>
          </a:p>
          <a:p>
            <a:pPr marL="180975" marR="0" lvl="0" indent="-180975" algn="l" defTabSz="914400" rtl="0" eaLnBrk="0" fontAlgn="base" latinLnBrk="0" hangingPunct="0">
              <a:lnSpc>
                <a:spcPct val="100000"/>
              </a:lnSpc>
              <a:spcBef>
                <a:spcPct val="30000"/>
              </a:spcBef>
              <a:spcAft>
                <a:spcPct val="0"/>
              </a:spcAft>
              <a:buClr>
                <a:schemeClr val="accent6"/>
              </a:buClr>
              <a:buSzTx/>
              <a:tabLst/>
              <a:defRPr/>
            </a:pPr>
            <a:r>
              <a:rPr kumimoji="0" lang="zh-CN" alt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细分</a:t>
            </a:r>
            <a:r>
              <a:rPr kumimoji="0" 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a:t>
            </a:r>
          </a:p>
          <a:p>
            <a:pPr marL="180975"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章节</a:t>
            </a:r>
            <a:endParaRPr lang="en-US" altLang="zh-CN" sz="1600" kern="0" dirty="0" smtClean="0">
              <a:latin typeface="宋体" pitchFamily="2" charset="-122"/>
              <a:ea typeface="宋体" pitchFamily="2" charset="-122"/>
              <a:cs typeface="Calibri" pitchFamily="34" charset="0"/>
            </a:endParaRPr>
          </a:p>
          <a:p>
            <a:pPr marL="180975"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指南</a:t>
            </a:r>
            <a:endParaRPr lang="en-US" altLang="zh-CN" sz="1600" kern="0" dirty="0" smtClean="0">
              <a:latin typeface="宋体" pitchFamily="2" charset="-122"/>
              <a:ea typeface="宋体" pitchFamily="2" charset="-122"/>
              <a:cs typeface="Calibri" pitchFamily="34" charset="0"/>
            </a:endParaRPr>
          </a:p>
          <a:p>
            <a:pPr marL="180975"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文章</a:t>
            </a:r>
            <a:endParaRPr lang="en-US" altLang="zh-CN" sz="1600" kern="0" dirty="0" smtClean="0">
              <a:latin typeface="宋体" pitchFamily="2" charset="-122"/>
              <a:ea typeface="宋体" pitchFamily="2" charset="-122"/>
              <a:cs typeface="Calibri" pitchFamily="34" charset="0"/>
            </a:endParaRPr>
          </a:p>
          <a:p>
            <a:pPr marL="180975" lvl="0"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参考工具书条目</a:t>
            </a:r>
            <a:endParaRPr lang="en-US" sz="1600" kern="0" dirty="0" smtClean="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956300" y="1436688"/>
            <a:ext cx="3108326" cy="2926955"/>
          </a:xfrm>
        </p:spPr>
        <p:txBody>
          <a:bodyPr/>
          <a:lstStyle/>
          <a:p>
            <a:pPr>
              <a:spcBef>
                <a:spcPct val="30000"/>
              </a:spcBef>
              <a:buClrTx/>
              <a:defRPr/>
            </a:pPr>
            <a:r>
              <a:rPr lang="zh-CN" altLang="en-US" dirty="0">
                <a:solidFill>
                  <a:schemeClr val="accent6"/>
                </a:solidFill>
                <a:latin typeface="宋体" pitchFamily="2" charset="-122"/>
                <a:ea typeface="宋体" pitchFamily="2" charset="-122"/>
              </a:rPr>
              <a:t>聚类选项</a:t>
            </a:r>
            <a:r>
              <a:rPr lang="en-US" dirty="0">
                <a:solidFill>
                  <a:schemeClr val="accent6"/>
                </a:solidFill>
                <a:latin typeface="宋体" pitchFamily="2" charset="-122"/>
                <a:ea typeface="宋体" pitchFamily="2" charset="-122"/>
              </a:rPr>
              <a:t>:</a:t>
            </a:r>
          </a:p>
          <a:p>
            <a:pPr>
              <a:spcBef>
                <a:spcPct val="30000"/>
              </a:spcBef>
              <a:buClrTx/>
              <a:defRPr/>
            </a:pPr>
            <a:r>
              <a:rPr lang="zh-CN" altLang="en-US" dirty="0">
                <a:latin typeface="宋体" pitchFamily="2" charset="-122"/>
                <a:ea typeface="宋体" pitchFamily="2" charset="-122"/>
              </a:rPr>
              <a:t>在页面左方有聚类选项帮助您优化搜索结果</a:t>
            </a:r>
            <a:endParaRPr lang="en-US" altLang="zh-CN" dirty="0">
              <a:solidFill>
                <a:schemeClr val="accent4"/>
              </a:solidFill>
              <a:latin typeface="宋体" pitchFamily="2" charset="-122"/>
              <a:ea typeface="宋体" pitchFamily="2" charset="-122"/>
              <a:cs typeface="Calibri" pitchFamily="34" charset="0"/>
            </a:endParaRPr>
          </a:p>
          <a:p>
            <a:pPr>
              <a:spcBef>
                <a:spcPct val="30000"/>
              </a:spcBef>
              <a:buClrTx/>
              <a:defRPr/>
            </a:pPr>
            <a:r>
              <a:rPr lang="zh-CN" altLang="en-US" dirty="0">
                <a:solidFill>
                  <a:schemeClr val="accent6"/>
                </a:solidFill>
                <a:latin typeface="宋体" pitchFamily="2" charset="-122"/>
                <a:ea typeface="宋体" pitchFamily="2" charset="-122"/>
              </a:rPr>
              <a:t>聚类选项包括</a:t>
            </a:r>
            <a:r>
              <a:rPr lang="en-US" dirty="0">
                <a:solidFill>
                  <a:schemeClr val="accent6"/>
                </a:solidFill>
                <a:latin typeface="宋体" pitchFamily="2" charset="-122"/>
                <a:ea typeface="宋体" pitchFamily="2" charset="-122"/>
              </a:rPr>
              <a:t>:</a:t>
            </a:r>
          </a:p>
          <a:p>
            <a:pPr marL="285750" lvl="1" indent="-285750">
              <a:buClr>
                <a:schemeClr val="accent6"/>
              </a:buClr>
              <a:buFont typeface="Arial" pitchFamily="34" charset="0"/>
              <a:buChar char="•"/>
              <a:defRPr/>
            </a:pPr>
            <a:r>
              <a:rPr lang="zh-CN" altLang="en-US" dirty="0">
                <a:solidFill>
                  <a:schemeClr val="accent4"/>
                </a:solidFill>
                <a:latin typeface="宋体" pitchFamily="2" charset="-122"/>
                <a:ea typeface="宋体" pitchFamily="2" charset="-122"/>
                <a:cs typeface="Calibri" pitchFamily="34" charset="0"/>
              </a:rPr>
              <a:t>内容类型</a:t>
            </a:r>
          </a:p>
          <a:p>
            <a:pPr marL="285750" lvl="1" indent="-285750">
              <a:buClr>
                <a:schemeClr val="accent6"/>
              </a:buClr>
              <a:buFont typeface="Arial" pitchFamily="34" charset="0"/>
              <a:buChar char="•"/>
              <a:defRPr/>
            </a:pPr>
            <a:r>
              <a:rPr lang="zh-CN" altLang="en-US" dirty="0" smtClean="0">
                <a:solidFill>
                  <a:schemeClr val="accent4"/>
                </a:solidFill>
                <a:latin typeface="宋体" pitchFamily="2" charset="-122"/>
                <a:ea typeface="宋体" pitchFamily="2" charset="-122"/>
                <a:cs typeface="Calibri" pitchFamily="34" charset="0"/>
              </a:rPr>
              <a:t>学科</a:t>
            </a:r>
            <a:endParaRPr lang="zh-CN" altLang="en-US" dirty="0">
              <a:solidFill>
                <a:schemeClr val="accent4"/>
              </a:solidFill>
              <a:latin typeface="宋体" pitchFamily="2" charset="-122"/>
              <a:ea typeface="宋体" pitchFamily="2" charset="-122"/>
              <a:cs typeface="Calibri" pitchFamily="34" charset="0"/>
            </a:endParaRPr>
          </a:p>
          <a:p>
            <a:pPr marL="285750" lvl="1" indent="-285750">
              <a:buClr>
                <a:schemeClr val="accent6"/>
              </a:buClr>
              <a:buFont typeface="Arial" pitchFamily="34" charset="0"/>
              <a:buChar char="•"/>
              <a:defRPr/>
            </a:pPr>
            <a:r>
              <a:rPr lang="zh-CN" altLang="en-US" dirty="0" smtClean="0">
                <a:solidFill>
                  <a:schemeClr val="accent4"/>
                </a:solidFill>
                <a:latin typeface="宋体" pitchFamily="2" charset="-122"/>
                <a:ea typeface="宋体" pitchFamily="2" charset="-122"/>
                <a:cs typeface="Calibri" pitchFamily="34" charset="0"/>
              </a:rPr>
              <a:t>子</a:t>
            </a:r>
            <a:r>
              <a:rPr lang="zh-CN" altLang="en-US" dirty="0">
                <a:solidFill>
                  <a:schemeClr val="accent4"/>
                </a:solidFill>
                <a:latin typeface="宋体" pitchFamily="2" charset="-122"/>
                <a:ea typeface="宋体" pitchFamily="2" charset="-122"/>
                <a:cs typeface="Calibri" pitchFamily="34" charset="0"/>
              </a:rPr>
              <a:t>学科</a:t>
            </a:r>
          </a:p>
          <a:p>
            <a:pPr marL="285750" lvl="1" indent="-285750">
              <a:buClr>
                <a:schemeClr val="accent6"/>
              </a:buClr>
              <a:buFont typeface="Arial" pitchFamily="34" charset="0"/>
              <a:buChar char="•"/>
              <a:defRPr/>
            </a:pPr>
            <a:r>
              <a:rPr lang="zh-CN" altLang="en-US" b="0" dirty="0" smtClean="0">
                <a:solidFill>
                  <a:schemeClr val="accent4"/>
                </a:solidFill>
                <a:latin typeface="宋体" pitchFamily="2" charset="-122"/>
                <a:ea typeface="宋体" pitchFamily="2" charset="-122"/>
                <a:cs typeface="Calibri" pitchFamily="34" charset="0"/>
              </a:rPr>
              <a:t>语言</a:t>
            </a:r>
            <a:endParaRPr lang="en-US" b="0" dirty="0">
              <a:solidFill>
                <a:schemeClr val="accent4"/>
              </a:solidFill>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60"/>
          <a:stretch/>
        </p:blipFill>
        <p:spPr>
          <a:xfrm>
            <a:off x="846836" y="1442212"/>
            <a:ext cx="4728464" cy="4827420"/>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bwMode="auto">
          <a:xfrm>
            <a:off x="868723" y="2794000"/>
            <a:ext cx="1188677" cy="3470173"/>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63" y="1517397"/>
            <a:ext cx="5352137" cy="3358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4"/>
          </p:nvPr>
        </p:nvSpPr>
        <p:spPr>
          <a:xfrm>
            <a:off x="6426200" y="1436688"/>
            <a:ext cx="2638426" cy="2856167"/>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排序选项</a:t>
            </a:r>
            <a:endParaRPr lang="en-US" kern="0" dirty="0" smtClean="0">
              <a:solidFill>
                <a:schemeClr val="accent6"/>
              </a:solidFill>
              <a:latin typeface="宋体" pitchFamily="2" charset="-122"/>
              <a:ea typeface="宋体" pitchFamily="2" charset="-122"/>
              <a:cs typeface="Calibri" pitchFamily="34" charset="0"/>
            </a:endParaRPr>
          </a:p>
          <a:p>
            <a:pPr eaLnBrk="0" hangingPunct="0">
              <a:spcBef>
                <a:spcPct val="30000"/>
              </a:spcBef>
              <a:defRPr/>
            </a:pPr>
            <a:r>
              <a:rPr lang="zh-CN" altLang="en-US" b="0" kern="0" dirty="0" smtClean="0">
                <a:latin typeface="宋体" pitchFamily="2" charset="-122"/>
                <a:ea typeface="宋体" pitchFamily="2" charset="-122"/>
                <a:cs typeface="Calibri" pitchFamily="34" charset="0"/>
              </a:rPr>
              <a:t>默认条件下，检索结果按照出版顺序排序，更多的排序选项包括</a:t>
            </a:r>
            <a:r>
              <a:rPr lang="en-US" b="0" kern="0" dirty="0" smtClean="0">
                <a:latin typeface="宋体" pitchFamily="2" charset="-122"/>
                <a:ea typeface="宋体" pitchFamily="2" charset="-122"/>
                <a:cs typeface="Calibri" pitchFamily="34" charset="0"/>
              </a:rPr>
              <a:t>: </a:t>
            </a:r>
            <a:endParaRPr lang="en-US" b="0" kern="0" dirty="0">
              <a:latin typeface="宋体" pitchFamily="2" charset="-122"/>
              <a:ea typeface="宋体" pitchFamily="2" charset="-122"/>
              <a:cs typeface="Calibri" pitchFamily="34" charset="0"/>
            </a:endParaRPr>
          </a:p>
          <a:p>
            <a:pPr marL="180975" indent="-180975" eaLnBrk="0" hangingPunct="0">
              <a:spcBef>
                <a:spcPct val="30000"/>
              </a:spcBef>
              <a:buClr>
                <a:schemeClr val="accent6"/>
              </a:buClr>
              <a:buFont typeface="Arial" pitchFamily="34" charset="0"/>
              <a:buChar char="•"/>
              <a:defRPr/>
            </a:pPr>
            <a:r>
              <a:rPr lang="en-US" b="0" kern="0" dirty="0">
                <a:latin typeface="宋体" pitchFamily="2" charset="-122"/>
                <a:ea typeface="宋体" pitchFamily="2" charset="-122"/>
                <a:cs typeface="Calibri" pitchFamily="34" charset="0"/>
              </a:rPr>
              <a:t> </a:t>
            </a:r>
            <a:r>
              <a:rPr lang="zh-CN" altLang="en-US" b="0" kern="0" dirty="0" smtClean="0">
                <a:latin typeface="宋体" pitchFamily="2" charset="-122"/>
                <a:ea typeface="宋体" pitchFamily="2" charset="-122"/>
                <a:cs typeface="Calibri" pitchFamily="34" charset="0"/>
              </a:rPr>
              <a:t>按最新出版排序</a:t>
            </a:r>
            <a:endParaRPr lang="en-US" altLang="zh-CN" b="0" kern="0" dirty="0" smtClean="0">
              <a:latin typeface="宋体" pitchFamily="2" charset="-122"/>
              <a:ea typeface="宋体" pitchFamily="2" charset="-122"/>
              <a:cs typeface="Calibri" pitchFamily="34" charset="0"/>
            </a:endParaRPr>
          </a:p>
          <a:p>
            <a:pPr marL="180975" indent="-180975" eaLnBrk="0" hangingPunct="0">
              <a:spcBef>
                <a:spcPct val="30000"/>
              </a:spcBef>
              <a:buClr>
                <a:schemeClr val="accent6"/>
              </a:buClr>
              <a:buFont typeface="Arial" pitchFamily="34" charset="0"/>
              <a:buChar char="•"/>
              <a:defRPr/>
            </a:pPr>
            <a:r>
              <a:rPr lang="en-US" b="0" kern="0" dirty="0" smtClean="0">
                <a:latin typeface="宋体" pitchFamily="2" charset="-122"/>
                <a:ea typeface="宋体" pitchFamily="2" charset="-122"/>
                <a:cs typeface="Calibri" pitchFamily="34" charset="0"/>
              </a:rPr>
              <a:t> </a:t>
            </a:r>
            <a:r>
              <a:rPr lang="zh-CN" altLang="en-US" b="0" kern="0" dirty="0" smtClean="0">
                <a:latin typeface="宋体" pitchFamily="2" charset="-122"/>
                <a:ea typeface="宋体" pitchFamily="2" charset="-122"/>
                <a:cs typeface="Calibri" pitchFamily="34" charset="0"/>
              </a:rPr>
              <a:t>按最老出版排序</a:t>
            </a:r>
            <a:endParaRPr lang="en-US" altLang="zh-CN" b="0" kern="0" dirty="0" smtClean="0">
              <a:latin typeface="宋体" pitchFamily="2" charset="-122"/>
              <a:ea typeface="宋体" pitchFamily="2" charset="-122"/>
              <a:cs typeface="Calibri" pitchFamily="34" charset="0"/>
            </a:endParaRPr>
          </a:p>
          <a:p>
            <a:pPr eaLnBrk="0" hangingPunct="0">
              <a:spcBef>
                <a:spcPct val="30000"/>
              </a:spcBef>
              <a:buClr>
                <a:schemeClr val="accent6"/>
              </a:buClr>
              <a:defRPr/>
            </a:pPr>
            <a:r>
              <a:rPr lang="zh-CN" altLang="en-US" b="0" kern="0" dirty="0" smtClean="0">
                <a:latin typeface="宋体" pitchFamily="2" charset="-122"/>
                <a:ea typeface="宋体" pitchFamily="2" charset="-122"/>
                <a:cs typeface="Calibri" pitchFamily="34" charset="0"/>
              </a:rPr>
              <a:t>也可以在某一特定时间段内检索</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59008" y="2341714"/>
            <a:ext cx="3872373" cy="39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310767" y="1992884"/>
            <a:ext cx="3752039" cy="348815"/>
            <a:chOff x="987553" y="2155409"/>
            <a:chExt cx="4023359" cy="402337"/>
          </a:xfrm>
        </p:grpSpPr>
        <p:cxnSp>
          <p:nvCxnSpPr>
            <p:cNvPr id="8" name="Elbow Connector 7"/>
            <p:cNvCxnSpPr/>
            <p:nvPr/>
          </p:nvCxnSpPr>
          <p:spPr bwMode="auto">
            <a:xfrm>
              <a:off x="3291840" y="2155409"/>
              <a:ext cx="1719072" cy="402337"/>
            </a:xfrm>
            <a:prstGeom prst="bentConnector3">
              <a:avLst/>
            </a:prstGeom>
            <a:solidFill>
              <a:srgbClr val="D1DDE9"/>
            </a:solidFill>
            <a:ln w="38100" cap="flat" cmpd="sng" algn="ctr">
              <a:solidFill>
                <a:schemeClr val="accent6"/>
              </a:solidFill>
              <a:prstDash val="solid"/>
              <a:round/>
              <a:headEnd type="none" w="med" len="med"/>
              <a:tailEnd type="none" w="med" len="med"/>
            </a:ln>
            <a:effectLst/>
          </p:spPr>
        </p:cxnSp>
        <p:cxnSp>
          <p:nvCxnSpPr>
            <p:cNvPr id="9" name="Elbow Connector 8"/>
            <p:cNvCxnSpPr/>
            <p:nvPr/>
          </p:nvCxnSpPr>
          <p:spPr bwMode="auto">
            <a:xfrm rot="10800000" flipV="1">
              <a:off x="987553" y="2155409"/>
              <a:ext cx="3014347" cy="399480"/>
            </a:xfrm>
            <a:prstGeom prst="bentConnector3">
              <a:avLst/>
            </a:prstGeom>
            <a:solidFill>
              <a:srgbClr val="D1DDE9"/>
            </a:solidFill>
            <a:ln w="38100" cap="flat" cmpd="sng" algn="ctr">
              <a:solidFill>
                <a:schemeClr val="accent6"/>
              </a:solidFill>
              <a:prstDash val="solid"/>
              <a:round/>
              <a:headEnd type="none" w="med" len="med"/>
              <a:tailEnd type="none" w="med" len="med"/>
            </a:ln>
            <a:effectLst/>
          </p:spPr>
        </p:cxnSp>
      </p:grpSp>
      <p:sp>
        <p:nvSpPr>
          <p:cNvPr id="10" name="Abgerundetes Rechteck 5"/>
          <p:cNvSpPr/>
          <p:nvPr/>
        </p:nvSpPr>
        <p:spPr bwMode="auto">
          <a:xfrm>
            <a:off x="797838" y="1973834"/>
            <a:ext cx="1337708" cy="363599"/>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553199" y="1436688"/>
            <a:ext cx="2863755" cy="3090077"/>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下载文献清单</a:t>
            </a:r>
            <a:r>
              <a:rPr lang="en-US" kern="0" dirty="0">
                <a:solidFill>
                  <a:schemeClr val="accent6"/>
                </a:solidFill>
                <a:latin typeface="宋体" pitchFamily="2" charset="-122"/>
                <a:ea typeface="宋体" pitchFamily="2" charset="-122"/>
                <a:cs typeface="Calibri" pitchFamily="34" charset="0"/>
              </a:rPr>
              <a:t/>
            </a:r>
            <a:br>
              <a:rPr lang="en-US" kern="0" dirty="0">
                <a:solidFill>
                  <a:schemeClr val="accent6"/>
                </a:solidFill>
                <a:latin typeface="宋体" pitchFamily="2" charset="-122"/>
                <a:ea typeface="宋体" pitchFamily="2" charset="-122"/>
                <a:cs typeface="Calibri" pitchFamily="34" charset="0"/>
              </a:rPr>
            </a:br>
            <a:r>
              <a:rPr lang="zh-CN" altLang="en-US" b="0" kern="0" dirty="0">
                <a:latin typeface="宋体" pitchFamily="2" charset="-122"/>
                <a:ea typeface="宋体" pitchFamily="2" charset="-122"/>
                <a:cs typeface="Calibri" pitchFamily="34" charset="0"/>
              </a:rPr>
              <a:t>在分页之上，您将看到一个箭头</a:t>
            </a:r>
            <a:r>
              <a:rPr lang="zh-CN" altLang="en-US" b="0" kern="0" dirty="0" smtClean="0">
                <a:latin typeface="宋体" pitchFamily="2" charset="-122"/>
                <a:ea typeface="宋体" pitchFamily="2" charset="-122"/>
                <a:cs typeface="Calibri" pitchFamily="34" charset="0"/>
              </a:rPr>
              <a:t>，点击即可将</a:t>
            </a:r>
            <a:r>
              <a:rPr lang="zh-CN" altLang="en-US" b="0" kern="0" dirty="0">
                <a:latin typeface="宋体" pitchFamily="2" charset="-122"/>
                <a:ea typeface="宋体" pitchFamily="2" charset="-122"/>
                <a:cs typeface="Calibri" pitchFamily="34" charset="0"/>
              </a:rPr>
              <a:t>搜索结果下载为</a:t>
            </a:r>
            <a:r>
              <a:rPr lang="en-US" altLang="zh-CN" b="0" kern="0" dirty="0">
                <a:latin typeface="宋体" pitchFamily="2" charset="-122"/>
                <a:ea typeface="宋体" pitchFamily="2" charset="-122"/>
                <a:cs typeface="Calibri" pitchFamily="34" charset="0"/>
              </a:rPr>
              <a:t>CSV</a:t>
            </a:r>
            <a:r>
              <a:rPr lang="zh-CN" altLang="en-US" b="0" kern="0" dirty="0">
                <a:latin typeface="宋体" pitchFamily="2" charset="-122"/>
                <a:ea typeface="宋体" pitchFamily="2" charset="-122"/>
                <a:cs typeface="Calibri" pitchFamily="34" charset="0"/>
              </a:rPr>
              <a:t>文件</a:t>
            </a:r>
            <a:r>
              <a:rPr lang="zh-CN" altLang="en-US" b="0" kern="0" dirty="0" smtClean="0">
                <a:latin typeface="宋体" pitchFamily="2" charset="-122"/>
                <a:ea typeface="宋体" pitchFamily="2" charset="-122"/>
                <a:cs typeface="Calibri" pitchFamily="34" charset="0"/>
              </a:rPr>
              <a:t>。</a:t>
            </a:r>
            <a:endParaRPr lang="en-US" altLang="zh-CN" b="0" kern="0" dirty="0">
              <a:latin typeface="宋体" pitchFamily="2" charset="-122"/>
              <a:ea typeface="宋体" pitchFamily="2" charset="-122"/>
              <a:cs typeface="Calibri" pitchFamily="34" charset="0"/>
            </a:endParaRPr>
          </a:p>
          <a:p>
            <a:pPr eaLnBrk="0" hangingPunct="0">
              <a:spcBef>
                <a:spcPct val="30000"/>
              </a:spcBef>
              <a:defRPr/>
            </a:pPr>
            <a:endParaRPr lang="en-US" b="0" kern="0" dirty="0">
              <a:latin typeface="宋体" pitchFamily="2" charset="-122"/>
              <a:ea typeface="宋体" pitchFamily="2" charset="-122"/>
              <a:cs typeface="Calibri" pitchFamily="34" charset="0"/>
            </a:endParaRPr>
          </a:p>
          <a:p>
            <a:pPr eaLnBrk="0" hangingPunct="0">
              <a:spcBef>
                <a:spcPct val="30000"/>
              </a:spcBef>
              <a:defRPr/>
            </a:pPr>
            <a:r>
              <a:rPr lang="zh-HK" altLang="en-US" kern="0" dirty="0">
                <a:solidFill>
                  <a:schemeClr val="accent6"/>
                </a:solidFill>
                <a:latin typeface="宋体" pitchFamily="2" charset="-122"/>
                <a:ea typeface="宋体" pitchFamily="2" charset="-122"/>
                <a:cs typeface="Calibri" pitchFamily="34" charset="0"/>
              </a:rPr>
              <a:t>订阅源</a:t>
            </a:r>
            <a:r>
              <a:rPr lang="en-US" b="0" kern="0" dirty="0">
                <a:solidFill>
                  <a:schemeClr val="accent6"/>
                </a:solidFill>
                <a:latin typeface="宋体" pitchFamily="2" charset="-122"/>
                <a:ea typeface="宋体" pitchFamily="2" charset="-122"/>
                <a:cs typeface="Calibri" pitchFamily="34" charset="0"/>
              </a:rPr>
              <a:t/>
            </a:r>
            <a:br>
              <a:rPr lang="en-US" b="0" kern="0" dirty="0">
                <a:solidFill>
                  <a:schemeClr val="accent6"/>
                </a:solidFill>
                <a:latin typeface="宋体" pitchFamily="2" charset="-122"/>
                <a:ea typeface="宋体" pitchFamily="2" charset="-122"/>
                <a:cs typeface="Calibri" pitchFamily="34" charset="0"/>
              </a:rPr>
            </a:br>
            <a:r>
              <a:rPr lang="zh-CN" altLang="en-US" b="0" kern="0" dirty="0" smtClean="0">
                <a:latin typeface="宋体" pitchFamily="2" charset="-122"/>
                <a:ea typeface="宋体" pitchFamily="2" charset="-122"/>
                <a:cs typeface="Calibri" pitchFamily="34" charset="0"/>
              </a:rPr>
              <a:t>您</a:t>
            </a:r>
            <a:r>
              <a:rPr lang="zh-CN" altLang="en-US" b="0" kern="0" dirty="0">
                <a:latin typeface="宋体" pitchFamily="2" charset="-122"/>
                <a:ea typeface="宋体" pitchFamily="2" charset="-122"/>
                <a:cs typeface="Calibri" pitchFamily="34" charset="0"/>
              </a:rPr>
              <a:t>可以通过单击“橙色”按钮订阅搜索结果页面的</a:t>
            </a:r>
            <a:r>
              <a:rPr lang="en-US" altLang="zh-CN" b="0" kern="0" dirty="0">
                <a:latin typeface="宋体" pitchFamily="2" charset="-122"/>
                <a:ea typeface="宋体" pitchFamily="2" charset="-122"/>
                <a:cs typeface="Calibri" pitchFamily="34" charset="0"/>
              </a:rPr>
              <a:t>RSS</a:t>
            </a:r>
            <a:r>
              <a:rPr lang="zh-CN" altLang="en-US" b="0" kern="0" dirty="0">
                <a:latin typeface="宋体" pitchFamily="2" charset="-122"/>
                <a:ea typeface="宋体" pitchFamily="2" charset="-122"/>
                <a:cs typeface="Calibri" pitchFamily="34" charset="0"/>
              </a:rPr>
              <a:t>提要。</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0" y="1530096"/>
            <a:ext cx="5483860" cy="22842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bgerundetes Rechteck 5"/>
          <p:cNvSpPr/>
          <p:nvPr/>
        </p:nvSpPr>
        <p:spPr bwMode="auto">
          <a:xfrm>
            <a:off x="5570601" y="1493520"/>
            <a:ext cx="702844" cy="342939"/>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397087" y="2117259"/>
            <a:ext cx="1749426" cy="1107996"/>
          </a:xfrm>
        </p:spPr>
        <p:txBody>
          <a:bodyPr/>
          <a:lstStyle/>
          <a:p>
            <a:pPr eaLnBrk="0" hangingPunct="0">
              <a:spcBef>
                <a:spcPct val="30000"/>
              </a:spcBef>
              <a:defRPr/>
            </a:pPr>
            <a:r>
              <a:rPr lang="zh-CN" altLang="en-US" b="0" kern="0" dirty="0">
                <a:latin typeface="宋体" pitchFamily="2" charset="-122"/>
                <a:ea typeface="宋体" pitchFamily="2" charset="-122"/>
                <a:cs typeface="Calibri" pitchFamily="34" charset="0"/>
              </a:rPr>
              <a:t>在屏幕的左边是一个信封按钮</a:t>
            </a:r>
            <a:r>
              <a:rPr lang="zh-CN" altLang="en-US" b="0" kern="0" dirty="0" smtClean="0">
                <a:latin typeface="宋体" pitchFamily="2" charset="-122"/>
                <a:ea typeface="宋体" pitchFamily="2" charset="-122"/>
                <a:cs typeface="Calibri" pitchFamily="34" charset="0"/>
              </a:rPr>
              <a:t>，点击是一</a:t>
            </a:r>
            <a:r>
              <a:rPr lang="zh-CN" altLang="en-US" b="0" kern="0" dirty="0">
                <a:latin typeface="宋体" pitchFamily="2" charset="-122"/>
                <a:ea typeface="宋体" pitchFamily="2" charset="-122"/>
                <a:cs typeface="Calibri" pitchFamily="34" charset="0"/>
              </a:rPr>
              <a:t>个支持和反馈表</a:t>
            </a:r>
            <a:r>
              <a:rPr lang="zh-CN" altLang="en-US" b="0" kern="0" dirty="0" smtClean="0">
                <a:latin typeface="宋体" pitchFamily="2" charset="-122"/>
                <a:ea typeface="宋体" pitchFamily="2" charset="-122"/>
                <a:cs typeface="Calibri" pitchFamily="34" charset="0"/>
              </a:rPr>
              <a:t>单。</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smtClean="0"/>
              <a:t>支持</a:t>
            </a:r>
            <a:r>
              <a:rPr lang="en-GB" dirty="0" smtClean="0"/>
              <a:t> &amp; </a:t>
            </a:r>
            <a:r>
              <a:rPr lang="zh-CN" altLang="en-US" dirty="0" smtClean="0"/>
              <a:t>反馈</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096" b="6594"/>
          <a:stretch/>
        </p:blipFill>
        <p:spPr>
          <a:xfrm>
            <a:off x="853949" y="1504570"/>
            <a:ext cx="6067552" cy="3162680"/>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bwMode="auto">
          <a:xfrm>
            <a:off x="771248" y="3140052"/>
            <a:ext cx="324000" cy="3240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30992" flipH="1">
            <a:off x="915174" y="2494905"/>
            <a:ext cx="3121575" cy="383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976" t="1915" r="2900" b="2462"/>
          <a:stretch/>
        </p:blipFill>
        <p:spPr>
          <a:xfrm>
            <a:off x="3607561" y="2798064"/>
            <a:ext cx="3486151" cy="3848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HK" altLang="en-US" dirty="0"/>
              <a:t>期刊主页</a:t>
            </a:r>
          </a:p>
        </p:txBody>
      </p:sp>
      <p:sp>
        <p:nvSpPr>
          <p:cNvPr id="6" name="Text Placeholder 11"/>
          <p:cNvSpPr txBox="1">
            <a:spLocks/>
          </p:cNvSpPr>
          <p:nvPr/>
        </p:nvSpPr>
        <p:spPr>
          <a:xfrm>
            <a:off x="825500" y="1036638"/>
            <a:ext cx="8239126" cy="2933111"/>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功能概述</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在此期刊内容中搜索</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在此期刊内按关键词搜索 </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卷和期的导航</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所有卷和期的搜索结果 </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关于此期刊</a:t>
            </a:r>
            <a:endParaRPr lang="en-GB" dirty="0">
              <a:solidFill>
                <a:schemeClr val="bg1"/>
              </a:solidFill>
              <a:latin typeface="宋体" pitchFamily="2" charset="-122"/>
              <a:ea typeface="宋体" pitchFamily="2" charset="-122"/>
            </a:endParaRPr>
          </a:p>
        </p:txBody>
      </p:sp>
    </p:spTree>
    <p:extLst>
      <p:ext uri="{BB962C8B-B14F-4D97-AF65-F5344CB8AC3E}">
        <p14:creationId xmlns:p14="http://schemas.microsoft.com/office/powerpoint/2010/main" val="3061991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534025" y="1436688"/>
            <a:ext cx="3530601" cy="5084469"/>
          </a:xfrm>
        </p:spPr>
        <p:txBody>
          <a:bodyPr/>
          <a:lstStyle/>
          <a:p>
            <a:pPr marL="180975" indent="-180975" eaLnBrk="0" hangingPunct="0">
              <a:spcBef>
                <a:spcPct val="30000"/>
              </a:spcBef>
              <a:defRPr/>
            </a:pPr>
            <a:r>
              <a:rPr lang="zh-CN" altLang="en-US" kern="0" dirty="0">
                <a:solidFill>
                  <a:schemeClr val="accent6"/>
                </a:solidFill>
                <a:latin typeface="宋体" pitchFamily="2" charset="-122"/>
                <a:ea typeface="宋体" pitchFamily="2" charset="-122"/>
              </a:rPr>
              <a:t>功能预览</a:t>
            </a:r>
            <a:r>
              <a:rPr lang="en-US" kern="0" dirty="0">
                <a:solidFill>
                  <a:schemeClr val="accent6"/>
                </a:solidFill>
                <a:latin typeface="宋体" pitchFamily="2" charset="-122"/>
                <a:ea typeface="宋体" pitchFamily="2" charset="-122"/>
              </a:rPr>
              <a:t>: </a:t>
            </a:r>
            <a:endParaRPr lang="en-US" kern="0" dirty="0" smtClean="0">
              <a:solidFill>
                <a:schemeClr val="accent6"/>
              </a:solidFill>
              <a:latin typeface="宋体" pitchFamily="2" charset="-122"/>
              <a:ea typeface="宋体" pitchFamily="2" charset="-122"/>
            </a:endParaRP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浏览卷和期</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在此期刊内搜索</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期刊标题</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 </a:t>
            </a:r>
            <a:r>
              <a:rPr lang="en-US" altLang="zh-CN" b="0" kern="0" dirty="0">
                <a:latin typeface="宋体" pitchFamily="2" charset="-122"/>
                <a:ea typeface="宋体" pitchFamily="2" charset="-122"/>
                <a:cs typeface="Calibri" pitchFamily="34" charset="0"/>
              </a:rPr>
              <a:t>ISSN</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期刊描述</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期刊最新文章列表</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期刊封面</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期刊指标和内容范围</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更新与更多信息</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卷和期的导航</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分享</a:t>
            </a:r>
            <a:endParaRPr lang="en-GB" b="0" dirty="0">
              <a:latin typeface="宋体" pitchFamily="2" charset="-122"/>
              <a:ea typeface="宋体" pitchFamily="2" charset="-122"/>
            </a:endParaRPr>
          </a:p>
        </p:txBody>
      </p:sp>
      <p:sp>
        <p:nvSpPr>
          <p:cNvPr id="5" name="Title 4"/>
          <p:cNvSpPr>
            <a:spLocks noGrp="1"/>
          </p:cNvSpPr>
          <p:nvPr>
            <p:ph type="title"/>
          </p:nvPr>
        </p:nvSpPr>
        <p:spPr/>
        <p:txBody>
          <a:bodyPr/>
          <a:lstStyle/>
          <a:p>
            <a:r>
              <a:rPr lang="zh-HK" altLang="en-US" dirty="0"/>
              <a:t>期刊主页</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79"/>
          <a:stretch/>
        </p:blipFill>
        <p:spPr>
          <a:xfrm>
            <a:off x="832612" y="1498598"/>
            <a:ext cx="4505031" cy="4784198"/>
          </a:xfrm>
          <a:prstGeom prst="rect">
            <a:avLst/>
          </a:prstGeom>
          <a:ln>
            <a:noFill/>
          </a:ln>
          <a:effectLst>
            <a:outerShdw blurRad="292100" dist="139700" dir="2700000" algn="tl" rotWithShape="0">
              <a:srgbClr val="333333">
                <a:alpha val="65000"/>
              </a:srgbClr>
            </a:outerShdw>
          </a:effectLst>
        </p:spPr>
      </p:pic>
      <p:sp>
        <p:nvSpPr>
          <p:cNvPr id="6" name="Textfeld 6"/>
          <p:cNvSpPr txBox="1"/>
          <p:nvPr/>
        </p:nvSpPr>
        <p:spPr>
          <a:xfrm>
            <a:off x="533400" y="1386106"/>
            <a:ext cx="498839" cy="369332"/>
          </a:xfrm>
          <a:prstGeom prst="rect">
            <a:avLst/>
          </a:prstGeom>
          <a:noFill/>
        </p:spPr>
        <p:txBody>
          <a:bodyPr wrap="square" rtlCol="0">
            <a:spAutoFit/>
          </a:bodyPr>
          <a:lstStyle/>
          <a:p>
            <a:r>
              <a:rPr lang="de-DE" dirty="0" smtClean="0"/>
              <a:t>(1)</a:t>
            </a:r>
            <a:endParaRPr lang="de-DE" dirty="0"/>
          </a:p>
        </p:txBody>
      </p:sp>
      <p:sp>
        <p:nvSpPr>
          <p:cNvPr id="8" name="Textfeld 7"/>
          <p:cNvSpPr txBox="1"/>
          <p:nvPr/>
        </p:nvSpPr>
        <p:spPr>
          <a:xfrm>
            <a:off x="3710974" y="1195606"/>
            <a:ext cx="496265" cy="369332"/>
          </a:xfrm>
          <a:prstGeom prst="rect">
            <a:avLst/>
          </a:prstGeom>
          <a:noFill/>
        </p:spPr>
        <p:txBody>
          <a:bodyPr wrap="square" rtlCol="0">
            <a:spAutoFit/>
          </a:bodyPr>
          <a:lstStyle/>
          <a:p>
            <a:r>
              <a:rPr lang="de-DE" dirty="0" smtClean="0"/>
              <a:t>(2)</a:t>
            </a:r>
            <a:endParaRPr lang="de-DE" dirty="0"/>
          </a:p>
        </p:txBody>
      </p:sp>
      <p:sp>
        <p:nvSpPr>
          <p:cNvPr id="9" name="Textfeld 8"/>
          <p:cNvSpPr txBox="1"/>
          <p:nvPr/>
        </p:nvSpPr>
        <p:spPr>
          <a:xfrm>
            <a:off x="723900" y="1686560"/>
            <a:ext cx="487121" cy="369332"/>
          </a:xfrm>
          <a:prstGeom prst="rect">
            <a:avLst/>
          </a:prstGeom>
          <a:noFill/>
        </p:spPr>
        <p:txBody>
          <a:bodyPr wrap="square" rtlCol="0">
            <a:spAutoFit/>
          </a:bodyPr>
          <a:lstStyle/>
          <a:p>
            <a:r>
              <a:rPr lang="de-DE" dirty="0" smtClean="0"/>
              <a:t>(3)</a:t>
            </a:r>
            <a:endParaRPr lang="de-DE" dirty="0"/>
          </a:p>
        </p:txBody>
      </p:sp>
      <p:sp>
        <p:nvSpPr>
          <p:cNvPr id="10" name="Textfeld 10"/>
          <p:cNvSpPr txBox="1"/>
          <p:nvPr/>
        </p:nvSpPr>
        <p:spPr>
          <a:xfrm>
            <a:off x="721360" y="1856740"/>
            <a:ext cx="574040" cy="369332"/>
          </a:xfrm>
          <a:prstGeom prst="rect">
            <a:avLst/>
          </a:prstGeom>
          <a:noFill/>
        </p:spPr>
        <p:txBody>
          <a:bodyPr wrap="square" rtlCol="0">
            <a:spAutoFit/>
          </a:bodyPr>
          <a:lstStyle/>
          <a:p>
            <a:r>
              <a:rPr lang="de-DE" dirty="0" smtClean="0"/>
              <a:t>(4)</a:t>
            </a:r>
            <a:endParaRPr lang="de-DE" dirty="0"/>
          </a:p>
        </p:txBody>
      </p:sp>
      <p:sp>
        <p:nvSpPr>
          <p:cNvPr id="11" name="Textfeld 11"/>
          <p:cNvSpPr txBox="1"/>
          <p:nvPr/>
        </p:nvSpPr>
        <p:spPr>
          <a:xfrm>
            <a:off x="723900" y="2243328"/>
            <a:ext cx="578595" cy="369332"/>
          </a:xfrm>
          <a:prstGeom prst="rect">
            <a:avLst/>
          </a:prstGeom>
          <a:noFill/>
        </p:spPr>
        <p:txBody>
          <a:bodyPr wrap="square" rtlCol="0">
            <a:spAutoFit/>
          </a:bodyPr>
          <a:lstStyle/>
          <a:p>
            <a:r>
              <a:rPr lang="de-DE" dirty="0" smtClean="0"/>
              <a:t>(5)</a:t>
            </a:r>
            <a:endParaRPr lang="de-DE" dirty="0"/>
          </a:p>
        </p:txBody>
      </p:sp>
      <p:sp>
        <p:nvSpPr>
          <p:cNvPr id="12" name="Textfeld 12"/>
          <p:cNvSpPr txBox="1"/>
          <p:nvPr/>
        </p:nvSpPr>
        <p:spPr>
          <a:xfrm>
            <a:off x="3503398" y="5235730"/>
            <a:ext cx="581223" cy="369332"/>
          </a:xfrm>
          <a:prstGeom prst="rect">
            <a:avLst/>
          </a:prstGeom>
          <a:noFill/>
        </p:spPr>
        <p:txBody>
          <a:bodyPr wrap="square" rtlCol="0">
            <a:spAutoFit/>
          </a:bodyPr>
          <a:lstStyle/>
          <a:p>
            <a:r>
              <a:rPr lang="de-DE" dirty="0" smtClean="0"/>
              <a:t>(10)</a:t>
            </a:r>
            <a:endParaRPr lang="de-DE" dirty="0"/>
          </a:p>
        </p:txBody>
      </p:sp>
      <p:sp>
        <p:nvSpPr>
          <p:cNvPr id="13" name="Textfeld 13"/>
          <p:cNvSpPr txBox="1"/>
          <p:nvPr/>
        </p:nvSpPr>
        <p:spPr>
          <a:xfrm>
            <a:off x="711200" y="3803904"/>
            <a:ext cx="576021" cy="369332"/>
          </a:xfrm>
          <a:prstGeom prst="rect">
            <a:avLst/>
          </a:prstGeom>
          <a:noFill/>
        </p:spPr>
        <p:txBody>
          <a:bodyPr wrap="square" rtlCol="0">
            <a:spAutoFit/>
          </a:bodyPr>
          <a:lstStyle/>
          <a:p>
            <a:r>
              <a:rPr lang="de-DE" dirty="0" smtClean="0"/>
              <a:t>(6)</a:t>
            </a:r>
            <a:endParaRPr lang="de-DE" dirty="0"/>
          </a:p>
        </p:txBody>
      </p:sp>
      <p:sp>
        <p:nvSpPr>
          <p:cNvPr id="14" name="Textfeld 14"/>
          <p:cNvSpPr txBox="1"/>
          <p:nvPr/>
        </p:nvSpPr>
        <p:spPr>
          <a:xfrm>
            <a:off x="3617978" y="1662684"/>
            <a:ext cx="462262" cy="369332"/>
          </a:xfrm>
          <a:prstGeom prst="rect">
            <a:avLst/>
          </a:prstGeom>
          <a:noFill/>
        </p:spPr>
        <p:txBody>
          <a:bodyPr wrap="square" rtlCol="0">
            <a:spAutoFit/>
          </a:bodyPr>
          <a:lstStyle/>
          <a:p>
            <a:r>
              <a:rPr lang="de-DE" dirty="0" smtClean="0"/>
              <a:t>(7)</a:t>
            </a:r>
            <a:endParaRPr lang="de-DE" dirty="0"/>
          </a:p>
        </p:txBody>
      </p:sp>
      <p:sp>
        <p:nvSpPr>
          <p:cNvPr id="15" name="Textfeld 15"/>
          <p:cNvSpPr txBox="1"/>
          <p:nvPr/>
        </p:nvSpPr>
        <p:spPr>
          <a:xfrm>
            <a:off x="3681478" y="2825496"/>
            <a:ext cx="532840" cy="369332"/>
          </a:xfrm>
          <a:prstGeom prst="rect">
            <a:avLst/>
          </a:prstGeom>
          <a:noFill/>
        </p:spPr>
        <p:txBody>
          <a:bodyPr wrap="square" rtlCol="0">
            <a:spAutoFit/>
          </a:bodyPr>
          <a:lstStyle/>
          <a:p>
            <a:r>
              <a:rPr lang="de-DE" dirty="0" smtClean="0"/>
              <a:t>(</a:t>
            </a:r>
            <a:r>
              <a:rPr lang="de-DE" dirty="0"/>
              <a:t>8</a:t>
            </a:r>
            <a:r>
              <a:rPr lang="de-DE" dirty="0" smtClean="0"/>
              <a:t>)</a:t>
            </a:r>
            <a:endParaRPr lang="de-DE" dirty="0"/>
          </a:p>
        </p:txBody>
      </p:sp>
      <p:sp>
        <p:nvSpPr>
          <p:cNvPr id="16" name="Textfeld 12"/>
          <p:cNvSpPr txBox="1"/>
          <p:nvPr/>
        </p:nvSpPr>
        <p:spPr>
          <a:xfrm>
            <a:off x="3572246" y="4667786"/>
            <a:ext cx="456143" cy="369332"/>
          </a:xfrm>
          <a:prstGeom prst="rect">
            <a:avLst/>
          </a:prstGeom>
          <a:noFill/>
        </p:spPr>
        <p:txBody>
          <a:bodyPr wrap="square" rtlCol="0">
            <a:spAutoFit/>
          </a:bodyPr>
          <a:lstStyle/>
          <a:p>
            <a:r>
              <a:rPr lang="de-DE" dirty="0" smtClean="0"/>
              <a:t>(9)</a:t>
            </a:r>
            <a:endParaRPr lang="de-DE" dirty="0"/>
          </a:p>
        </p:txBody>
      </p:sp>
      <p:sp>
        <p:nvSpPr>
          <p:cNvPr id="17" name="Textfeld 12"/>
          <p:cNvSpPr txBox="1"/>
          <p:nvPr/>
        </p:nvSpPr>
        <p:spPr>
          <a:xfrm>
            <a:off x="3495517" y="5860711"/>
            <a:ext cx="683533" cy="369332"/>
          </a:xfrm>
          <a:prstGeom prst="rect">
            <a:avLst/>
          </a:prstGeom>
          <a:noFill/>
        </p:spPr>
        <p:txBody>
          <a:bodyPr wrap="square" rtlCol="0">
            <a:spAutoFit/>
          </a:bodyPr>
          <a:lstStyle/>
          <a:p>
            <a:r>
              <a:rPr lang="de-DE" dirty="0" smtClean="0"/>
              <a:t>(11)</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705600" y="1436688"/>
            <a:ext cx="2359026" cy="3203954"/>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在此期刊内搜索</a:t>
            </a:r>
            <a:r>
              <a:rPr lang="en-US" kern="0" dirty="0">
                <a:solidFill>
                  <a:schemeClr val="accent6"/>
                </a:solidFill>
                <a:latin typeface="宋体" pitchFamily="2" charset="-122"/>
                <a:ea typeface="宋体" pitchFamily="2" charset="-122"/>
              </a:rPr>
              <a:t>:</a:t>
            </a:r>
          </a:p>
          <a:p>
            <a:pPr eaLnBrk="0" hangingPunct="0">
              <a:spcBef>
                <a:spcPct val="30000"/>
              </a:spcBef>
              <a:defRPr/>
            </a:pPr>
            <a:r>
              <a:rPr lang="zh-CN" altLang="en-US" kern="0" dirty="0">
                <a:latin typeface="宋体" pitchFamily="2" charset="-122"/>
                <a:ea typeface="宋体" pitchFamily="2" charset="-122"/>
              </a:rPr>
              <a:t>如果您想要搜索相关文章，可以在该期刊内搜索</a:t>
            </a:r>
            <a:endParaRPr lang="en-US" kern="0" dirty="0">
              <a:latin typeface="宋体" pitchFamily="2" charset="-122"/>
              <a:ea typeface="宋体" pitchFamily="2" charset="-122"/>
            </a:endParaRPr>
          </a:p>
          <a:p>
            <a:pPr eaLnBrk="0" hangingPunct="0">
              <a:spcBef>
                <a:spcPct val="30000"/>
              </a:spcBef>
              <a:defRPr/>
            </a:pPr>
            <a:endParaRPr lang="en-US" kern="0" dirty="0">
              <a:latin typeface="宋体" pitchFamily="2" charset="-122"/>
              <a:ea typeface="宋体" pitchFamily="2" charset="-122"/>
            </a:endParaRPr>
          </a:p>
          <a:p>
            <a:pPr eaLnBrk="0" hangingPunct="0">
              <a:spcBef>
                <a:spcPct val="30000"/>
              </a:spcBef>
              <a:defRPr/>
            </a:pPr>
            <a:r>
              <a:rPr lang="zh-CN" altLang="en-US" kern="0" dirty="0">
                <a:latin typeface="宋体" pitchFamily="2" charset="-122"/>
                <a:ea typeface="宋体" pitchFamily="2" charset="-122"/>
              </a:rPr>
              <a:t>搜索结果将以列表形式显示，跳转到新的页面</a:t>
            </a:r>
            <a:endParaRPr lang="en-US" sz="2000" kern="0" dirty="0"/>
          </a:p>
          <a:p>
            <a:pPr eaLnBrk="0" hangingPunct="0">
              <a:spcBef>
                <a:spcPct val="30000"/>
              </a:spcBef>
              <a:defRPr/>
            </a:pPr>
            <a:r>
              <a:rPr lang="en-US" sz="2000" kern="0" dirty="0"/>
              <a:t/>
            </a:r>
            <a:br>
              <a:rPr lang="en-US" sz="2000" kern="0" dirty="0"/>
            </a:br>
            <a:endParaRPr lang="en-US" sz="2000" kern="0" dirty="0">
              <a:solidFill>
                <a:schemeClr val="accent6"/>
              </a:solidFill>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期刊主页</a:t>
            </a:r>
            <a:r>
              <a:rPr lang="en-US" altLang="zh-CN" dirty="0">
                <a:latin typeface="宋体" pitchFamily="2" charset="-122"/>
                <a:ea typeface="宋体" pitchFamily="2" charset="-122"/>
              </a:rPr>
              <a:t>– </a:t>
            </a:r>
            <a:r>
              <a:rPr lang="zh-CN" altLang="en-US" dirty="0">
                <a:latin typeface="宋体" pitchFamily="2" charset="-122"/>
                <a:ea typeface="宋体" pitchFamily="2" charset="-122"/>
              </a:rPr>
              <a:t>在此期刊内搜索</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79" b="22967"/>
          <a:stretch/>
        </p:blipFill>
        <p:spPr>
          <a:xfrm>
            <a:off x="831088" y="1468120"/>
            <a:ext cx="5607812" cy="4565597"/>
          </a:xfrm>
          <a:prstGeom prst="rect">
            <a:avLst/>
          </a:prstGeom>
          <a:ln>
            <a:noFill/>
          </a:ln>
          <a:effectLst>
            <a:outerShdw blurRad="292100" dist="139700" dir="2700000" algn="tl" rotWithShape="0">
              <a:srgbClr val="333333">
                <a:alpha val="65000"/>
              </a:srgbClr>
            </a:outerShdw>
          </a:effectLst>
        </p:spPr>
      </p:pic>
      <p:sp>
        <p:nvSpPr>
          <p:cNvPr id="6" name="Abgerundetes Rechteck 9"/>
          <p:cNvSpPr/>
          <p:nvPr/>
        </p:nvSpPr>
        <p:spPr bwMode="auto">
          <a:xfrm>
            <a:off x="4482944" y="1407668"/>
            <a:ext cx="1689360" cy="337782"/>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t>搜索结果页面</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89" y="1501001"/>
            <a:ext cx="4972811" cy="3036175"/>
          </a:xfrm>
          <a:prstGeom prst="rect">
            <a:avLst/>
          </a:prstGeom>
          <a:ln>
            <a:noFill/>
          </a:ln>
          <a:effectLst>
            <a:outerShdw blurRad="292100" dist="139700" dir="2700000" algn="tl" rotWithShape="0">
              <a:srgbClr val="333333">
                <a:alpha val="65000"/>
              </a:srgbClr>
            </a:outerShdw>
          </a:effectLst>
        </p:spPr>
      </p:pic>
      <p:sp>
        <p:nvSpPr>
          <p:cNvPr id="6" name="Abgerundetes Rechteck 6"/>
          <p:cNvSpPr/>
          <p:nvPr/>
        </p:nvSpPr>
        <p:spPr bwMode="auto">
          <a:xfrm>
            <a:off x="1973581" y="1541019"/>
            <a:ext cx="2366669" cy="851662"/>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Content Placeholder 2"/>
          <p:cNvSpPr txBox="1">
            <a:spLocks/>
          </p:cNvSpPr>
          <p:nvPr/>
        </p:nvSpPr>
        <p:spPr bwMode="auto">
          <a:xfrm>
            <a:off x="6310177" y="1628800"/>
            <a:ext cx="2806527" cy="1828193"/>
          </a:xfrm>
          <a:prstGeom prst="rect">
            <a:avLst/>
          </a:prstGeom>
          <a:noFill/>
          <a:ln w="9525">
            <a:noFill/>
            <a:miter lim="800000"/>
            <a:headEnd/>
            <a:tailEnd/>
          </a:ln>
        </p:spPr>
        <p:txBody>
          <a:bodyPr wrap="square" lIns="0" tIns="0" rIns="0" bIns="0">
            <a:spAutoFit/>
          </a:bodyPr>
          <a:lstStyle/>
          <a:p>
            <a:pPr algn="l"/>
            <a:r>
              <a:rPr lang="zh-CN" altLang="en-US" b="1" dirty="0" smtClean="0">
                <a:solidFill>
                  <a:schemeClr val="accent6"/>
                </a:solidFill>
                <a:latin typeface="宋体" pitchFamily="2" charset="-122"/>
                <a:ea typeface="宋体" pitchFamily="2" charset="-122"/>
              </a:rPr>
              <a:t>在此期刊内用关键词搜索</a:t>
            </a:r>
            <a:r>
              <a:rPr lang="de-DE" b="1" dirty="0" smtClean="0">
                <a:solidFill>
                  <a:schemeClr val="accent6"/>
                </a:solidFill>
                <a:latin typeface="宋体" pitchFamily="2" charset="-122"/>
                <a:ea typeface="宋体" pitchFamily="2" charset="-122"/>
              </a:rPr>
              <a:t>:</a:t>
            </a:r>
          </a:p>
          <a:p>
            <a:pPr algn="l"/>
            <a:endParaRPr lang="de-DE" b="1" dirty="0" smtClean="0">
              <a:solidFill>
                <a:schemeClr val="accent6"/>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在搜索列表的上方会显示搜索条件和期刊名称</a:t>
            </a:r>
            <a:endParaRPr lang="en-US" kern="0" dirty="0">
              <a:latin typeface="宋体" pitchFamily="2" charset="-122"/>
              <a:ea typeface="宋体" pitchFamily="2" charset="-122"/>
            </a:endParaRPr>
          </a:p>
          <a:p>
            <a:pPr algn="l" eaLnBrk="0" hangingPunct="0">
              <a:spcBef>
                <a:spcPct val="30000"/>
              </a:spcBef>
              <a:buFont typeface="Times"/>
              <a:buNone/>
              <a:defRPr/>
            </a:pPr>
            <a:r>
              <a:rPr lang="en-US" kern="0" dirty="0">
                <a:latin typeface="+mn-lt"/>
                <a:cs typeface="+mn-cs"/>
              </a:rPr>
              <a:t/>
            </a:r>
            <a:br>
              <a:rPr lang="en-US" kern="0" dirty="0">
                <a:latin typeface="+mn-lt"/>
                <a:cs typeface="+mn-cs"/>
              </a:rPr>
            </a:br>
            <a:endParaRPr lang="en-US" kern="0" dirty="0">
              <a:solidFill>
                <a:schemeClr val="accent6"/>
              </a:solidFill>
              <a:latin typeface="+mn-lt"/>
              <a:cs typeface="+mn-cs"/>
            </a:endParaRPr>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134100" y="1436688"/>
            <a:ext cx="2930526" cy="3250121"/>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卷和期导航：</a:t>
            </a:r>
            <a:endParaRPr lang="en-US" altLang="zh-CN" kern="0" dirty="0">
              <a:solidFill>
                <a:schemeClr val="accent6"/>
              </a:solidFill>
              <a:latin typeface="宋体" pitchFamily="2" charset="-122"/>
              <a:ea typeface="宋体" pitchFamily="2" charset="-122"/>
            </a:endParaRPr>
          </a:p>
          <a:p>
            <a:pPr marL="342900" indent="-342900">
              <a:spcBef>
                <a:spcPct val="30000"/>
              </a:spcBef>
              <a:buClr>
                <a:schemeClr val="accent4"/>
              </a:buClr>
              <a:buFont typeface="+mj-lt"/>
              <a:buAutoNum type="arabicParenR"/>
              <a:defRPr/>
            </a:pPr>
            <a:r>
              <a:rPr lang="zh-CN" altLang="en-US" b="0" kern="0" dirty="0">
                <a:latin typeface="Calibri" pitchFamily="34" charset="0"/>
                <a:cs typeface="Calibri" pitchFamily="34" charset="0"/>
              </a:rPr>
              <a:t>在该主页内容描述的下方蓝色框中，您可以搜索到具体的卷和期</a:t>
            </a:r>
          </a:p>
          <a:p>
            <a:pPr marL="342900" indent="-34290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您也可以点击蓝色按钮“</a:t>
            </a:r>
            <a:r>
              <a:rPr lang="en-US" altLang="zh-CN" b="0" kern="0" dirty="0" smtClean="0">
                <a:latin typeface="Calibri" pitchFamily="34" charset="0"/>
                <a:cs typeface="Calibri" pitchFamily="34" charset="0"/>
              </a:rPr>
              <a:t>Browse Volumes &amp; Issues</a:t>
            </a:r>
            <a:r>
              <a:rPr lang="zh-CN" altLang="en-US" b="0" kern="0" dirty="0" smtClean="0">
                <a:latin typeface="Calibri" pitchFamily="34" charset="0"/>
                <a:cs typeface="Calibri" pitchFamily="34" charset="0"/>
              </a:rPr>
              <a:t>”搜索到</a:t>
            </a:r>
            <a:r>
              <a:rPr lang="zh-CN" altLang="en-US" b="0" kern="0" dirty="0">
                <a:latin typeface="Calibri" pitchFamily="34" charset="0"/>
                <a:cs typeface="Calibri" pitchFamily="34" charset="0"/>
              </a:rPr>
              <a:t>具体的卷和期</a:t>
            </a:r>
          </a:p>
          <a:p>
            <a:pPr marL="342900" indent="-34290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在“</a:t>
            </a:r>
            <a:r>
              <a:rPr lang="en-US" b="0" kern="0" dirty="0">
                <a:latin typeface="Calibri" pitchFamily="34" charset="0"/>
                <a:cs typeface="Calibri" pitchFamily="34" charset="0"/>
              </a:rPr>
              <a:t>Latest Articles </a:t>
            </a:r>
            <a:r>
              <a:rPr lang="zh-CN" altLang="en-US" b="0" kern="0" dirty="0" smtClean="0">
                <a:latin typeface="Calibri" pitchFamily="34" charset="0"/>
                <a:cs typeface="Calibri" pitchFamily="34" charset="0"/>
              </a:rPr>
              <a:t>”</a:t>
            </a:r>
            <a:r>
              <a:rPr lang="en-US" b="0" kern="0" dirty="0" smtClean="0">
                <a:latin typeface="Calibri" pitchFamily="34" charset="0"/>
                <a:cs typeface="Calibri" pitchFamily="34" charset="0"/>
              </a:rPr>
              <a:t> </a:t>
            </a:r>
            <a:r>
              <a:rPr lang="zh-CN" altLang="en-US" b="0" kern="0" dirty="0" smtClean="0">
                <a:latin typeface="Calibri" pitchFamily="34" charset="0"/>
                <a:cs typeface="Calibri" pitchFamily="34" charset="0"/>
              </a:rPr>
              <a:t>右边，有一个灰色表框，让您找到具体的某一卷期。</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HK" altLang="en-US" dirty="0"/>
              <a:t>期刊主页</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856"/>
          <a:stretch/>
        </p:blipFill>
        <p:spPr>
          <a:xfrm>
            <a:off x="832611" y="1469644"/>
            <a:ext cx="4874108" cy="4793468"/>
          </a:xfrm>
          <a:prstGeom prst="rect">
            <a:avLst/>
          </a:prstGeom>
          <a:ln>
            <a:noFill/>
          </a:ln>
          <a:effectLst>
            <a:outerShdw blurRad="292100" dist="139700" dir="2700000" algn="tl" rotWithShape="0">
              <a:srgbClr val="333333">
                <a:alpha val="65000"/>
              </a:srgbClr>
            </a:outerShdw>
          </a:effectLst>
        </p:spPr>
      </p:pic>
      <p:sp>
        <p:nvSpPr>
          <p:cNvPr id="6" name="Abgerundetes Rechteck 8"/>
          <p:cNvSpPr/>
          <p:nvPr/>
        </p:nvSpPr>
        <p:spPr bwMode="auto">
          <a:xfrm>
            <a:off x="1063245" y="3717037"/>
            <a:ext cx="1078920" cy="296936"/>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Abgerundetes Rechteck 9"/>
          <p:cNvSpPr/>
          <p:nvPr/>
        </p:nvSpPr>
        <p:spPr bwMode="auto">
          <a:xfrm>
            <a:off x="1066293" y="1506221"/>
            <a:ext cx="1113972" cy="309774"/>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9" name="Abgerundetes Rechteck 10"/>
          <p:cNvSpPr/>
          <p:nvPr/>
        </p:nvSpPr>
        <p:spPr bwMode="auto">
          <a:xfrm>
            <a:off x="4156837" y="5616067"/>
            <a:ext cx="1224787" cy="569853"/>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10" name="Textfeld 7"/>
          <p:cNvSpPr txBox="1"/>
          <p:nvPr/>
        </p:nvSpPr>
        <p:spPr>
          <a:xfrm>
            <a:off x="520700" y="1456946"/>
            <a:ext cx="529351" cy="369332"/>
          </a:xfrm>
          <a:prstGeom prst="rect">
            <a:avLst/>
          </a:prstGeom>
          <a:noFill/>
        </p:spPr>
        <p:txBody>
          <a:bodyPr wrap="square" rtlCol="0">
            <a:spAutoFit/>
          </a:bodyPr>
          <a:lstStyle/>
          <a:p>
            <a:r>
              <a:rPr lang="de-DE" dirty="0" smtClean="0"/>
              <a:t>(1)</a:t>
            </a:r>
            <a:endParaRPr lang="de-DE" dirty="0"/>
          </a:p>
        </p:txBody>
      </p:sp>
      <p:sp>
        <p:nvSpPr>
          <p:cNvPr id="11" name="Textfeld 11"/>
          <p:cNvSpPr txBox="1"/>
          <p:nvPr/>
        </p:nvSpPr>
        <p:spPr>
          <a:xfrm>
            <a:off x="673100" y="3696492"/>
            <a:ext cx="524779" cy="369332"/>
          </a:xfrm>
          <a:prstGeom prst="rect">
            <a:avLst/>
          </a:prstGeom>
          <a:noFill/>
        </p:spPr>
        <p:txBody>
          <a:bodyPr wrap="square" rtlCol="0">
            <a:spAutoFit/>
          </a:bodyPr>
          <a:lstStyle/>
          <a:p>
            <a:r>
              <a:rPr lang="de-DE" dirty="0" smtClean="0"/>
              <a:t>(2)</a:t>
            </a:r>
            <a:endParaRPr lang="de-DE" dirty="0"/>
          </a:p>
        </p:txBody>
      </p:sp>
      <p:sp>
        <p:nvSpPr>
          <p:cNvPr id="12" name="Textfeld 12"/>
          <p:cNvSpPr txBox="1"/>
          <p:nvPr/>
        </p:nvSpPr>
        <p:spPr>
          <a:xfrm>
            <a:off x="3784600" y="5565142"/>
            <a:ext cx="461821" cy="369332"/>
          </a:xfrm>
          <a:prstGeom prst="rect">
            <a:avLst/>
          </a:prstGeom>
          <a:noFill/>
        </p:spPr>
        <p:txBody>
          <a:bodyPr wrap="square" rtlCol="0">
            <a:spAutoFit/>
          </a:bodyPr>
          <a:lstStyle/>
          <a:p>
            <a:r>
              <a:rPr lang="de-DE" dirty="0" smtClean="0"/>
              <a:t>(3)</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31341" y="1231386"/>
            <a:ext cx="8239126" cy="630942"/>
          </a:xfrm>
        </p:spPr>
        <p:txBody>
          <a:bodyPr/>
          <a:lstStyle/>
          <a:p>
            <a:r>
              <a:rPr lang="zh-CN" altLang="en-US" dirty="0" smtClean="0">
                <a:latin typeface="宋体" pitchFamily="2" charset="-122"/>
                <a:ea typeface="宋体" pitchFamily="2" charset="-122"/>
              </a:rPr>
              <a:t>搜索</a:t>
            </a:r>
            <a:r>
              <a:rPr lang="zh-CN" altLang="en-US" dirty="0">
                <a:latin typeface="宋体" pitchFamily="2" charset="-122"/>
                <a:ea typeface="宋体" pitchFamily="2" charset="-122"/>
              </a:rPr>
              <a:t>时自动建议功能（</a:t>
            </a:r>
            <a:r>
              <a:rPr lang="zh-CN" altLang="en-US" dirty="0" smtClean="0">
                <a:latin typeface="宋体" pitchFamily="2" charset="-122"/>
                <a:ea typeface="宋体" pitchFamily="2" charset="-122"/>
              </a:rPr>
              <a:t>以关键字</a:t>
            </a:r>
            <a:r>
              <a:rPr lang="zh-CN" altLang="en-US" dirty="0">
                <a:latin typeface="宋体" pitchFamily="2" charset="-122"/>
                <a:ea typeface="宋体" pitchFamily="2" charset="-122"/>
              </a:rPr>
              <a:t>数据为准）</a:t>
            </a:r>
            <a:endParaRPr lang="en-US" dirty="0">
              <a:latin typeface="宋体" pitchFamily="2" charset="-122"/>
              <a:ea typeface="宋体" pitchFamily="2" charset="-122"/>
              <a:cs typeface="Calibri" pitchFamily="34" charset="0"/>
            </a:endParaRPr>
          </a:p>
          <a:p>
            <a:endParaRPr lang="en-US" dirty="0" smtClean="0">
              <a:latin typeface="Calibri" pitchFamily="34" charset="0"/>
              <a:cs typeface="Calibri" pitchFamily="34" charset="0"/>
            </a:endParaRPr>
          </a:p>
        </p:txBody>
      </p:sp>
      <p:sp>
        <p:nvSpPr>
          <p:cNvPr id="5" name="Title 4"/>
          <p:cNvSpPr>
            <a:spLocks noGrp="1"/>
          </p:cNvSpPr>
          <p:nvPr>
            <p:ph type="title"/>
          </p:nvPr>
        </p:nvSpPr>
        <p:spPr/>
        <p:txBody>
          <a:bodyPr/>
          <a:lstStyle/>
          <a:p>
            <a:r>
              <a:rPr lang="en-GB" dirty="0" smtClean="0"/>
              <a:t>SpringerLink is </a:t>
            </a:r>
            <a:r>
              <a:rPr lang="zh-CN" altLang="en-US" dirty="0" smtClean="0">
                <a:latin typeface="宋体" pitchFamily="2" charset="-122"/>
                <a:ea typeface="宋体" pitchFamily="2" charset="-122"/>
              </a:rPr>
              <a:t>为您所需而设计</a:t>
            </a:r>
            <a:endParaRPr lang="en-GB" dirty="0">
              <a:latin typeface="宋体" pitchFamily="2" charset="-122"/>
              <a:ea typeface="宋体" pitchFamily="2" charset="-122"/>
            </a:endParaRP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42" t="4505" r="20027" b="42140"/>
          <a:stretch/>
        </p:blipFill>
        <p:spPr bwMode="auto">
          <a:xfrm>
            <a:off x="788477" y="1862328"/>
            <a:ext cx="5929315" cy="2633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197791" y="5382527"/>
            <a:ext cx="5872676" cy="826249"/>
            <a:chOff x="2978716" y="5382527"/>
            <a:chExt cx="5872676" cy="826249"/>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4604" b="30398"/>
            <a:stretch/>
          </p:blipFill>
          <p:spPr>
            <a:xfrm>
              <a:off x="2978716" y="5382527"/>
              <a:ext cx="5872676" cy="82624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843016" y="5870222"/>
              <a:ext cx="3008376" cy="338554"/>
            </a:xfrm>
            <a:prstGeom prst="rect">
              <a:avLst/>
            </a:prstGeom>
            <a:solidFill>
              <a:schemeClr val="bg1">
                <a:lumMod val="95000"/>
              </a:schemeClr>
            </a:solidFill>
          </p:spPr>
          <p:txBody>
            <a:bodyPr wrap="square" rtlCol="0">
              <a:spAutoFit/>
            </a:bodyPr>
            <a:lstStyle/>
            <a:p>
              <a:endParaRPr lang="en-GB" dirty="0"/>
            </a:p>
          </p:txBody>
        </p:sp>
      </p:grpSp>
      <p:sp>
        <p:nvSpPr>
          <p:cNvPr id="10" name="TextBox 9"/>
          <p:cNvSpPr txBox="1"/>
          <p:nvPr/>
        </p:nvSpPr>
        <p:spPr>
          <a:xfrm>
            <a:off x="3104007" y="4910102"/>
            <a:ext cx="2492990" cy="369332"/>
          </a:xfrm>
          <a:prstGeom prst="rect">
            <a:avLst/>
          </a:prstGeom>
          <a:noFill/>
        </p:spPr>
        <p:txBody>
          <a:bodyPr wrap="none" rtlCol="0">
            <a:spAutoFit/>
          </a:bodyPr>
          <a:lstStyle/>
          <a:p>
            <a:r>
              <a:rPr lang="zh-CN" altLang="en-US" b="1" dirty="0" smtClean="0">
                <a:latin typeface="宋体" pitchFamily="2" charset="-122"/>
                <a:ea typeface="宋体" pitchFamily="2" charset="-122"/>
                <a:cs typeface="Calibri" pitchFamily="34" charset="0"/>
              </a:rPr>
              <a:t>可以仅显示可访问内容</a:t>
            </a:r>
            <a:endParaRPr lang="en-US" b="1" dirty="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286500" y="1436688"/>
            <a:ext cx="2778126" cy="3250121"/>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所有的卷和期</a:t>
            </a:r>
            <a:endParaRPr lang="en-US" kern="0" dirty="0">
              <a:solidFill>
                <a:schemeClr val="accent6"/>
              </a:solidFill>
              <a:latin typeface="宋体" pitchFamily="2" charset="-122"/>
              <a:ea typeface="宋体" pitchFamily="2" charset="-122"/>
            </a:endParaRP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在页面上方，您可以看到最新的内容链接</a:t>
            </a:r>
          </a:p>
          <a:p>
            <a:pPr marL="342900" indent="-342900" eaLnBrk="0" hangingPunct="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过往</a:t>
            </a:r>
            <a:r>
              <a:rPr lang="zh-CN" altLang="en-US" b="0" kern="0" dirty="0">
                <a:latin typeface="宋体" pitchFamily="2" charset="-122"/>
                <a:ea typeface="宋体" pitchFamily="2" charset="-122"/>
                <a:cs typeface="Calibri" pitchFamily="34" charset="0"/>
              </a:rPr>
              <a:t>期刊将会以灰色显示，点击此卷显示条，您可以看到该卷的</a:t>
            </a:r>
            <a:r>
              <a:rPr lang="zh-CN" altLang="en-US" b="0" kern="0" dirty="0" smtClean="0">
                <a:latin typeface="宋体" pitchFamily="2" charset="-122"/>
                <a:ea typeface="宋体" pitchFamily="2" charset="-122"/>
                <a:cs typeface="Calibri" pitchFamily="34" charset="0"/>
              </a:rPr>
              <a:t>内容</a:t>
            </a:r>
            <a:endParaRPr lang="en-US" altLang="zh-CN" b="0" kern="0" dirty="0" smtClean="0">
              <a:latin typeface="宋体" pitchFamily="2" charset="-122"/>
              <a:ea typeface="宋体" pitchFamily="2" charset="-122"/>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solidFill>
                  <a:schemeClr val="accent6"/>
                </a:solidFill>
                <a:latin typeface="宋体" pitchFamily="2" charset="-122"/>
                <a:ea typeface="宋体" pitchFamily="2" charset="-122"/>
                <a:cs typeface="Calibri" pitchFamily="34" charset="0"/>
              </a:rPr>
              <a:t>点击“</a:t>
            </a:r>
            <a:r>
              <a:rPr lang="en-US" altLang="zh-CN" b="0" kern="0" dirty="0" smtClean="0">
                <a:solidFill>
                  <a:schemeClr val="accent6"/>
                </a:solidFill>
                <a:latin typeface="宋体" pitchFamily="2" charset="-122"/>
                <a:ea typeface="宋体" pitchFamily="2" charset="-122"/>
                <a:cs typeface="Calibri" pitchFamily="34" charset="0"/>
              </a:rPr>
              <a:t>Online First</a:t>
            </a:r>
            <a:r>
              <a:rPr lang="zh-CN" altLang="en-US" b="0" kern="0" dirty="0" smtClean="0">
                <a:solidFill>
                  <a:schemeClr val="accent6"/>
                </a:solidFill>
                <a:latin typeface="宋体" pitchFamily="2" charset="-122"/>
                <a:ea typeface="宋体" pitchFamily="2" charset="-122"/>
                <a:cs typeface="Calibri" pitchFamily="34" charset="0"/>
              </a:rPr>
              <a:t>”显示条，您可以</a:t>
            </a:r>
            <a:r>
              <a:rPr lang="zh-CN" altLang="en-US" b="0" kern="0" dirty="0">
                <a:solidFill>
                  <a:schemeClr val="accent6"/>
                </a:solidFill>
                <a:latin typeface="宋体" pitchFamily="2" charset="-122"/>
                <a:ea typeface="宋体" pitchFamily="2" charset="-122"/>
                <a:cs typeface="Calibri" pitchFamily="34" charset="0"/>
              </a:rPr>
              <a:t>查看</a:t>
            </a:r>
            <a:r>
              <a:rPr lang="zh-CN" altLang="en-US" b="0" kern="0" dirty="0" smtClean="0">
                <a:solidFill>
                  <a:schemeClr val="accent6"/>
                </a:solidFill>
                <a:latin typeface="宋体" pitchFamily="2" charset="-122"/>
                <a:ea typeface="宋体" pitchFamily="2" charset="-122"/>
                <a:cs typeface="Calibri" pitchFamily="34" charset="0"/>
              </a:rPr>
              <a:t>最新出版的未分配期号的文章</a:t>
            </a:r>
            <a:endParaRPr lang="en-US" b="0" kern="0" dirty="0">
              <a:solidFill>
                <a:schemeClr val="accent6"/>
              </a:solidFill>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en-GB" smtClean="0"/>
              <a:t>Typical text slide and bullets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32" y="1359917"/>
            <a:ext cx="5288968" cy="3578965"/>
          </a:xfrm>
          <a:prstGeom prst="rect">
            <a:avLst/>
          </a:prstGeom>
          <a:ln>
            <a:noFill/>
          </a:ln>
          <a:effectLst>
            <a:outerShdw blurRad="292100" dist="139700" dir="2700000" algn="tl" rotWithShape="0">
              <a:srgbClr val="333333">
                <a:alpha val="65000"/>
              </a:srgbClr>
            </a:outerShdw>
          </a:effectLst>
        </p:spPr>
      </p:pic>
      <p:sp>
        <p:nvSpPr>
          <p:cNvPr id="6" name="Textfeld 4"/>
          <p:cNvSpPr txBox="1"/>
          <p:nvPr/>
        </p:nvSpPr>
        <p:spPr>
          <a:xfrm>
            <a:off x="778290" y="3389884"/>
            <a:ext cx="436338" cy="338554"/>
          </a:xfrm>
          <a:prstGeom prst="rect">
            <a:avLst/>
          </a:prstGeom>
          <a:noFill/>
        </p:spPr>
        <p:txBody>
          <a:bodyPr wrap="none" rtlCol="0">
            <a:spAutoFit/>
          </a:bodyPr>
          <a:lstStyle/>
          <a:p>
            <a:r>
              <a:rPr lang="de-DE" dirty="0" smtClean="0"/>
              <a:t>(1)</a:t>
            </a:r>
            <a:endParaRPr lang="de-DE" dirty="0"/>
          </a:p>
        </p:txBody>
      </p:sp>
      <p:sp>
        <p:nvSpPr>
          <p:cNvPr id="8" name="Textfeld 7"/>
          <p:cNvSpPr txBox="1"/>
          <p:nvPr/>
        </p:nvSpPr>
        <p:spPr>
          <a:xfrm>
            <a:off x="1639316" y="2931668"/>
            <a:ext cx="436338" cy="338554"/>
          </a:xfrm>
          <a:prstGeom prst="rect">
            <a:avLst/>
          </a:prstGeom>
          <a:noFill/>
        </p:spPr>
        <p:txBody>
          <a:bodyPr wrap="none" rtlCol="0">
            <a:spAutoFit/>
          </a:bodyPr>
          <a:lstStyle/>
          <a:p>
            <a:r>
              <a:rPr lang="de-DE" dirty="0" smtClean="0"/>
              <a:t>(3)</a:t>
            </a:r>
            <a:endParaRPr lang="de-DE"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520411">
            <a:off x="2449779" y="3619519"/>
            <a:ext cx="109696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1011" y="3945236"/>
            <a:ext cx="3313684" cy="2326943"/>
          </a:xfrm>
          <a:prstGeom prst="rect">
            <a:avLst/>
          </a:prstGeom>
          <a:ln>
            <a:noFill/>
          </a:ln>
          <a:effectLst>
            <a:outerShdw blurRad="292100" dist="139700" dir="2700000" algn="tl" rotWithShape="0">
              <a:srgbClr val="333333">
                <a:alpha val="65000"/>
              </a:srgbClr>
            </a:outerShdw>
          </a:effectLst>
        </p:spPr>
      </p:pic>
      <p:sp>
        <p:nvSpPr>
          <p:cNvPr id="10" name="Textfeld 6"/>
          <p:cNvSpPr txBox="1"/>
          <p:nvPr/>
        </p:nvSpPr>
        <p:spPr>
          <a:xfrm>
            <a:off x="4405884" y="3843636"/>
            <a:ext cx="436338" cy="338554"/>
          </a:xfrm>
          <a:prstGeom prst="rect">
            <a:avLst/>
          </a:prstGeom>
          <a:noFill/>
        </p:spPr>
        <p:txBody>
          <a:bodyPr wrap="none" rtlCol="0">
            <a:spAutoFit/>
          </a:bodyPr>
          <a:lstStyle/>
          <a:p>
            <a:r>
              <a:rPr lang="de-DE" dirty="0" smtClean="0"/>
              <a:t>(2)</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Journal Homepage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35" r="40016"/>
          <a:stretch/>
        </p:blipFill>
        <p:spPr>
          <a:xfrm>
            <a:off x="847683" y="1495044"/>
            <a:ext cx="3482402" cy="4766055"/>
          </a:xfrm>
          <a:prstGeom prst="rect">
            <a:avLst/>
          </a:prstGeom>
          <a:ln>
            <a:noFill/>
          </a:ln>
          <a:effectLst>
            <a:outerShdw blurRad="292100" dist="139700" dir="2700000" algn="tl" rotWithShape="0">
              <a:srgbClr val="333333">
                <a:alpha val="65000"/>
              </a:srgbClr>
            </a:outerShdw>
          </a:effectLst>
        </p:spPr>
      </p:pic>
      <p:sp>
        <p:nvSpPr>
          <p:cNvPr id="6" name="Textfeld 10"/>
          <p:cNvSpPr txBox="1"/>
          <p:nvPr/>
        </p:nvSpPr>
        <p:spPr>
          <a:xfrm>
            <a:off x="730030" y="1698753"/>
            <a:ext cx="539970" cy="369332"/>
          </a:xfrm>
          <a:prstGeom prst="rect">
            <a:avLst/>
          </a:prstGeom>
          <a:noFill/>
        </p:spPr>
        <p:txBody>
          <a:bodyPr wrap="square" rtlCol="0">
            <a:spAutoFit/>
          </a:bodyPr>
          <a:lstStyle/>
          <a:p>
            <a:r>
              <a:rPr lang="de-DE" dirty="0" smtClean="0">
                <a:solidFill>
                  <a:schemeClr val="tx1"/>
                </a:solidFill>
              </a:rPr>
              <a:t>(1)</a:t>
            </a:r>
            <a:endParaRPr lang="de-DE" dirty="0">
              <a:solidFill>
                <a:schemeClr val="tx1"/>
              </a:solidFill>
            </a:endParaRPr>
          </a:p>
        </p:txBody>
      </p:sp>
      <p:sp>
        <p:nvSpPr>
          <p:cNvPr id="8" name="Textfeld 12"/>
          <p:cNvSpPr txBox="1"/>
          <p:nvPr/>
        </p:nvSpPr>
        <p:spPr>
          <a:xfrm>
            <a:off x="730030" y="3532633"/>
            <a:ext cx="539970" cy="369332"/>
          </a:xfrm>
          <a:prstGeom prst="rect">
            <a:avLst/>
          </a:prstGeom>
          <a:noFill/>
        </p:spPr>
        <p:txBody>
          <a:bodyPr wrap="square" rtlCol="0">
            <a:spAutoFit/>
          </a:bodyPr>
          <a:lstStyle/>
          <a:p>
            <a:r>
              <a:rPr lang="de-DE" dirty="0" smtClean="0">
                <a:solidFill>
                  <a:schemeClr val="tx1"/>
                </a:solidFill>
              </a:rPr>
              <a:t>(2)</a:t>
            </a:r>
            <a:endParaRPr lang="de-DE" dirty="0">
              <a:solidFill>
                <a:schemeClr val="tx1"/>
              </a:solidFill>
            </a:endParaRPr>
          </a:p>
        </p:txBody>
      </p:sp>
      <p:sp>
        <p:nvSpPr>
          <p:cNvPr id="9" name="Textfeld 14"/>
          <p:cNvSpPr txBox="1"/>
          <p:nvPr/>
        </p:nvSpPr>
        <p:spPr>
          <a:xfrm>
            <a:off x="2466882" y="1698753"/>
            <a:ext cx="504918" cy="369332"/>
          </a:xfrm>
          <a:prstGeom prst="rect">
            <a:avLst/>
          </a:prstGeom>
          <a:noFill/>
        </p:spPr>
        <p:txBody>
          <a:bodyPr wrap="square" rtlCol="0">
            <a:spAutoFit/>
          </a:bodyPr>
          <a:lstStyle/>
          <a:p>
            <a:r>
              <a:rPr lang="de-DE" dirty="0" smtClean="0">
                <a:solidFill>
                  <a:schemeClr val="tx1"/>
                </a:solidFill>
              </a:rPr>
              <a:t>(3)</a:t>
            </a:r>
            <a:endParaRPr lang="de-DE" dirty="0">
              <a:solidFill>
                <a:schemeClr val="tx1"/>
              </a:solidFill>
            </a:endParaRPr>
          </a:p>
        </p:txBody>
      </p:sp>
      <p:sp>
        <p:nvSpPr>
          <p:cNvPr id="10" name="Textfeld 14"/>
          <p:cNvSpPr txBox="1"/>
          <p:nvPr/>
        </p:nvSpPr>
        <p:spPr>
          <a:xfrm>
            <a:off x="2454182" y="2772439"/>
            <a:ext cx="517618" cy="369332"/>
          </a:xfrm>
          <a:prstGeom prst="rect">
            <a:avLst/>
          </a:prstGeom>
          <a:noFill/>
        </p:spPr>
        <p:txBody>
          <a:bodyPr wrap="square" rtlCol="0">
            <a:spAutoFit/>
          </a:bodyPr>
          <a:lstStyle/>
          <a:p>
            <a:r>
              <a:rPr lang="de-DE" dirty="0" smtClean="0">
                <a:solidFill>
                  <a:schemeClr val="tx1"/>
                </a:solidFill>
              </a:rPr>
              <a:t>(4)</a:t>
            </a:r>
            <a:endParaRPr lang="de-DE" dirty="0">
              <a:solidFill>
                <a:schemeClr val="tx1"/>
              </a:solidFill>
            </a:endParaRPr>
          </a:p>
        </p:txBody>
      </p:sp>
      <p:sp>
        <p:nvSpPr>
          <p:cNvPr id="11" name="Textfeld 14"/>
          <p:cNvSpPr txBox="1"/>
          <p:nvPr/>
        </p:nvSpPr>
        <p:spPr>
          <a:xfrm>
            <a:off x="630428" y="4736593"/>
            <a:ext cx="512572" cy="369332"/>
          </a:xfrm>
          <a:prstGeom prst="rect">
            <a:avLst/>
          </a:prstGeom>
          <a:noFill/>
        </p:spPr>
        <p:txBody>
          <a:bodyPr wrap="square" rtlCol="0">
            <a:spAutoFit/>
          </a:bodyPr>
          <a:lstStyle/>
          <a:p>
            <a:r>
              <a:rPr lang="de-DE" dirty="0" smtClean="0">
                <a:solidFill>
                  <a:schemeClr val="tx1"/>
                </a:solidFill>
              </a:rPr>
              <a:t>(5)</a:t>
            </a:r>
            <a:endParaRPr lang="de-DE" dirty="0">
              <a:solidFill>
                <a:schemeClr val="tx1"/>
              </a:solidFill>
            </a:endParaRPr>
          </a:p>
        </p:txBody>
      </p:sp>
      <p:sp>
        <p:nvSpPr>
          <p:cNvPr id="12" name="Content Placeholder 2"/>
          <p:cNvSpPr txBox="1">
            <a:spLocks/>
          </p:cNvSpPr>
          <p:nvPr/>
        </p:nvSpPr>
        <p:spPr bwMode="auto">
          <a:xfrm>
            <a:off x="5167937" y="1181220"/>
            <a:ext cx="3877056" cy="5072158"/>
          </a:xfrm>
          <a:prstGeom prst="rect">
            <a:avLst/>
          </a:prstGeom>
          <a:noFill/>
          <a:ln w="9525">
            <a:noFill/>
            <a:miter lim="800000"/>
            <a:headEnd/>
            <a:tailEnd/>
          </a:ln>
        </p:spPr>
        <p:txBody>
          <a:bodyPr wrap="square" lIns="0" tIns="0" rIns="0" bIns="0">
            <a:spAutoFit/>
          </a:bodyPr>
          <a:lstStyle/>
          <a:p>
            <a:pPr algn="l" eaLnBrk="0" hangingPunct="0">
              <a:spcBef>
                <a:spcPct val="30000"/>
              </a:spcBef>
              <a:defRPr/>
            </a:pPr>
            <a:r>
              <a:rPr lang="zh-CN" altLang="en-US" sz="1600" b="1" kern="0" dirty="0" smtClean="0">
                <a:solidFill>
                  <a:schemeClr val="accent6"/>
                </a:solidFill>
                <a:latin typeface="宋体" pitchFamily="2" charset="-122"/>
                <a:ea typeface="宋体" pitchFamily="2" charset="-122"/>
              </a:rPr>
              <a:t>关于此期刊</a:t>
            </a:r>
            <a:endParaRPr lang="en-US" altLang="zh-CN" sz="1600" b="1" kern="0" dirty="0" smtClean="0">
              <a:solidFill>
                <a:schemeClr val="accent6"/>
              </a:solidFill>
              <a:latin typeface="宋体" pitchFamily="2" charset="-122"/>
              <a:ea typeface="宋体" pitchFamily="2" charset="-122"/>
            </a:endParaRPr>
          </a:p>
          <a:p>
            <a:pPr algn="l" eaLnBrk="0" hangingPunct="0">
              <a:spcBef>
                <a:spcPct val="30000"/>
              </a:spcBef>
              <a:defRPr/>
            </a:pPr>
            <a:endParaRPr lang="en-US" sz="1600"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sz="1600" kern="0" dirty="0" smtClean="0">
                <a:latin typeface="宋体" pitchFamily="2" charset="-122"/>
                <a:ea typeface="宋体" pitchFamily="2" charset="-122"/>
              </a:rPr>
              <a:t>在期刊主页的下方，你会看到详细的信息</a:t>
            </a:r>
            <a:r>
              <a:rPr lang="en-US" sz="1600" kern="0" dirty="0" smtClean="0">
                <a:latin typeface="宋体" pitchFamily="2" charset="-122"/>
                <a:ea typeface="宋体" pitchFamily="2" charset="-122"/>
              </a:rPr>
              <a:t>:</a:t>
            </a:r>
          </a:p>
          <a:p>
            <a:pPr algn="l" eaLnBrk="0" hangingPunct="0">
              <a:spcBef>
                <a:spcPct val="30000"/>
              </a:spcBef>
              <a:defRPr/>
            </a:pPr>
            <a:endParaRPr lang="en-US" sz="1600" kern="0" dirty="0" smtClean="0">
              <a:latin typeface="宋体" pitchFamily="2" charset="-122"/>
              <a:ea typeface="宋体" pitchFamily="2" charset="-122"/>
            </a:endParaRPr>
          </a:p>
          <a:p>
            <a:pPr marL="342900" indent="-342900" algn="l" eaLnBrk="0" hangingPunct="0">
              <a:spcBef>
                <a:spcPct val="30000"/>
              </a:spcBef>
              <a:buAutoNum type="arabicPeriod"/>
              <a:defRPr/>
            </a:pPr>
            <a:r>
              <a:rPr lang="zh-CN" altLang="en-US" sz="1600" kern="0" dirty="0" smtClean="0">
                <a:latin typeface="宋体" pitchFamily="2" charset="-122"/>
                <a:ea typeface="宋体" pitchFamily="2" charset="-122"/>
              </a:rPr>
              <a:t>在页面左侧，您可以看到书目信息</a:t>
            </a:r>
            <a:endParaRPr lang="en-US" sz="1600" kern="0" dirty="0" smtClean="0">
              <a:latin typeface="宋体" pitchFamily="2" charset="-122"/>
              <a:ea typeface="宋体" pitchFamily="2" charset="-122"/>
            </a:endParaRPr>
          </a:p>
          <a:p>
            <a:pPr marL="342900" indent="-342900" algn="l">
              <a:spcBef>
                <a:spcPct val="30000"/>
              </a:spcBef>
              <a:buAutoNum type="arabicPeriod"/>
              <a:defRPr/>
            </a:pPr>
            <a:r>
              <a:rPr lang="zh-CN" altLang="en-US" sz="1600" kern="0" dirty="0" smtClean="0">
                <a:latin typeface="宋体" pitchFamily="2" charset="-122"/>
                <a:ea typeface="宋体" pitchFamily="2" charset="-122"/>
              </a:rPr>
              <a:t>在页面下方，您看到由</a:t>
            </a:r>
            <a:r>
              <a:rPr lang="en-US" sz="1600" kern="0" dirty="0" smtClean="0">
                <a:latin typeface="宋体" pitchFamily="2" charset="-122"/>
                <a:ea typeface="宋体" pitchFamily="2" charset="-122"/>
              </a:rPr>
              <a:t>springer.com</a:t>
            </a:r>
            <a:r>
              <a:rPr lang="zh-CN" altLang="en-US" sz="1600" kern="0" dirty="0" smtClean="0">
                <a:latin typeface="宋体" pitchFamily="2" charset="-122"/>
                <a:ea typeface="宋体" pitchFamily="2" charset="-122"/>
              </a:rPr>
              <a:t>提供的额外链接</a:t>
            </a:r>
            <a:r>
              <a:rPr lang="en-US" sz="1600" kern="0" dirty="0" smtClean="0">
                <a:latin typeface="宋体" pitchFamily="2" charset="-122"/>
                <a:ea typeface="宋体" pitchFamily="2" charset="-122"/>
              </a:rPr>
              <a:t>“Additional Links”:</a:t>
            </a:r>
          </a:p>
          <a:p>
            <a:pPr marL="638175" lvl="1" indent="-180975" algn="l">
              <a:spcBef>
                <a:spcPct val="30000"/>
              </a:spcBef>
              <a:buClr>
                <a:schemeClr val="accent6"/>
              </a:buClr>
              <a:buFont typeface="Arial" pitchFamily="34" charset="0"/>
              <a:buChar char="•"/>
              <a:defRPr/>
            </a:pPr>
            <a:r>
              <a:rPr lang="en-US" sz="1600" kern="0" dirty="0" smtClean="0">
                <a:latin typeface="宋体" pitchFamily="2" charset="-122"/>
                <a:ea typeface="宋体" pitchFamily="2" charset="-122"/>
              </a:rPr>
              <a:t> T</a:t>
            </a:r>
            <a:r>
              <a:rPr lang="en-US" altLang="zh-CN" sz="1600" kern="0" dirty="0" smtClean="0">
                <a:latin typeface="宋体" pitchFamily="2" charset="-122"/>
                <a:ea typeface="宋体" pitchFamily="2" charset="-122"/>
              </a:rPr>
              <a:t>OC</a:t>
            </a:r>
            <a:r>
              <a:rPr lang="zh-CN" altLang="en-US" sz="1600" kern="0" dirty="0" smtClean="0">
                <a:latin typeface="宋体" pitchFamily="2" charset="-122"/>
                <a:ea typeface="宋体" pitchFamily="2" charset="-122"/>
              </a:rPr>
              <a:t>提醒注册</a:t>
            </a:r>
            <a:endParaRPr lang="en-US" sz="1600" kern="0" dirty="0" smtClean="0">
              <a:latin typeface="宋体" pitchFamily="2" charset="-122"/>
              <a:ea typeface="宋体" pitchFamily="2" charset="-122"/>
            </a:endParaRPr>
          </a:p>
          <a:p>
            <a:pPr marL="638175" lvl="1" indent="-180975" algn="l">
              <a:spcBef>
                <a:spcPct val="30000"/>
              </a:spcBef>
              <a:buClr>
                <a:schemeClr val="accent6"/>
              </a:buClr>
              <a:buFont typeface="Arial" pitchFamily="34" charset="0"/>
              <a:buChar char="•"/>
              <a:defRPr/>
            </a:pPr>
            <a:r>
              <a:rPr lang="en-US" sz="1600" kern="0" dirty="0" smtClean="0">
                <a:latin typeface="宋体" pitchFamily="2" charset="-122"/>
                <a:ea typeface="宋体" pitchFamily="2" charset="-122"/>
              </a:rPr>
              <a:t> </a:t>
            </a:r>
            <a:r>
              <a:rPr lang="zh-CN" altLang="en-US" sz="1600" kern="0" dirty="0" smtClean="0">
                <a:latin typeface="宋体" pitchFamily="2" charset="-122"/>
                <a:ea typeface="宋体" pitchFamily="2" charset="-122"/>
              </a:rPr>
              <a:t>投稿</a:t>
            </a:r>
            <a:endParaRPr lang="en-US" sz="1600" kern="0" dirty="0" smtClean="0">
              <a:latin typeface="宋体" pitchFamily="2" charset="-122"/>
              <a:ea typeface="宋体" pitchFamily="2" charset="-122"/>
            </a:endParaRPr>
          </a:p>
          <a:p>
            <a:pPr marL="638175" lvl="1" indent="-180975" algn="l">
              <a:spcBef>
                <a:spcPct val="30000"/>
              </a:spcBef>
              <a:buClr>
                <a:schemeClr val="accent6"/>
              </a:buClr>
              <a:buFont typeface="Arial" pitchFamily="34" charset="0"/>
              <a:buChar char="•"/>
              <a:defRPr/>
            </a:pPr>
            <a:r>
              <a:rPr lang="en-US" sz="1600" kern="0" dirty="0" smtClean="0">
                <a:latin typeface="宋体" pitchFamily="2" charset="-122"/>
                <a:ea typeface="宋体" pitchFamily="2" charset="-122"/>
              </a:rPr>
              <a:t> </a:t>
            </a:r>
            <a:r>
              <a:rPr lang="zh-CN" altLang="en-US" sz="1600" kern="0" dirty="0" smtClean="0">
                <a:latin typeface="宋体" pitchFamily="2" charset="-122"/>
                <a:ea typeface="宋体" pitchFamily="2" charset="-122"/>
              </a:rPr>
              <a:t>编辑信息</a:t>
            </a:r>
            <a:endParaRPr lang="en-US" sz="1600" kern="0" dirty="0" smtClean="0">
              <a:latin typeface="宋体" pitchFamily="2" charset="-122"/>
              <a:ea typeface="宋体" pitchFamily="2" charset="-122"/>
            </a:endParaRPr>
          </a:p>
          <a:p>
            <a:pPr marL="638175" lvl="1"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rPr>
              <a:t> 更多信息</a:t>
            </a:r>
            <a:endParaRPr lang="en-US" sz="1600" kern="0" dirty="0" smtClean="0">
              <a:latin typeface="宋体" pitchFamily="2" charset="-122"/>
              <a:ea typeface="宋体" pitchFamily="2" charset="-122"/>
            </a:endParaRPr>
          </a:p>
          <a:p>
            <a:pPr marL="342900" indent="-342900" algn="l">
              <a:spcBef>
                <a:spcPct val="30000"/>
              </a:spcBef>
              <a:buClr>
                <a:schemeClr val="accent6"/>
              </a:buClr>
              <a:defRPr/>
            </a:pPr>
            <a:r>
              <a:rPr lang="en-US" sz="1600" kern="0" dirty="0" smtClean="0">
                <a:latin typeface="宋体" pitchFamily="2" charset="-122"/>
                <a:ea typeface="宋体" pitchFamily="2" charset="-122"/>
              </a:rPr>
              <a:t>3. </a:t>
            </a:r>
            <a:r>
              <a:rPr lang="zh-CN" altLang="en-US" sz="1600" kern="0" dirty="0" smtClean="0">
                <a:latin typeface="宋体" pitchFamily="2" charset="-122"/>
                <a:ea typeface="宋体" pitchFamily="2" charset="-122"/>
              </a:rPr>
              <a:t>主题</a:t>
            </a:r>
            <a:r>
              <a:rPr lang="en-US" sz="1600" kern="0" dirty="0" smtClean="0">
                <a:latin typeface="宋体" pitchFamily="2" charset="-122"/>
                <a:ea typeface="宋体" pitchFamily="2" charset="-122"/>
              </a:rPr>
              <a:t/>
            </a:r>
            <a:br>
              <a:rPr lang="en-US" sz="1600" kern="0" dirty="0" smtClean="0">
                <a:latin typeface="宋体" pitchFamily="2" charset="-122"/>
                <a:ea typeface="宋体" pitchFamily="2" charset="-122"/>
              </a:rPr>
            </a:br>
            <a:r>
              <a:rPr lang="zh-CN" altLang="en-US" sz="1600" kern="0" dirty="0" smtClean="0">
                <a:latin typeface="宋体" pitchFamily="2" charset="-122"/>
                <a:ea typeface="宋体" pitchFamily="2" charset="-122"/>
              </a:rPr>
              <a:t>这些链接指向一个相关主题的搜索结果列表，列表中关键词无链接</a:t>
            </a:r>
            <a:endParaRPr lang="en-US" altLang="zh-CN" sz="1600" kern="0" dirty="0" smtClean="0">
              <a:latin typeface="宋体" pitchFamily="2" charset="-122"/>
              <a:ea typeface="宋体" pitchFamily="2" charset="-122"/>
            </a:endParaRPr>
          </a:p>
          <a:p>
            <a:pPr marL="342900" indent="-342900" algn="l">
              <a:spcBef>
                <a:spcPct val="30000"/>
              </a:spcBef>
              <a:buClr>
                <a:schemeClr val="accent6"/>
              </a:buClr>
              <a:defRPr/>
            </a:pPr>
            <a:r>
              <a:rPr lang="en-US" sz="1600" kern="0" dirty="0" smtClean="0">
                <a:solidFill>
                  <a:schemeClr val="tx1"/>
                </a:solidFill>
                <a:latin typeface="宋体" pitchFamily="2" charset="-122"/>
                <a:ea typeface="宋体" pitchFamily="2" charset="-122"/>
              </a:rPr>
              <a:t>4. </a:t>
            </a:r>
            <a:r>
              <a:rPr lang="zh-CN" altLang="en-US" sz="1600" kern="0" dirty="0" smtClean="0">
                <a:latin typeface="宋体" pitchFamily="2" charset="-122"/>
                <a:ea typeface="宋体" pitchFamily="2" charset="-122"/>
              </a:rPr>
              <a:t>“</a:t>
            </a:r>
            <a:r>
              <a:rPr lang="en-US" altLang="zh-CN" sz="1600" kern="0" dirty="0" smtClean="0">
                <a:latin typeface="宋体" pitchFamily="2" charset="-122"/>
                <a:ea typeface="宋体" pitchFamily="2" charset="-122"/>
              </a:rPr>
              <a:t>Industry sectors</a:t>
            </a:r>
            <a:r>
              <a:rPr lang="zh-CN" altLang="en-US" sz="1600" kern="0" dirty="0" smtClean="0">
                <a:latin typeface="宋体" pitchFamily="2" charset="-122"/>
                <a:ea typeface="宋体" pitchFamily="2" charset="-122"/>
              </a:rPr>
              <a:t>”链接到相关主题的检索结果</a:t>
            </a:r>
            <a:endParaRPr lang="en-US" altLang="zh-CN" sz="1600" kern="0" dirty="0" smtClean="0">
              <a:latin typeface="宋体" pitchFamily="2" charset="-122"/>
              <a:ea typeface="宋体" pitchFamily="2" charset="-122"/>
            </a:endParaRPr>
          </a:p>
          <a:p>
            <a:pPr marL="342900" indent="-342900" algn="l">
              <a:spcBef>
                <a:spcPct val="30000"/>
              </a:spcBef>
              <a:buClr>
                <a:schemeClr val="accent6"/>
              </a:buClr>
              <a:defRPr/>
            </a:pPr>
            <a:r>
              <a:rPr lang="en-US" sz="1600" kern="0" dirty="0" smtClean="0">
                <a:solidFill>
                  <a:schemeClr val="tx1"/>
                </a:solidFill>
                <a:latin typeface="宋体" pitchFamily="2" charset="-122"/>
                <a:ea typeface="宋体" pitchFamily="2" charset="-122"/>
              </a:rPr>
              <a:t>5.  </a:t>
            </a:r>
            <a:r>
              <a:rPr lang="zh-CN" altLang="en-US" sz="1600" kern="0" dirty="0" smtClean="0">
                <a:solidFill>
                  <a:schemeClr val="tx1"/>
                </a:solidFill>
                <a:latin typeface="宋体" pitchFamily="2" charset="-122"/>
                <a:ea typeface="宋体" pitchFamily="2" charset="-122"/>
              </a:rPr>
              <a:t>期刊历史显示了本刊以往的信息。</a:t>
            </a:r>
            <a:endParaRPr lang="en-US" sz="1600" kern="0" dirty="0">
              <a:solidFill>
                <a:schemeClr val="tx1"/>
              </a:solidFill>
              <a:latin typeface="宋体" pitchFamily="2" charset="-122"/>
              <a:ea typeface="宋体" pitchFamily="2" charset="-122"/>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latin typeface="宋体" pitchFamily="2" charset="-122"/>
                <a:ea typeface="宋体" pitchFamily="2" charset="-122"/>
              </a:rPr>
              <a:t>期刊文章</a:t>
            </a:r>
            <a:endParaRPr lang="en-GB" dirty="0">
              <a:latin typeface="宋体" pitchFamily="2" charset="-122"/>
              <a:ea typeface="宋体" pitchFamily="2" charset="-122"/>
            </a:endParaRPr>
          </a:p>
        </p:txBody>
      </p:sp>
      <p:sp>
        <p:nvSpPr>
          <p:cNvPr id="7" name="Inhaltsplatzhalter 2"/>
          <p:cNvSpPr txBox="1">
            <a:spLocks/>
          </p:cNvSpPr>
          <p:nvPr/>
        </p:nvSpPr>
        <p:spPr>
          <a:xfrm>
            <a:off x="820574" y="1177595"/>
            <a:ext cx="7848600" cy="3980561"/>
          </a:xfrm>
          <a:prstGeom prst="rect">
            <a:avLst/>
          </a:prstGeom>
        </p:spPr>
        <p:txBody>
          <a:bodyPr/>
          <a:lstStyle/>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kumimoji="0" lang="zh-CN" altLang="en-US"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功能概述</a:t>
            </a:r>
            <a:endParaRPr kumimoji="0" lang="en-US" altLang="zh-CN"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标题和作者信息</a:t>
            </a:r>
            <a:endParaRPr lang="en-US" b="1" kern="0" dirty="0">
              <a:solidFill>
                <a:schemeClr val="bg1"/>
              </a:solidFill>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kumimoji="0" lang="zh-CN" altLang="en-US"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导航栏、</a:t>
            </a:r>
            <a:r>
              <a:rPr kumimoji="0" lang="en-US" altLang="zh-CN"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HTML</a:t>
            </a:r>
            <a:r>
              <a:rPr kumimoji="0" lang="zh-CN" altLang="en-US"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链接、下载和导出</a:t>
            </a:r>
            <a:endParaRPr kumimoji="0" lang="en-US" altLang="zh-CN"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相关内容</a:t>
            </a:r>
            <a:endParaRPr lang="en-US" altLang="zh-CN" b="1" kern="0" dirty="0">
              <a:solidFill>
                <a:schemeClr val="bg1"/>
              </a:solidFill>
              <a:latin typeface="宋体" pitchFamily="2" charset="-122"/>
              <a:ea typeface="宋体" pitchFamily="2" charset="-122"/>
              <a:cs typeface="ヒラギノ角ゴ Pro W3" pitchFamily="-65" charset="-128"/>
            </a:endParaRP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补充材料</a:t>
            </a:r>
            <a:endParaRPr lang="en-US" altLang="zh-CN" b="1" kern="0" dirty="0">
              <a:solidFill>
                <a:schemeClr val="bg1"/>
              </a:solidFill>
              <a:latin typeface="宋体" pitchFamily="2" charset="-122"/>
              <a:ea typeface="宋体" pitchFamily="2" charset="-122"/>
              <a:cs typeface="ヒラギノ角ゴ Pro W3" pitchFamily="-65" charset="-128"/>
            </a:endParaRP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关于此</a:t>
            </a:r>
            <a:r>
              <a:rPr lang="zh-CN" altLang="en-US" b="1" kern="0" dirty="0" smtClean="0">
                <a:solidFill>
                  <a:schemeClr val="bg1"/>
                </a:solidFill>
                <a:latin typeface="宋体" pitchFamily="2" charset="-122"/>
                <a:ea typeface="宋体" pitchFamily="2" charset="-122"/>
                <a:cs typeface="ヒラギノ角ゴ Pro W3" pitchFamily="-65" charset="-128"/>
              </a:rPr>
              <a:t>文章</a:t>
            </a:r>
            <a:endParaRPr lang="en-US" b="1" kern="0" dirty="0">
              <a:solidFill>
                <a:schemeClr val="bg1"/>
              </a:solidFill>
              <a:ea typeface="ヒラギノ角ゴ Pro W3" pitchFamily="-65" charset="-128"/>
              <a:cs typeface="ヒラギノ角ゴ Pro W3" pitchFamily="-65" charset="-128"/>
            </a:endParaRPr>
          </a:p>
        </p:txBody>
      </p:sp>
    </p:spTree>
    <p:extLst>
      <p:ext uri="{BB962C8B-B14F-4D97-AF65-F5344CB8AC3E}">
        <p14:creationId xmlns:p14="http://schemas.microsoft.com/office/powerpoint/2010/main" val="1644036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HK" altLang="en-US" dirty="0"/>
              <a:t>期刊文章</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782047" y="1515364"/>
            <a:ext cx="6008612" cy="3120136"/>
          </a:xfrm>
          <a:prstGeom prst="rect">
            <a:avLst/>
          </a:prstGeom>
          <a:ln>
            <a:noFill/>
          </a:ln>
          <a:effectLst>
            <a:outerShdw blurRad="292100" dist="139700" dir="2700000" algn="tl" rotWithShape="0">
              <a:srgbClr val="333333">
                <a:alpha val="65000"/>
              </a:srgbClr>
            </a:outerShdw>
          </a:effectLst>
        </p:spPr>
      </p:pic>
      <p:sp>
        <p:nvSpPr>
          <p:cNvPr id="6" name="Textfeld 15"/>
          <p:cNvSpPr txBox="1"/>
          <p:nvPr/>
        </p:nvSpPr>
        <p:spPr>
          <a:xfrm>
            <a:off x="449072" y="1480594"/>
            <a:ext cx="436338" cy="338554"/>
          </a:xfrm>
          <a:prstGeom prst="rect">
            <a:avLst/>
          </a:prstGeom>
          <a:noFill/>
        </p:spPr>
        <p:txBody>
          <a:bodyPr wrap="none" rtlCol="0">
            <a:spAutoFit/>
          </a:bodyPr>
          <a:lstStyle/>
          <a:p>
            <a:r>
              <a:rPr lang="de-DE" dirty="0" smtClean="0"/>
              <a:t>(1)</a:t>
            </a:r>
            <a:endParaRPr lang="de-DE" dirty="0"/>
          </a:p>
        </p:txBody>
      </p:sp>
      <p:sp>
        <p:nvSpPr>
          <p:cNvPr id="8" name="Textfeld 16"/>
          <p:cNvSpPr txBox="1"/>
          <p:nvPr/>
        </p:nvSpPr>
        <p:spPr>
          <a:xfrm>
            <a:off x="1229394" y="1542570"/>
            <a:ext cx="436338" cy="338554"/>
          </a:xfrm>
          <a:prstGeom prst="rect">
            <a:avLst/>
          </a:prstGeom>
          <a:noFill/>
        </p:spPr>
        <p:txBody>
          <a:bodyPr wrap="none" rtlCol="0">
            <a:spAutoFit/>
          </a:bodyPr>
          <a:lstStyle/>
          <a:p>
            <a:r>
              <a:rPr lang="de-DE" dirty="0" smtClean="0"/>
              <a:t>(2)</a:t>
            </a:r>
            <a:endParaRPr lang="de-DE" dirty="0"/>
          </a:p>
        </p:txBody>
      </p:sp>
      <p:sp>
        <p:nvSpPr>
          <p:cNvPr id="9" name="Textfeld 17"/>
          <p:cNvSpPr txBox="1"/>
          <p:nvPr/>
        </p:nvSpPr>
        <p:spPr>
          <a:xfrm>
            <a:off x="1214120" y="1835178"/>
            <a:ext cx="436338" cy="338554"/>
          </a:xfrm>
          <a:prstGeom prst="rect">
            <a:avLst/>
          </a:prstGeom>
          <a:noFill/>
        </p:spPr>
        <p:txBody>
          <a:bodyPr wrap="none" rtlCol="0">
            <a:spAutoFit/>
          </a:bodyPr>
          <a:lstStyle/>
          <a:p>
            <a:r>
              <a:rPr lang="de-DE" dirty="0" smtClean="0"/>
              <a:t>(3)</a:t>
            </a:r>
            <a:endParaRPr lang="de-DE" dirty="0"/>
          </a:p>
        </p:txBody>
      </p:sp>
      <p:sp>
        <p:nvSpPr>
          <p:cNvPr id="10" name="Textfeld 18"/>
          <p:cNvSpPr txBox="1"/>
          <p:nvPr/>
        </p:nvSpPr>
        <p:spPr>
          <a:xfrm>
            <a:off x="5224272" y="2296386"/>
            <a:ext cx="550151" cy="338554"/>
          </a:xfrm>
          <a:prstGeom prst="rect">
            <a:avLst/>
          </a:prstGeom>
          <a:noFill/>
        </p:spPr>
        <p:txBody>
          <a:bodyPr wrap="none" rtlCol="0">
            <a:spAutoFit/>
          </a:bodyPr>
          <a:lstStyle/>
          <a:p>
            <a:r>
              <a:rPr lang="de-DE" dirty="0" smtClean="0"/>
              <a:t>(10)</a:t>
            </a:r>
            <a:endParaRPr lang="de-DE" dirty="0"/>
          </a:p>
        </p:txBody>
      </p:sp>
      <p:sp>
        <p:nvSpPr>
          <p:cNvPr id="11" name="Textfeld 19"/>
          <p:cNvSpPr txBox="1"/>
          <p:nvPr/>
        </p:nvSpPr>
        <p:spPr>
          <a:xfrm>
            <a:off x="1202944" y="3082036"/>
            <a:ext cx="436338" cy="338554"/>
          </a:xfrm>
          <a:prstGeom prst="rect">
            <a:avLst/>
          </a:prstGeom>
          <a:noFill/>
        </p:spPr>
        <p:txBody>
          <a:bodyPr wrap="none" rtlCol="0">
            <a:spAutoFit/>
          </a:bodyPr>
          <a:lstStyle/>
          <a:p>
            <a:r>
              <a:rPr lang="de-DE" dirty="0" smtClean="0"/>
              <a:t>(5)</a:t>
            </a:r>
            <a:endParaRPr lang="de-DE" dirty="0"/>
          </a:p>
        </p:txBody>
      </p:sp>
      <p:sp>
        <p:nvSpPr>
          <p:cNvPr id="12" name="Textfeld 20"/>
          <p:cNvSpPr txBox="1"/>
          <p:nvPr/>
        </p:nvSpPr>
        <p:spPr>
          <a:xfrm>
            <a:off x="1202944" y="3274568"/>
            <a:ext cx="436338" cy="338554"/>
          </a:xfrm>
          <a:prstGeom prst="rect">
            <a:avLst/>
          </a:prstGeom>
          <a:noFill/>
        </p:spPr>
        <p:txBody>
          <a:bodyPr wrap="none" rtlCol="0">
            <a:spAutoFit/>
          </a:bodyPr>
          <a:lstStyle/>
          <a:p>
            <a:r>
              <a:rPr lang="de-DE" dirty="0" smtClean="0"/>
              <a:t>(6)</a:t>
            </a:r>
            <a:endParaRPr lang="de-DE" dirty="0"/>
          </a:p>
        </p:txBody>
      </p:sp>
      <p:sp>
        <p:nvSpPr>
          <p:cNvPr id="13" name="Textfeld 22"/>
          <p:cNvSpPr txBox="1"/>
          <p:nvPr/>
        </p:nvSpPr>
        <p:spPr>
          <a:xfrm>
            <a:off x="5335524" y="1772906"/>
            <a:ext cx="436338" cy="338554"/>
          </a:xfrm>
          <a:prstGeom prst="rect">
            <a:avLst/>
          </a:prstGeom>
          <a:noFill/>
        </p:spPr>
        <p:txBody>
          <a:bodyPr wrap="none" rtlCol="0">
            <a:spAutoFit/>
          </a:bodyPr>
          <a:lstStyle/>
          <a:p>
            <a:r>
              <a:rPr lang="de-DE" dirty="0" smtClean="0"/>
              <a:t>(8)</a:t>
            </a:r>
            <a:endParaRPr lang="de-DE" dirty="0"/>
          </a:p>
        </p:txBody>
      </p:sp>
      <p:sp>
        <p:nvSpPr>
          <p:cNvPr id="14" name="Textfeld 26"/>
          <p:cNvSpPr txBox="1"/>
          <p:nvPr/>
        </p:nvSpPr>
        <p:spPr>
          <a:xfrm>
            <a:off x="5335524" y="2034032"/>
            <a:ext cx="436338" cy="338554"/>
          </a:xfrm>
          <a:prstGeom prst="rect">
            <a:avLst/>
          </a:prstGeom>
          <a:noFill/>
        </p:spPr>
        <p:txBody>
          <a:bodyPr wrap="none" rtlCol="0">
            <a:spAutoFit/>
          </a:bodyPr>
          <a:lstStyle/>
          <a:p>
            <a:r>
              <a:rPr lang="de-DE" dirty="0" smtClean="0"/>
              <a:t>(</a:t>
            </a:r>
            <a:r>
              <a:rPr lang="de-DE" dirty="0"/>
              <a:t>9</a:t>
            </a:r>
            <a:r>
              <a:rPr lang="de-DE" dirty="0" smtClean="0"/>
              <a:t>)</a:t>
            </a:r>
            <a:endParaRPr lang="de-DE" dirty="0"/>
          </a:p>
        </p:txBody>
      </p:sp>
      <p:sp>
        <p:nvSpPr>
          <p:cNvPr id="15" name="Textfeld 27"/>
          <p:cNvSpPr txBox="1"/>
          <p:nvPr/>
        </p:nvSpPr>
        <p:spPr>
          <a:xfrm>
            <a:off x="4983277" y="3029204"/>
            <a:ext cx="534890" cy="338554"/>
          </a:xfrm>
          <a:prstGeom prst="rect">
            <a:avLst/>
          </a:prstGeom>
          <a:noFill/>
        </p:spPr>
        <p:txBody>
          <a:bodyPr wrap="none" rtlCol="0">
            <a:spAutoFit/>
          </a:bodyPr>
          <a:lstStyle/>
          <a:p>
            <a:r>
              <a:rPr lang="de-DE" dirty="0" smtClean="0"/>
              <a:t>(11)</a:t>
            </a:r>
            <a:endParaRPr lang="de-DE" dirty="0"/>
          </a:p>
        </p:txBody>
      </p:sp>
      <p:sp>
        <p:nvSpPr>
          <p:cNvPr id="16" name="Textfeld 17"/>
          <p:cNvSpPr txBox="1"/>
          <p:nvPr/>
        </p:nvSpPr>
        <p:spPr>
          <a:xfrm>
            <a:off x="1202944" y="2639850"/>
            <a:ext cx="436338" cy="338554"/>
          </a:xfrm>
          <a:prstGeom prst="rect">
            <a:avLst/>
          </a:prstGeom>
          <a:noFill/>
        </p:spPr>
        <p:txBody>
          <a:bodyPr wrap="none" rtlCol="0">
            <a:spAutoFit/>
          </a:bodyPr>
          <a:lstStyle/>
          <a:p>
            <a:r>
              <a:rPr lang="de-DE" dirty="0" smtClean="0"/>
              <a:t>(4)</a:t>
            </a:r>
            <a:endParaRPr lang="de-DE" dirty="0"/>
          </a:p>
        </p:txBody>
      </p:sp>
      <p:sp>
        <p:nvSpPr>
          <p:cNvPr id="17" name="Textfeld 22"/>
          <p:cNvSpPr txBox="1"/>
          <p:nvPr/>
        </p:nvSpPr>
        <p:spPr>
          <a:xfrm>
            <a:off x="5325398" y="1491770"/>
            <a:ext cx="436338" cy="338554"/>
          </a:xfrm>
          <a:prstGeom prst="rect">
            <a:avLst/>
          </a:prstGeom>
          <a:noFill/>
        </p:spPr>
        <p:txBody>
          <a:bodyPr wrap="none" rtlCol="0">
            <a:spAutoFit/>
          </a:bodyPr>
          <a:lstStyle/>
          <a:p>
            <a:r>
              <a:rPr lang="de-DE" dirty="0" smtClean="0"/>
              <a:t>(7)</a:t>
            </a:r>
            <a:endParaRPr lang="de-DE" dirty="0"/>
          </a:p>
        </p:txBody>
      </p:sp>
      <p:sp>
        <p:nvSpPr>
          <p:cNvPr id="18" name="Content Placeholder 2"/>
          <p:cNvSpPr txBox="1">
            <a:spLocks/>
          </p:cNvSpPr>
          <p:nvPr/>
        </p:nvSpPr>
        <p:spPr bwMode="auto">
          <a:xfrm>
            <a:off x="6929248" y="1384820"/>
            <a:ext cx="2771800" cy="4118050"/>
          </a:xfrm>
          <a:prstGeom prst="rect">
            <a:avLst/>
          </a:prstGeom>
          <a:noFill/>
          <a:ln w="9525">
            <a:noFill/>
            <a:miter lim="800000"/>
            <a:headEnd/>
            <a:tailEnd/>
          </a:ln>
        </p:spPr>
        <p:txBody>
          <a:bodyPr wrap="square" lIns="0" tIns="0" rIns="0" bIns="0">
            <a:spAutoFit/>
          </a:bodyPr>
          <a:lstStyle/>
          <a:p>
            <a:pPr algn="l" eaLnBrk="0" hangingPunct="0">
              <a:spcBef>
                <a:spcPct val="30000"/>
              </a:spcBef>
              <a:buFont typeface="Times"/>
              <a:buNone/>
              <a:defRPr/>
            </a:pPr>
            <a:r>
              <a:rPr lang="zh-CN" altLang="en-US" b="1" kern="0" dirty="0" smtClean="0">
                <a:solidFill>
                  <a:schemeClr val="accent6"/>
                </a:solidFill>
                <a:latin typeface="宋体" pitchFamily="2" charset="-122"/>
                <a:ea typeface="宋体" pitchFamily="2" charset="-122"/>
              </a:rPr>
              <a:t>功能概述</a:t>
            </a:r>
            <a:endParaRPr lang="en-US" altLang="zh-CN" b="1" kern="0" dirty="0" smtClean="0">
              <a:solidFill>
                <a:schemeClr val="accent6"/>
              </a:solidFill>
              <a:latin typeface="宋体" pitchFamily="2" charset="-122"/>
              <a:ea typeface="宋体" pitchFamily="2" charset="-122"/>
            </a:endParaRPr>
          </a:p>
          <a:p>
            <a:pPr algn="l" eaLnBrk="0" hangingPunct="0">
              <a:spcBef>
                <a:spcPct val="30000"/>
              </a:spcBef>
              <a:buFont typeface="Times"/>
              <a:buNone/>
              <a:defRPr/>
            </a:pP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期刊封面</a:t>
            </a:r>
            <a:endParaRPr lang="en-US"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期刊标题</a:t>
            </a: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文章标题</a:t>
            </a: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作者</a:t>
            </a:r>
            <a:endParaRPr lang="en-US"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出版年限</a:t>
            </a:r>
            <a:endParaRPr lang="en-US" sz="1600" kern="0" dirty="0" smtClean="0">
              <a:latin typeface="宋体" pitchFamily="2" charset="-122"/>
              <a:ea typeface="宋体" pitchFamily="2" charset="-122"/>
            </a:endParaRPr>
          </a:p>
          <a:p>
            <a:pPr marL="342900" indent="-342900" algn="l">
              <a:spcBef>
                <a:spcPct val="30000"/>
              </a:spcBef>
              <a:buClr>
                <a:schemeClr val="tx2"/>
              </a:buClr>
              <a:buFont typeface="+mj-lt"/>
              <a:buAutoNum type="arabicParenR"/>
              <a:defRPr/>
            </a:pPr>
            <a:r>
              <a:rPr lang="en-US" altLang="zh-CN" sz="1600" kern="0" dirty="0" smtClean="0">
                <a:latin typeface="宋体" pitchFamily="2" charset="-122"/>
                <a:ea typeface="宋体" pitchFamily="2" charset="-122"/>
              </a:rPr>
              <a:t>ISSN</a:t>
            </a:r>
            <a:r>
              <a:rPr lang="zh-CN" altLang="en-US" sz="1600" kern="0" dirty="0" smtClean="0">
                <a:latin typeface="宋体" pitchFamily="2" charset="-122"/>
                <a:ea typeface="宋体" pitchFamily="2" charset="-122"/>
              </a:rPr>
              <a:t>信息</a:t>
            </a:r>
            <a:endParaRPr lang="en-US" altLang="zh-CN" sz="1600" kern="0" dirty="0" smtClean="0">
              <a:latin typeface="宋体" pitchFamily="2" charset="-122"/>
              <a:ea typeface="宋体" pitchFamily="2" charset="-122"/>
            </a:endParaRPr>
          </a:p>
          <a:p>
            <a:pPr marL="342900" indent="-342900" algn="l">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下载</a:t>
            </a:r>
            <a:r>
              <a:rPr lang="en-US" altLang="zh-CN" sz="1600" kern="0" dirty="0" smtClean="0">
                <a:latin typeface="宋体" pitchFamily="2" charset="-122"/>
                <a:ea typeface="宋体" pitchFamily="2" charset="-122"/>
              </a:rPr>
              <a:t>PDF</a:t>
            </a:r>
            <a:endParaRPr lang="en-US" sz="1600" kern="0" dirty="0" smtClean="0">
              <a:latin typeface="宋体" pitchFamily="2" charset="-122"/>
              <a:ea typeface="宋体" pitchFamily="2" charset="-122"/>
            </a:endParaRPr>
          </a:p>
          <a:p>
            <a:pPr marL="342900" indent="-342900" algn="l">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导出参考文献</a:t>
            </a: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分享文章</a:t>
            </a:r>
            <a:endParaRPr lang="en-US" altLang="zh-CN" sz="1600" kern="0" dirty="0" smtClean="0">
              <a:latin typeface="宋体" pitchFamily="2" charset="-122"/>
              <a:ea typeface="宋体" pitchFamily="2" charset="-122"/>
            </a:endParaRPr>
          </a:p>
          <a:p>
            <a:pPr marL="342900" indent="-342900">
              <a:spcBef>
                <a:spcPct val="30000"/>
              </a:spcBef>
              <a:buClr>
                <a:schemeClr val="tx2"/>
              </a:buClr>
              <a:buFont typeface="+mj-lt"/>
              <a:buAutoNum type="arabicParenR"/>
              <a:defRPr/>
            </a:pPr>
            <a:r>
              <a:rPr lang="zh-CN" altLang="en-US" sz="1600" kern="0" dirty="0">
                <a:latin typeface="宋体" pitchFamily="2" charset="-122"/>
                <a:ea typeface="宋体" pitchFamily="2" charset="-122"/>
              </a:rPr>
              <a:t>浏览</a:t>
            </a:r>
            <a:r>
              <a:rPr lang="en-US" sz="1600" kern="0" dirty="0">
                <a:latin typeface="宋体" pitchFamily="2" charset="-122"/>
                <a:ea typeface="宋体" pitchFamily="2" charset="-122"/>
              </a:rPr>
              <a:t>(HTML) </a:t>
            </a:r>
            <a:r>
              <a:rPr lang="zh-CN" altLang="en-US" sz="1600" kern="0" dirty="0">
                <a:latin typeface="宋体" pitchFamily="2" charset="-122"/>
                <a:ea typeface="宋体" pitchFamily="2" charset="-122"/>
              </a:rPr>
              <a:t>文章</a:t>
            </a:r>
            <a:endParaRPr lang="en-US" altLang="zh-CN" sz="1600" kern="0" dirty="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被引用信息</a:t>
            </a:r>
            <a:endParaRPr lang="en-US" sz="1600" kern="0" dirty="0" smtClean="0">
              <a:latin typeface="宋体" pitchFamily="2" charset="-122"/>
              <a:ea typeface="宋体" pitchFamily="2" charset="-122"/>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099300" y="1436688"/>
            <a:ext cx="1965326" cy="1982081"/>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文章标题，期刊与作者信息</a:t>
            </a:r>
            <a:endParaRPr lang="en-US" kern="0" dirty="0" smtClean="0">
              <a:solidFill>
                <a:schemeClr val="accent6"/>
              </a:solidFill>
              <a:latin typeface="宋体" pitchFamily="2" charset="-122"/>
              <a:ea typeface="宋体" pitchFamily="2" charset="-122"/>
              <a:cs typeface="Calibri" pitchFamily="34" charset="0"/>
            </a:endParaRPr>
          </a:p>
          <a:p>
            <a:pPr eaLnBrk="0" hangingPunct="0">
              <a:spcBef>
                <a:spcPct val="30000"/>
              </a:spcBef>
              <a:defRPr/>
            </a:pPr>
            <a:r>
              <a:rPr lang="zh-CN" altLang="en-US" b="0" kern="0" dirty="0" smtClean="0">
                <a:latin typeface="宋体" pitchFamily="2" charset="-122"/>
                <a:ea typeface="宋体" pitchFamily="2" charset="-122"/>
                <a:cs typeface="Calibri" pitchFamily="34" charset="0"/>
              </a:rPr>
              <a:t>文章</a:t>
            </a:r>
            <a:r>
              <a:rPr lang="zh-CN" altLang="en-US" b="0" kern="0" dirty="0">
                <a:latin typeface="宋体" pitchFamily="2" charset="-122"/>
                <a:ea typeface="宋体" pitchFamily="2" charset="-122"/>
                <a:cs typeface="Calibri" pitchFamily="34" charset="0"/>
              </a:rPr>
              <a:t>标题，期刊与作者</a:t>
            </a:r>
            <a:r>
              <a:rPr lang="zh-CN" altLang="en-US" b="0" kern="0" dirty="0" smtClean="0">
                <a:latin typeface="宋体" pitchFamily="2" charset="-122"/>
                <a:ea typeface="宋体" pitchFamily="2" charset="-122"/>
                <a:cs typeface="Calibri" pitchFamily="34" charset="0"/>
              </a:rPr>
              <a:t>信息显示在页面的最上方。</a:t>
            </a:r>
            <a:endParaRPr lang="zh-CN" altLang="en-US" b="0" kern="0" dirty="0">
              <a:latin typeface="宋体" pitchFamily="2" charset="-122"/>
              <a:ea typeface="宋体" pitchFamily="2" charset="-122"/>
              <a:cs typeface="Calibri" pitchFamily="34" charset="0"/>
            </a:endParaRPr>
          </a:p>
          <a:p>
            <a:pPr eaLnBrk="0" hangingPunct="0">
              <a:spcBef>
                <a:spcPct val="30000"/>
              </a:spcBef>
              <a:defRPr/>
            </a:pPr>
            <a:endParaRPr lang="en-US" b="0" kern="0" dirty="0">
              <a:solidFill>
                <a:schemeClr val="accent6"/>
              </a:solidFill>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smtClean="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804272" y="1505839"/>
            <a:ext cx="6012453" cy="3122131"/>
          </a:xfrm>
          <a:prstGeom prst="rect">
            <a:avLst/>
          </a:prstGeom>
          <a:ln>
            <a:noFill/>
          </a:ln>
          <a:effectLst>
            <a:outerShdw blurRad="292100" dist="139700" dir="2700000" algn="tl" rotWithShape="0">
              <a:srgbClr val="333333">
                <a:alpha val="65000"/>
              </a:srgbClr>
            </a:outerShdw>
          </a:effectLst>
        </p:spPr>
      </p:pic>
      <p:sp>
        <p:nvSpPr>
          <p:cNvPr id="6" name="Abgerundetes Rechteck 10"/>
          <p:cNvSpPr/>
          <p:nvPr/>
        </p:nvSpPr>
        <p:spPr bwMode="auto">
          <a:xfrm>
            <a:off x="1516126" y="1524889"/>
            <a:ext cx="3844792" cy="15264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464299" y="1436688"/>
            <a:ext cx="2790059" cy="3250121"/>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导航栏与</a:t>
            </a:r>
            <a:r>
              <a:rPr lang="en-US" kern="0" dirty="0" smtClean="0">
                <a:solidFill>
                  <a:schemeClr val="accent6"/>
                </a:solidFill>
                <a:latin typeface="宋体" pitchFamily="2" charset="-122"/>
                <a:ea typeface="宋体" pitchFamily="2" charset="-122"/>
                <a:cs typeface="Calibri" pitchFamily="34" charset="0"/>
              </a:rPr>
              <a:t>HTML </a:t>
            </a:r>
            <a:r>
              <a:rPr lang="zh-CN" altLang="en-US" kern="0" dirty="0" smtClean="0">
                <a:solidFill>
                  <a:schemeClr val="accent6"/>
                </a:solidFill>
                <a:latin typeface="宋体" pitchFamily="2" charset="-122"/>
                <a:ea typeface="宋体" pitchFamily="2" charset="-122"/>
                <a:cs typeface="Calibri" pitchFamily="34" charset="0"/>
              </a:rPr>
              <a:t>链接</a:t>
            </a:r>
            <a:endParaRPr lang="en-US" kern="0" dirty="0" smtClean="0">
              <a:solidFill>
                <a:schemeClr val="accent6"/>
              </a:solidFill>
              <a:latin typeface="宋体" pitchFamily="2" charset="-122"/>
              <a:ea typeface="宋体" pitchFamily="2" charset="-122"/>
              <a:cs typeface="Calibri" pitchFamily="34" charset="0"/>
            </a:endParaRPr>
          </a:p>
          <a:p>
            <a:pPr marL="342900" indent="-34290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在右侧导航栏，您可以下载</a:t>
            </a:r>
            <a:r>
              <a:rPr lang="en-US" altLang="zh-CN" b="0" kern="0" dirty="0" smtClean="0">
                <a:latin typeface="宋体" pitchFamily="2" charset="-122"/>
                <a:ea typeface="宋体" pitchFamily="2" charset="-122"/>
                <a:cs typeface="Calibri" pitchFamily="34" charset="0"/>
              </a:rPr>
              <a:t>PDF</a:t>
            </a:r>
            <a:r>
              <a:rPr lang="zh-CN" altLang="en-US" b="0" kern="0" dirty="0" smtClean="0">
                <a:latin typeface="宋体" pitchFamily="2" charset="-122"/>
                <a:ea typeface="宋体" pitchFamily="2" charset="-122"/>
                <a:cs typeface="Calibri" pitchFamily="34" charset="0"/>
              </a:rPr>
              <a:t>，导出参考文献，分享文章</a:t>
            </a:r>
            <a:endParaRPr lang="en-US" b="0" kern="0" dirty="0" smtClean="0">
              <a:latin typeface="宋体" pitchFamily="2" charset="-122"/>
              <a:ea typeface="宋体" pitchFamily="2" charset="-122"/>
              <a:cs typeface="Calibri" pitchFamily="34" charset="0"/>
            </a:endParaRPr>
          </a:p>
          <a:p>
            <a:pPr marL="342900" indent="-34290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导航栏下方是</a:t>
            </a:r>
            <a:r>
              <a:rPr lang="en-US" altLang="zh-CN" b="0" kern="0" dirty="0" smtClean="0">
                <a:latin typeface="宋体" pitchFamily="2" charset="-122"/>
                <a:ea typeface="宋体" pitchFamily="2" charset="-122"/>
                <a:cs typeface="Calibri" pitchFamily="34" charset="0"/>
              </a:rPr>
              <a:t>HTML</a:t>
            </a:r>
            <a:r>
              <a:rPr lang="zh-CN" altLang="en-US" b="0" kern="0" dirty="0" smtClean="0">
                <a:latin typeface="宋体" pitchFamily="2" charset="-122"/>
                <a:ea typeface="宋体" pitchFamily="2" charset="-122"/>
                <a:cs typeface="Calibri" pitchFamily="34" charset="0"/>
              </a:rPr>
              <a:t>浏览链接，可链接到摘要、补充信息及参考文献（如有提供）</a:t>
            </a:r>
            <a:endParaRPr lang="en-US" b="0" kern="0" dirty="0">
              <a:latin typeface="宋体" pitchFamily="2" charset="-122"/>
              <a:ea typeface="宋体" pitchFamily="2" charset="-122"/>
              <a:cs typeface="Calibri" pitchFamily="34" charset="0"/>
            </a:endParaRPr>
          </a:p>
          <a:p>
            <a:pPr marL="342900" indent="-34290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在文章信息下发是不同的文章指标</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756648" y="1515364"/>
            <a:ext cx="5460020" cy="2835265"/>
          </a:xfrm>
          <a:prstGeom prst="rect">
            <a:avLst/>
          </a:prstGeom>
          <a:ln>
            <a:noFill/>
          </a:ln>
          <a:effectLst>
            <a:outerShdw blurRad="292100" dist="139700" dir="2700000" algn="tl" rotWithShape="0">
              <a:srgbClr val="333333">
                <a:alpha val="65000"/>
              </a:srgbClr>
            </a:outerShdw>
          </a:effectLst>
        </p:spPr>
      </p:pic>
      <p:sp>
        <p:nvSpPr>
          <p:cNvPr id="6" name="Textfeld 7"/>
          <p:cNvSpPr txBox="1"/>
          <p:nvPr/>
        </p:nvSpPr>
        <p:spPr>
          <a:xfrm>
            <a:off x="4944398" y="1474343"/>
            <a:ext cx="436338" cy="338554"/>
          </a:xfrm>
          <a:prstGeom prst="rect">
            <a:avLst/>
          </a:prstGeom>
          <a:noFill/>
        </p:spPr>
        <p:txBody>
          <a:bodyPr wrap="none" rtlCol="0">
            <a:spAutoFit/>
          </a:bodyPr>
          <a:lstStyle/>
          <a:p>
            <a:r>
              <a:rPr lang="de-DE" dirty="0" smtClean="0"/>
              <a:t>(1)</a:t>
            </a:r>
            <a:endParaRPr lang="de-DE" dirty="0"/>
          </a:p>
        </p:txBody>
      </p:sp>
      <p:sp>
        <p:nvSpPr>
          <p:cNvPr id="8" name="Textfeld 9"/>
          <p:cNvSpPr txBox="1"/>
          <p:nvPr/>
        </p:nvSpPr>
        <p:spPr>
          <a:xfrm>
            <a:off x="4993674" y="2226846"/>
            <a:ext cx="436338" cy="338554"/>
          </a:xfrm>
          <a:prstGeom prst="rect">
            <a:avLst/>
          </a:prstGeom>
          <a:noFill/>
        </p:spPr>
        <p:txBody>
          <a:bodyPr wrap="none" rtlCol="0">
            <a:spAutoFit/>
          </a:bodyPr>
          <a:lstStyle/>
          <a:p>
            <a:r>
              <a:rPr lang="de-DE" dirty="0" smtClean="0"/>
              <a:t>(2)</a:t>
            </a:r>
            <a:endParaRPr lang="de-DE" dirty="0"/>
          </a:p>
        </p:txBody>
      </p:sp>
      <p:sp>
        <p:nvSpPr>
          <p:cNvPr id="9" name="Textfeld 9"/>
          <p:cNvSpPr txBox="1"/>
          <p:nvPr/>
        </p:nvSpPr>
        <p:spPr>
          <a:xfrm>
            <a:off x="4684336" y="2915412"/>
            <a:ext cx="436338" cy="338554"/>
          </a:xfrm>
          <a:prstGeom prst="rect">
            <a:avLst/>
          </a:prstGeom>
          <a:noFill/>
        </p:spPr>
        <p:txBody>
          <a:bodyPr wrap="none" rtlCol="0">
            <a:spAutoFit/>
          </a:bodyPr>
          <a:lstStyle/>
          <a:p>
            <a:r>
              <a:rPr lang="de-DE" dirty="0" smtClean="0"/>
              <a:t>(3)</a:t>
            </a:r>
            <a:endParaRPr lang="de-DE" dirty="0"/>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819900" y="1436688"/>
            <a:ext cx="2244726" cy="991041"/>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导出文献</a:t>
            </a:r>
            <a:endParaRPr lang="en-US" altLang="zh-CN" kern="0" dirty="0">
              <a:solidFill>
                <a:schemeClr val="accent6"/>
              </a:solidFill>
              <a:latin typeface="宋体" pitchFamily="2" charset="-122"/>
              <a:ea typeface="宋体" pitchFamily="2" charset="-122"/>
            </a:endParaRPr>
          </a:p>
          <a:p>
            <a:pPr eaLnBrk="0" hangingPunct="0">
              <a:spcBef>
                <a:spcPct val="30000"/>
              </a:spcBef>
              <a:defRPr/>
            </a:pPr>
            <a:r>
              <a:rPr lang="zh-CN" altLang="en-US" b="0" kern="0" dirty="0" smtClean="0">
                <a:latin typeface="Calibri" pitchFamily="34" charset="0"/>
                <a:cs typeface="Calibri" pitchFamily="34" charset="0"/>
              </a:rPr>
              <a:t>允许您以多种格式导出参考文献</a:t>
            </a:r>
            <a:r>
              <a:rPr lang="en-US" b="0" kern="0" dirty="0" smtClean="0">
                <a:latin typeface="Calibri" pitchFamily="34" charset="0"/>
                <a:cs typeface="Calibri" pitchFamily="34" charset="0"/>
              </a:rPr>
              <a:t>:</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114300" y="1748522"/>
            <a:ext cx="6342172" cy="329334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25855">
            <a:off x="5785752" y="2368779"/>
            <a:ext cx="2103441" cy="299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bgerundetes Rechteck 10"/>
          <p:cNvSpPr/>
          <p:nvPr/>
        </p:nvSpPr>
        <p:spPr bwMode="auto">
          <a:xfrm>
            <a:off x="5628640" y="1820132"/>
            <a:ext cx="980232"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197" r="1"/>
          <a:stretch/>
        </p:blipFill>
        <p:spPr>
          <a:xfrm>
            <a:off x="7042010" y="3008163"/>
            <a:ext cx="1738142" cy="3176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315199" y="1436688"/>
            <a:ext cx="2459422" cy="3687163"/>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cs typeface="Calibri" pitchFamily="34" charset="0"/>
              </a:rPr>
              <a:t>参考</a:t>
            </a:r>
            <a:r>
              <a:rPr lang="zh-CN" altLang="en-US" kern="0" dirty="0" smtClean="0">
                <a:solidFill>
                  <a:schemeClr val="accent6"/>
                </a:solidFill>
                <a:latin typeface="宋体" pitchFamily="2" charset="-122"/>
                <a:ea typeface="宋体" pitchFamily="2" charset="-122"/>
                <a:cs typeface="Calibri" pitchFamily="34" charset="0"/>
              </a:rPr>
              <a:t>文献</a:t>
            </a:r>
            <a:endParaRPr lang="en-US" altLang="zh-CN" kern="0" dirty="0" smtClean="0">
              <a:solidFill>
                <a:schemeClr val="accent6"/>
              </a:solidFill>
              <a:latin typeface="宋体" pitchFamily="2" charset="-122"/>
              <a:ea typeface="宋体" pitchFamily="2" charset="-122"/>
              <a:cs typeface="Calibri" pitchFamily="34" charset="0"/>
            </a:endParaRPr>
          </a:p>
          <a:p>
            <a:pPr marL="285750" indent="-285750" eaLnBrk="0" hangingPunct="0">
              <a:spcBef>
                <a:spcPct val="30000"/>
              </a:spcBef>
              <a:buFont typeface="Arial" pitchFamily="34" charset="0"/>
              <a:buChar char="•"/>
              <a:defRPr/>
            </a:pPr>
            <a:r>
              <a:rPr lang="zh-CN" altLang="en-US" b="0" kern="0" dirty="0" smtClean="0">
                <a:latin typeface="宋体" pitchFamily="2" charset="-122"/>
                <a:ea typeface="宋体" pitchFamily="2" charset="-122"/>
                <a:cs typeface="Calibri" pitchFamily="34" charset="0"/>
              </a:rPr>
              <a:t>此</a:t>
            </a:r>
            <a:r>
              <a:rPr lang="zh-CN" altLang="en-US" b="0" kern="0" dirty="0">
                <a:latin typeface="宋体" pitchFamily="2" charset="-122"/>
                <a:ea typeface="宋体" pitchFamily="2" charset="-122"/>
                <a:cs typeface="Calibri" pitchFamily="34" charset="0"/>
              </a:rPr>
              <a:t>页面为文章作者使用的参考文献</a:t>
            </a:r>
            <a:r>
              <a:rPr lang="zh-CN" altLang="en-US" b="0" kern="0" dirty="0" smtClean="0">
                <a:latin typeface="宋体" pitchFamily="2" charset="-122"/>
                <a:ea typeface="宋体" pitchFamily="2" charset="-122"/>
                <a:cs typeface="Calibri" pitchFamily="34" charset="0"/>
              </a:rPr>
              <a:t>列表。</a:t>
            </a:r>
            <a:endParaRPr lang="en-US" altLang="zh-CN" b="0" kern="0" dirty="0" smtClean="0">
              <a:latin typeface="宋体" pitchFamily="2" charset="-122"/>
              <a:ea typeface="宋体" pitchFamily="2" charset="-122"/>
              <a:cs typeface="Calibri" pitchFamily="34" charset="0"/>
            </a:endParaRPr>
          </a:p>
          <a:p>
            <a:pPr marL="285750" indent="-285750" eaLnBrk="0" hangingPunct="0">
              <a:spcBef>
                <a:spcPct val="30000"/>
              </a:spcBef>
              <a:buFont typeface="Arial" pitchFamily="34" charset="0"/>
              <a:buChar char="•"/>
              <a:defRPr/>
            </a:pPr>
            <a:endParaRPr lang="en-US" b="0" kern="0" dirty="0">
              <a:latin typeface="宋体" pitchFamily="2" charset="-122"/>
              <a:ea typeface="宋体" pitchFamily="2" charset="-122"/>
              <a:cs typeface="Calibri" pitchFamily="34" charset="0"/>
            </a:endParaRPr>
          </a:p>
          <a:p>
            <a:pPr marL="285750" indent="-285750" eaLnBrk="0" hangingPunct="0">
              <a:spcBef>
                <a:spcPct val="30000"/>
              </a:spcBef>
              <a:buFont typeface="Arial" pitchFamily="34" charset="0"/>
              <a:buChar char="•"/>
              <a:defRPr/>
            </a:pPr>
            <a:r>
              <a:rPr lang="zh-CN" altLang="en-US" b="0" kern="0" dirty="0">
                <a:latin typeface="宋体" pitchFamily="2" charset="-122"/>
                <a:ea typeface="宋体" pitchFamily="2" charset="-122"/>
                <a:cs typeface="Calibri" pitchFamily="34" charset="0"/>
              </a:rPr>
              <a:t>通过 “</a:t>
            </a:r>
            <a:r>
              <a:rPr lang="en-US" altLang="zh-CN" b="0" kern="0" dirty="0" err="1">
                <a:latin typeface="宋体" pitchFamily="2" charset="-122"/>
                <a:ea typeface="宋体" pitchFamily="2" charset="-122"/>
                <a:cs typeface="Calibri" pitchFamily="34" charset="0"/>
              </a:rPr>
              <a:t>CrossRef</a:t>
            </a:r>
            <a:r>
              <a:rPr lang="en-US" altLang="zh-CN" b="0" kern="0" dirty="0">
                <a:latin typeface="宋体" pitchFamily="2" charset="-122"/>
                <a:ea typeface="宋体" pitchFamily="2" charset="-122"/>
                <a:cs typeface="Calibri" pitchFamily="34" charset="0"/>
              </a:rPr>
              <a:t>” </a:t>
            </a:r>
            <a:r>
              <a:rPr lang="zh-CN" altLang="en-US" b="0" kern="0" dirty="0">
                <a:latin typeface="宋体" pitchFamily="2" charset="-122"/>
                <a:ea typeface="宋体" pitchFamily="2" charset="-122"/>
                <a:cs typeface="Calibri" pitchFamily="34" charset="0"/>
              </a:rPr>
              <a:t>链接，大部分的参考文献可以链接到原始</a:t>
            </a:r>
            <a:r>
              <a:rPr lang="zh-CN" altLang="en-US" b="0" kern="0" dirty="0" smtClean="0">
                <a:latin typeface="宋体" pitchFamily="2" charset="-122"/>
                <a:ea typeface="宋体" pitchFamily="2" charset="-122"/>
                <a:cs typeface="Calibri" pitchFamily="34" charset="0"/>
              </a:rPr>
              <a:t>出处</a:t>
            </a:r>
            <a:endParaRPr lang="en-US" altLang="zh-CN" b="0" kern="0" dirty="0" smtClean="0">
              <a:latin typeface="宋体" pitchFamily="2" charset="-122"/>
              <a:ea typeface="宋体" pitchFamily="2" charset="-122"/>
              <a:cs typeface="Calibri" pitchFamily="34" charset="0"/>
            </a:endParaRPr>
          </a:p>
          <a:p>
            <a:pPr eaLnBrk="0" hangingPunct="0">
              <a:spcBef>
                <a:spcPct val="30000"/>
              </a:spcBef>
              <a:defRPr/>
            </a:pPr>
            <a:endParaRPr lang="zh-CN" alt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10" y="1492693"/>
            <a:ext cx="6264170" cy="3485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019800" y="1436688"/>
            <a:ext cx="3044826" cy="2025170"/>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关于此文章</a:t>
            </a:r>
            <a:endParaRPr lang="en-US" altLang="zh-CN" kern="0" dirty="0">
              <a:solidFill>
                <a:schemeClr val="accent6"/>
              </a:solidFill>
              <a:latin typeface="宋体" pitchFamily="2" charset="-122"/>
              <a:ea typeface="宋体" pitchFamily="2" charset="-122"/>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链接到更新查询</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链接到此刊更详尽信息</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链接到版权与许可信息</a:t>
            </a:r>
            <a:endParaRPr lang="en-US"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个性化推荐</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65" t="2076" r="1708"/>
          <a:stretch/>
        </p:blipFill>
        <p:spPr>
          <a:xfrm>
            <a:off x="831089" y="1502832"/>
            <a:ext cx="4871211" cy="4699801"/>
          </a:xfrm>
          <a:prstGeom prst="rect">
            <a:avLst/>
          </a:prstGeom>
          <a:ln>
            <a:noFill/>
          </a:ln>
          <a:effectLst>
            <a:outerShdw blurRad="292100" dist="139700" dir="2700000" algn="tl" rotWithShape="0">
              <a:srgbClr val="333333">
                <a:alpha val="65000"/>
              </a:srgbClr>
            </a:outerShdw>
          </a:effectLst>
        </p:spPr>
      </p:pic>
      <p:sp>
        <p:nvSpPr>
          <p:cNvPr id="6" name="Textfeld 9"/>
          <p:cNvSpPr txBox="1"/>
          <p:nvPr/>
        </p:nvSpPr>
        <p:spPr>
          <a:xfrm>
            <a:off x="562356" y="1892808"/>
            <a:ext cx="436338" cy="338554"/>
          </a:xfrm>
          <a:prstGeom prst="rect">
            <a:avLst/>
          </a:prstGeom>
          <a:noFill/>
        </p:spPr>
        <p:txBody>
          <a:bodyPr wrap="none" rtlCol="0">
            <a:spAutoFit/>
          </a:bodyPr>
          <a:lstStyle/>
          <a:p>
            <a:r>
              <a:rPr lang="de-DE" dirty="0" smtClean="0"/>
              <a:t>(1)</a:t>
            </a:r>
            <a:endParaRPr lang="de-DE" dirty="0"/>
          </a:p>
        </p:txBody>
      </p:sp>
      <p:sp>
        <p:nvSpPr>
          <p:cNvPr id="8" name="Textfeld 10"/>
          <p:cNvSpPr txBox="1"/>
          <p:nvPr/>
        </p:nvSpPr>
        <p:spPr>
          <a:xfrm>
            <a:off x="1288584" y="2170233"/>
            <a:ext cx="436338" cy="338554"/>
          </a:xfrm>
          <a:prstGeom prst="rect">
            <a:avLst/>
          </a:prstGeom>
          <a:noFill/>
        </p:spPr>
        <p:txBody>
          <a:bodyPr wrap="none" rtlCol="0">
            <a:spAutoFit/>
          </a:bodyPr>
          <a:lstStyle/>
          <a:p>
            <a:r>
              <a:rPr lang="de-DE" dirty="0" smtClean="0"/>
              <a:t>(2)</a:t>
            </a:r>
            <a:endParaRPr lang="de-DE" dirty="0"/>
          </a:p>
        </p:txBody>
      </p:sp>
      <p:sp>
        <p:nvSpPr>
          <p:cNvPr id="9" name="Textfeld 12"/>
          <p:cNvSpPr txBox="1"/>
          <p:nvPr/>
        </p:nvSpPr>
        <p:spPr>
          <a:xfrm>
            <a:off x="1288584" y="2419378"/>
            <a:ext cx="436338" cy="338554"/>
          </a:xfrm>
          <a:prstGeom prst="rect">
            <a:avLst/>
          </a:prstGeom>
          <a:noFill/>
        </p:spPr>
        <p:txBody>
          <a:bodyPr wrap="none" rtlCol="0">
            <a:spAutoFit/>
          </a:bodyPr>
          <a:lstStyle/>
          <a:p>
            <a:r>
              <a:rPr lang="de-DE" dirty="0" smtClean="0"/>
              <a:t>(3)</a:t>
            </a:r>
            <a:endParaRPr lang="de-DE" dirty="0"/>
          </a:p>
        </p:txBody>
      </p:sp>
      <p:sp>
        <p:nvSpPr>
          <p:cNvPr id="10" name="Textfeld 14"/>
          <p:cNvSpPr txBox="1"/>
          <p:nvPr/>
        </p:nvSpPr>
        <p:spPr>
          <a:xfrm>
            <a:off x="541054" y="3209826"/>
            <a:ext cx="436338" cy="338554"/>
          </a:xfrm>
          <a:prstGeom prst="rect">
            <a:avLst/>
          </a:prstGeom>
          <a:noFill/>
        </p:spPr>
        <p:txBody>
          <a:bodyPr wrap="none" rtlCol="0">
            <a:spAutoFit/>
          </a:bodyPr>
          <a:lstStyle/>
          <a:p>
            <a:r>
              <a:rPr lang="de-DE" dirty="0" smtClean="0"/>
              <a:t>(4)</a:t>
            </a:r>
            <a:endParaRPr lang="de-DE" dirty="0"/>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276999"/>
          </a:xfrm>
        </p:spPr>
        <p:txBody>
          <a:bodyPr/>
          <a:lstStyle/>
          <a:p>
            <a:r>
              <a:rPr lang="zh-CN" altLang="en-US" dirty="0">
                <a:latin typeface="宋体" pitchFamily="2" charset="-122"/>
                <a:ea typeface="宋体" pitchFamily="2" charset="-122"/>
              </a:rPr>
              <a:t>直接链接到</a:t>
            </a:r>
            <a:r>
              <a:rPr lang="en-US" altLang="zh-CN" dirty="0">
                <a:latin typeface="宋体" pitchFamily="2" charset="-122"/>
                <a:ea typeface="宋体" pitchFamily="2" charset="-122"/>
              </a:rPr>
              <a:t>HTML</a:t>
            </a:r>
            <a:r>
              <a:rPr lang="zh-CN" altLang="en-US" dirty="0">
                <a:latin typeface="宋体" pitchFamily="2" charset="-122"/>
                <a:ea typeface="宋体" pitchFamily="2" charset="-122"/>
              </a:rPr>
              <a:t>部分</a:t>
            </a:r>
            <a:endParaRPr lang="en-US"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smtClean="0"/>
              <a:t>更多新功能：</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3" y="1819656"/>
            <a:ext cx="4279392" cy="431833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85459">
            <a:off x="5000198" y="2193434"/>
            <a:ext cx="1096963" cy="24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5549" y="1673352"/>
            <a:ext cx="2643667" cy="226161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922"/>
          <a:stretch/>
        </p:blipFill>
        <p:spPr>
          <a:xfrm>
            <a:off x="5413248" y="3063240"/>
            <a:ext cx="1486029" cy="3587617"/>
          </a:xfrm>
          <a:prstGeom prst="rect">
            <a:avLst/>
          </a:prstGeom>
          <a:ln>
            <a:noFill/>
          </a:ln>
          <a:effectLst>
            <a:outerShdw blurRad="292100" dist="139700" dir="2700000" algn="tl" rotWithShape="0">
              <a:srgbClr val="333333">
                <a:alpha val="65000"/>
              </a:srgbClr>
            </a:outerShdw>
          </a:effectLst>
        </p:spPr>
      </p:pic>
      <p:sp>
        <p:nvSpPr>
          <p:cNvPr id="10" name="Down Arrow 9"/>
          <p:cNvSpPr/>
          <p:nvPr/>
        </p:nvSpPr>
        <p:spPr>
          <a:xfrm rot="16200000">
            <a:off x="6808469" y="3265171"/>
            <a:ext cx="342901"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Abgerundetes Rechteck 18"/>
          <p:cNvSpPr/>
          <p:nvPr/>
        </p:nvSpPr>
        <p:spPr bwMode="auto">
          <a:xfrm>
            <a:off x="4257160" y="2470824"/>
            <a:ext cx="826904" cy="1728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276999"/>
          </a:xfrm>
        </p:spPr>
        <p:txBody>
          <a:bodyPr/>
          <a:lstStyle/>
          <a:p>
            <a:r>
              <a:rPr lang="zh-CN" altLang="en-US" dirty="0">
                <a:latin typeface="宋体" pitchFamily="2" charset="-122"/>
                <a:ea typeface="宋体" pitchFamily="2" charset="-122"/>
              </a:rPr>
              <a:t>新平台适应各种移动终端、智能手机</a:t>
            </a:r>
            <a:endParaRPr lang="en-US" dirty="0"/>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新平台适应各种移动终端、智能手机</a:t>
            </a:r>
            <a:endParaRPr lang="en-GB" dirty="0"/>
          </a:p>
        </p:txBody>
      </p:sp>
      <p:pic>
        <p:nvPicPr>
          <p:cNvPr id="4" name="Picture 3"/>
          <p:cNvPicPr>
            <a:picLocks noChangeAspect="1" noChangeArrowheads="1"/>
          </p:cNvPicPr>
          <p:nvPr/>
        </p:nvPicPr>
        <p:blipFill rotWithShape="1">
          <a:blip r:embed="rId3" cstate="screen"/>
          <a:srcRect l="2365" t="2943" r="639" b="3374"/>
          <a:stretch/>
        </p:blipFill>
        <p:spPr bwMode="auto">
          <a:xfrm>
            <a:off x="942975" y="4283167"/>
            <a:ext cx="2964912" cy="191760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34932"/>
          <a:stretch/>
        </p:blipFill>
        <p:spPr>
          <a:xfrm>
            <a:off x="848292" y="2037530"/>
            <a:ext cx="3664819" cy="210291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153" y="2040425"/>
            <a:ext cx="3111895" cy="174956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8553"/>
          <a:stretch/>
        </p:blipFill>
        <p:spPr>
          <a:xfrm>
            <a:off x="5807915" y="3911570"/>
            <a:ext cx="1567245" cy="254919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907887" y="4283166"/>
            <a:ext cx="1482979" cy="923330"/>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平板电脑（终端）桌面</a:t>
            </a:r>
            <a:endParaRPr lang="en-US" altLang="en-US" b="1" dirty="0">
              <a:latin typeface="宋体" pitchFamily="2" charset="-122"/>
              <a:ea typeface="宋体" pitchFamily="2" charset="-122"/>
              <a:cs typeface="Calibri" pitchFamily="34" charset="0"/>
            </a:endParaRPr>
          </a:p>
        </p:txBody>
      </p:sp>
      <p:sp>
        <p:nvSpPr>
          <p:cNvPr id="11" name="TextBox 10"/>
          <p:cNvSpPr txBox="1"/>
          <p:nvPr/>
        </p:nvSpPr>
        <p:spPr>
          <a:xfrm>
            <a:off x="4517873" y="2037480"/>
            <a:ext cx="978052" cy="646331"/>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电脑桌面</a:t>
            </a:r>
            <a:endParaRPr lang="en-US" b="1" dirty="0">
              <a:latin typeface="宋体" pitchFamily="2" charset="-122"/>
              <a:ea typeface="宋体" pitchFamily="2" charset="-122"/>
              <a:cs typeface="Calibri" pitchFamily="34" charset="0"/>
            </a:endParaRPr>
          </a:p>
        </p:txBody>
      </p:sp>
      <p:sp>
        <p:nvSpPr>
          <p:cNvPr id="12" name="TextBox 11"/>
          <p:cNvSpPr txBox="1"/>
          <p:nvPr/>
        </p:nvSpPr>
        <p:spPr>
          <a:xfrm>
            <a:off x="7373410" y="3895594"/>
            <a:ext cx="1665658" cy="646331"/>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手机</a:t>
            </a:r>
            <a:r>
              <a:rPr lang="en-US" altLang="zh-CN" b="1" dirty="0">
                <a:latin typeface="宋体" pitchFamily="2" charset="-122"/>
                <a:ea typeface="宋体" pitchFamily="2" charset="-122"/>
                <a:cs typeface="Calibri" pitchFamily="34" charset="0"/>
              </a:rPr>
              <a:t>-</a:t>
            </a:r>
            <a:r>
              <a:rPr lang="zh-CN" altLang="en-US" b="1" dirty="0">
                <a:latin typeface="宋体" pitchFamily="2" charset="-122"/>
                <a:ea typeface="宋体" pitchFamily="2" charset="-122"/>
                <a:cs typeface="Calibri" pitchFamily="34" charset="0"/>
              </a:rPr>
              <a:t>竖版桌面</a:t>
            </a:r>
            <a:endParaRPr lang="en-US" altLang="en-US" b="1" dirty="0">
              <a:latin typeface="宋体" pitchFamily="2" charset="-122"/>
              <a:ea typeface="宋体" pitchFamily="2" charset="-122"/>
              <a:cs typeface="Calibri" pitchFamily="34" charset="0"/>
            </a:endParaRPr>
          </a:p>
        </p:txBody>
      </p:sp>
      <p:sp>
        <p:nvSpPr>
          <p:cNvPr id="13" name="TextBox 12"/>
          <p:cNvSpPr txBox="1"/>
          <p:nvPr/>
        </p:nvSpPr>
        <p:spPr>
          <a:xfrm>
            <a:off x="7123974" y="1670078"/>
            <a:ext cx="1930084" cy="369332"/>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手机</a:t>
            </a:r>
            <a:r>
              <a:rPr lang="en-US" altLang="zh-CN" b="1" dirty="0">
                <a:latin typeface="宋体" pitchFamily="2" charset="-122"/>
                <a:ea typeface="宋体" pitchFamily="2" charset="-122"/>
                <a:cs typeface="Calibri" pitchFamily="34" charset="0"/>
              </a:rPr>
              <a:t>-</a:t>
            </a:r>
            <a:r>
              <a:rPr lang="zh-CN" altLang="en-US" b="1" dirty="0">
                <a:latin typeface="宋体" pitchFamily="2" charset="-122"/>
                <a:ea typeface="宋体" pitchFamily="2" charset="-122"/>
                <a:cs typeface="Calibri" pitchFamily="34" charset="0"/>
              </a:rPr>
              <a:t>横版桌面</a:t>
            </a:r>
            <a:endParaRPr lang="en-US" altLang="en-US" b="1" dirty="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latin typeface="宋体" pitchFamily="2" charset="-122"/>
                <a:ea typeface="宋体" pitchFamily="2" charset="-122"/>
              </a:rPr>
              <a:t>主页</a:t>
            </a:r>
            <a:endParaRPr lang="en-GB" dirty="0">
              <a:latin typeface="宋体" pitchFamily="2" charset="-122"/>
              <a:ea typeface="宋体" pitchFamily="2" charset="-122"/>
            </a:endParaRPr>
          </a:p>
        </p:txBody>
      </p:sp>
      <p:sp>
        <p:nvSpPr>
          <p:cNvPr id="6" name="Text Placeholder 11"/>
          <p:cNvSpPr txBox="1">
            <a:spLocks/>
          </p:cNvSpPr>
          <p:nvPr/>
        </p:nvSpPr>
        <p:spPr>
          <a:xfrm>
            <a:off x="825500" y="1025526"/>
            <a:ext cx="8239126" cy="2754600"/>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a:buFont typeface="Arial" panose="020B0604020202020204" pitchFamily="34" charset="0"/>
              <a:buChar char="•"/>
            </a:pPr>
            <a:r>
              <a:rPr lang="en-US" altLang="zh-CN" dirty="0">
                <a:solidFill>
                  <a:schemeClr val="bg1"/>
                </a:solidFill>
                <a:latin typeface="宋体" pitchFamily="2" charset="-122"/>
                <a:ea typeface="宋体" pitchFamily="2" charset="-122"/>
              </a:rPr>
              <a:t>3</a:t>
            </a:r>
            <a:r>
              <a:rPr lang="zh-CN" altLang="en-US" dirty="0">
                <a:solidFill>
                  <a:schemeClr val="bg1"/>
                </a:solidFill>
                <a:latin typeface="宋体" pitchFamily="2" charset="-122"/>
                <a:ea typeface="宋体" pitchFamily="2" charset="-122"/>
              </a:rPr>
              <a:t>个部分</a:t>
            </a:r>
            <a:r>
              <a:rPr lang="en-US" altLang="zh-CN" dirty="0">
                <a:solidFill>
                  <a:schemeClr val="bg1"/>
                </a:solidFill>
                <a:latin typeface="宋体" pitchFamily="2" charset="-122"/>
                <a:ea typeface="宋体" pitchFamily="2" charset="-122"/>
              </a:rPr>
              <a:t>:</a:t>
            </a:r>
            <a:r>
              <a:rPr lang="zh-CN" altLang="en-US" dirty="0">
                <a:solidFill>
                  <a:schemeClr val="bg1"/>
                </a:solidFill>
                <a:latin typeface="宋体" pitchFamily="2" charset="-122"/>
                <a:ea typeface="宋体" pitchFamily="2" charset="-122"/>
              </a:rPr>
              <a:t>搜索 </a:t>
            </a:r>
            <a:r>
              <a:rPr lang="en-US" altLang="zh-CN" dirty="0">
                <a:solidFill>
                  <a:schemeClr val="bg1"/>
                </a:solidFill>
                <a:latin typeface="宋体" pitchFamily="2" charset="-122"/>
                <a:ea typeface="宋体" pitchFamily="2" charset="-122"/>
              </a:rPr>
              <a:t>- </a:t>
            </a:r>
            <a:r>
              <a:rPr lang="zh-CN" altLang="en-US" dirty="0">
                <a:solidFill>
                  <a:schemeClr val="bg1"/>
                </a:solidFill>
                <a:latin typeface="宋体" pitchFamily="2" charset="-122"/>
                <a:ea typeface="宋体" pitchFamily="2" charset="-122"/>
              </a:rPr>
              <a:t>浏览 </a:t>
            </a:r>
            <a:r>
              <a:rPr lang="en-US" altLang="zh-CN" dirty="0">
                <a:solidFill>
                  <a:schemeClr val="bg1"/>
                </a:solidFill>
                <a:latin typeface="宋体" pitchFamily="2" charset="-122"/>
                <a:ea typeface="宋体" pitchFamily="2" charset="-122"/>
              </a:rPr>
              <a:t>- </a:t>
            </a:r>
            <a:r>
              <a:rPr lang="zh-CN" altLang="en-US" dirty="0">
                <a:solidFill>
                  <a:schemeClr val="bg1"/>
                </a:solidFill>
                <a:latin typeface="宋体" pitchFamily="2" charset="-122"/>
                <a:ea typeface="宋体" pitchFamily="2" charset="-122"/>
              </a:rPr>
              <a:t>内容</a:t>
            </a: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创建账号</a:t>
            </a:r>
            <a:endParaRPr lang="en-US" altLang="zh-CN" dirty="0" smtClean="0">
              <a:solidFill>
                <a:schemeClr val="bg1"/>
              </a:solidFill>
              <a:latin typeface="宋体" pitchFamily="2" charset="-122"/>
              <a:ea typeface="宋体" pitchFamily="2" charset="-122"/>
            </a:endParaRPr>
          </a:p>
          <a:p>
            <a:pPr marL="285750" indent="-285750">
              <a:buFont typeface="Arial" panose="020B0604020202020204" pitchFamily="34" charset="0"/>
              <a:buChar char="•"/>
            </a:pPr>
            <a:r>
              <a:rPr lang="zh-HK" altLang="en-US" dirty="0" smtClean="0">
                <a:solidFill>
                  <a:schemeClr val="bg1"/>
                </a:solidFill>
                <a:latin typeface="宋体" pitchFamily="2" charset="-122"/>
                <a:ea typeface="宋体" pitchFamily="2" charset="-122"/>
              </a:rPr>
              <a:t>搜索功能</a:t>
            </a:r>
            <a:endParaRPr lang="en-GB" dirty="0" smtClean="0">
              <a:solidFill>
                <a:schemeClr val="bg1"/>
              </a:solidFill>
              <a:latin typeface="宋体" pitchFamily="2" charset="-122"/>
              <a:ea typeface="宋体" pitchFamily="2" charset="-122"/>
            </a:endParaRP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搜索结果</a:t>
            </a:r>
            <a:endParaRPr lang="en-US" altLang="zh-CN" dirty="0">
              <a:solidFill>
                <a:schemeClr val="bg1"/>
              </a:solidFill>
              <a:latin typeface="宋体" pitchFamily="2" charset="-122"/>
              <a:ea typeface="宋体" pitchFamily="2" charset="-122"/>
            </a:endParaRP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按学科浏览</a:t>
            </a:r>
            <a:r>
              <a:rPr lang="en-GB" dirty="0" smtClean="0">
                <a:solidFill>
                  <a:schemeClr val="bg1"/>
                </a:solidFill>
                <a:latin typeface="宋体" pitchFamily="2" charset="-122"/>
                <a:ea typeface="宋体" pitchFamily="2" charset="-122"/>
              </a:rPr>
              <a:t>(</a:t>
            </a:r>
            <a:r>
              <a:rPr lang="zh-CN" altLang="en-US" dirty="0" smtClean="0">
                <a:solidFill>
                  <a:schemeClr val="bg1"/>
                </a:solidFill>
                <a:latin typeface="宋体" pitchFamily="2" charset="-122"/>
                <a:ea typeface="宋体" pitchFamily="2" charset="-122"/>
              </a:rPr>
              <a:t>或</a:t>
            </a:r>
            <a:r>
              <a:rPr lang="en-GB" dirty="0" smtClean="0">
                <a:solidFill>
                  <a:schemeClr val="bg1"/>
                </a:solidFill>
                <a:latin typeface="宋体" pitchFamily="2" charset="-122"/>
                <a:ea typeface="宋体" pitchFamily="2" charset="-122"/>
              </a:rPr>
              <a:t> Springer  R&amp;D</a:t>
            </a:r>
            <a:r>
              <a:rPr lang="zh-CN" altLang="en-US" dirty="0" smtClean="0">
                <a:solidFill>
                  <a:schemeClr val="bg1"/>
                </a:solidFill>
                <a:latin typeface="宋体" pitchFamily="2" charset="-122"/>
                <a:ea typeface="宋体" pitchFamily="2" charset="-122"/>
              </a:rPr>
              <a:t>界面按行业浏览</a:t>
            </a:r>
            <a:r>
              <a:rPr lang="en-GB" dirty="0" smtClean="0">
                <a:solidFill>
                  <a:schemeClr val="bg1"/>
                </a:solidFill>
                <a:latin typeface="宋体" pitchFamily="2" charset="-122"/>
                <a:ea typeface="宋体" pitchFamily="2" charset="-122"/>
              </a:rPr>
              <a:t>)</a:t>
            </a:r>
          </a:p>
          <a:p>
            <a:pPr marL="285750" indent="-285750">
              <a:buFont typeface="Arial" panose="020B0604020202020204" pitchFamily="34" charset="0"/>
              <a:buChar char="•"/>
            </a:pPr>
            <a:r>
              <a:rPr lang="zh-HK" altLang="en-US" dirty="0">
                <a:solidFill>
                  <a:schemeClr val="bg1"/>
                </a:solidFill>
                <a:latin typeface="宋体" pitchFamily="2" charset="-122"/>
                <a:ea typeface="宋体" pitchFamily="2" charset="-122"/>
              </a:rPr>
              <a:t>按内容浏览</a:t>
            </a: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支持与反馈</a:t>
            </a:r>
            <a:endParaRPr lang="en-GB" dirty="0">
              <a:solidFill>
                <a:schemeClr val="bg1"/>
              </a:solidFill>
              <a:latin typeface="宋体" pitchFamily="2" charset="-122"/>
              <a:ea typeface="宋体" pitchFamily="2" charset="-122"/>
            </a:endParaRPr>
          </a:p>
        </p:txBody>
      </p:sp>
    </p:spTree>
    <p:extLst>
      <p:ext uri="{BB962C8B-B14F-4D97-AF65-F5344CB8AC3E}">
        <p14:creationId xmlns:p14="http://schemas.microsoft.com/office/powerpoint/2010/main" val="202050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1" y="1475482"/>
            <a:ext cx="5542131" cy="4887459"/>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quarter" idx="14"/>
          </p:nvPr>
        </p:nvSpPr>
        <p:spPr>
          <a:xfrm>
            <a:off x="6985416" y="1436688"/>
            <a:ext cx="2079210" cy="1683538"/>
          </a:xfrm>
        </p:spPr>
        <p:txBody>
          <a:bodyPr/>
          <a:lstStyle/>
          <a:p>
            <a:pPr>
              <a:spcBef>
                <a:spcPct val="30000"/>
              </a:spcBef>
              <a:buClrTx/>
              <a:defRPr/>
            </a:pPr>
            <a:r>
              <a:rPr lang="zh-CN" altLang="en-US" sz="1600" dirty="0" smtClean="0">
                <a:latin typeface="宋体" pitchFamily="2" charset="-122"/>
                <a:ea typeface="宋体" pitchFamily="2" charset="-122"/>
              </a:rPr>
              <a:t>主页分为三个部分</a:t>
            </a:r>
            <a:r>
              <a:rPr lang="en-US" sz="1600" dirty="0" smtClean="0">
                <a:latin typeface="宋体" pitchFamily="2" charset="-122"/>
                <a:ea typeface="宋体" pitchFamily="2" charset="-122"/>
              </a:rPr>
              <a:t>:</a:t>
            </a:r>
            <a:endParaRPr lang="en-US" sz="1600" dirty="0">
              <a:latin typeface="宋体" pitchFamily="2" charset="-122"/>
              <a:ea typeface="宋体" pitchFamily="2" charset="-122"/>
            </a:endParaRPr>
          </a:p>
          <a:p>
            <a:pPr marL="342900" indent="-342900">
              <a:lnSpc>
                <a:spcPct val="100000"/>
              </a:lnSpc>
              <a:spcBef>
                <a:spcPct val="30000"/>
              </a:spcBef>
              <a:buClr>
                <a:schemeClr val="accent4"/>
              </a:buClr>
              <a:buSzTx/>
              <a:buFont typeface="+mj-lt"/>
              <a:buAutoNum type="arabicParenR"/>
              <a:defRPr/>
            </a:pPr>
            <a:r>
              <a:rPr lang="zh-CN" altLang="en-US" sz="1600" dirty="0" smtClean="0">
                <a:latin typeface="宋体" pitchFamily="2" charset="-122"/>
                <a:ea typeface="宋体" pitchFamily="2" charset="-122"/>
              </a:rPr>
              <a:t>搜索功能</a:t>
            </a:r>
            <a:endParaRPr lang="en-US" altLang="zh-CN" sz="1600" dirty="0" smtClean="0">
              <a:latin typeface="宋体" pitchFamily="2" charset="-122"/>
              <a:ea typeface="宋体" pitchFamily="2" charset="-122"/>
            </a:endParaRPr>
          </a:p>
          <a:p>
            <a:pPr marL="342900" indent="-342900">
              <a:lnSpc>
                <a:spcPct val="100000"/>
              </a:lnSpc>
              <a:spcBef>
                <a:spcPct val="30000"/>
              </a:spcBef>
              <a:buClr>
                <a:schemeClr val="accent4"/>
              </a:buClr>
              <a:buSzTx/>
              <a:buFont typeface="+mj-lt"/>
              <a:buAutoNum type="arabicParenR"/>
              <a:defRPr/>
            </a:pPr>
            <a:r>
              <a:rPr lang="zh-CN" altLang="en-US" sz="1600" dirty="0" smtClean="0">
                <a:latin typeface="宋体" pitchFamily="2" charset="-122"/>
                <a:ea typeface="宋体" pitchFamily="2" charset="-122"/>
              </a:rPr>
              <a:t>浏览功能</a:t>
            </a:r>
            <a:endParaRPr lang="en-US" altLang="zh-CN" sz="1600" dirty="0">
              <a:latin typeface="宋体" pitchFamily="2" charset="-122"/>
              <a:ea typeface="宋体" pitchFamily="2" charset="-122"/>
            </a:endParaRPr>
          </a:p>
          <a:p>
            <a:pPr marL="342900" indent="-342900">
              <a:spcBef>
                <a:spcPct val="30000"/>
              </a:spcBef>
              <a:buClr>
                <a:schemeClr val="accent4"/>
              </a:buClr>
              <a:buFont typeface="+mj-lt"/>
              <a:buAutoNum type="arabicParenR"/>
              <a:defRPr/>
            </a:pPr>
            <a:r>
              <a:rPr lang="zh-CN" altLang="en-US" sz="1600" dirty="0">
                <a:latin typeface="宋体" pitchFamily="2" charset="-122"/>
                <a:ea typeface="宋体" pitchFamily="2" charset="-122"/>
              </a:rPr>
              <a:t>根据您的个人资料提供的相关内容</a:t>
            </a:r>
            <a:endParaRPr lang="en-US" sz="1600"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主页</a:t>
            </a:r>
            <a:endParaRPr lang="en-GB" dirty="0">
              <a:latin typeface="宋体" pitchFamily="2" charset="-122"/>
              <a:ea typeface="宋体" pitchFamily="2" charset="-122"/>
            </a:endParaRPr>
          </a:p>
        </p:txBody>
      </p:sp>
      <p:sp>
        <p:nvSpPr>
          <p:cNvPr id="4" name="Textfeld 11"/>
          <p:cNvSpPr txBox="1"/>
          <p:nvPr/>
        </p:nvSpPr>
        <p:spPr>
          <a:xfrm>
            <a:off x="507266" y="1831872"/>
            <a:ext cx="435436" cy="338554"/>
          </a:xfrm>
          <a:prstGeom prst="rect">
            <a:avLst/>
          </a:prstGeom>
          <a:noFill/>
        </p:spPr>
        <p:txBody>
          <a:bodyPr wrap="none" rtlCol="0">
            <a:spAutoFit/>
          </a:bodyPr>
          <a:lstStyle/>
          <a:p>
            <a:r>
              <a:rPr lang="de-DE" dirty="0" smtClean="0"/>
              <a:t>(1)</a:t>
            </a:r>
            <a:endParaRPr lang="de-DE" dirty="0"/>
          </a:p>
        </p:txBody>
      </p:sp>
      <p:sp>
        <p:nvSpPr>
          <p:cNvPr id="6" name="Textfeld 11"/>
          <p:cNvSpPr txBox="1"/>
          <p:nvPr/>
        </p:nvSpPr>
        <p:spPr>
          <a:xfrm>
            <a:off x="433688" y="2491216"/>
            <a:ext cx="436338" cy="338554"/>
          </a:xfrm>
          <a:prstGeom prst="rect">
            <a:avLst/>
          </a:prstGeom>
          <a:noFill/>
        </p:spPr>
        <p:txBody>
          <a:bodyPr wrap="none" rtlCol="0">
            <a:spAutoFit/>
          </a:bodyPr>
          <a:lstStyle/>
          <a:p>
            <a:r>
              <a:rPr lang="de-DE" dirty="0" smtClean="0"/>
              <a:t>(2)</a:t>
            </a:r>
            <a:endParaRPr lang="de-DE" dirty="0"/>
          </a:p>
        </p:txBody>
      </p:sp>
      <p:sp>
        <p:nvSpPr>
          <p:cNvPr id="8" name="Abgerundetes Rechteck 18"/>
          <p:cNvSpPr/>
          <p:nvPr/>
        </p:nvSpPr>
        <p:spPr bwMode="auto">
          <a:xfrm>
            <a:off x="2449390" y="2463034"/>
            <a:ext cx="3908854" cy="3870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Textfeld 11"/>
          <p:cNvSpPr txBox="1"/>
          <p:nvPr/>
        </p:nvSpPr>
        <p:spPr>
          <a:xfrm>
            <a:off x="5709789" y="2660493"/>
            <a:ext cx="436338" cy="338554"/>
          </a:xfrm>
          <a:prstGeom prst="rect">
            <a:avLst/>
          </a:prstGeom>
          <a:noFill/>
        </p:spPr>
        <p:txBody>
          <a:bodyPr wrap="none" rtlCol="0">
            <a:spAutoFit/>
          </a:bodyPr>
          <a:lstStyle/>
          <a:p>
            <a:r>
              <a:rPr lang="de-DE" dirty="0" smtClean="0"/>
              <a:t>(3)</a:t>
            </a:r>
            <a:endParaRPr lang="de-DE" dirty="0"/>
          </a:p>
        </p:txBody>
      </p:sp>
      <p:sp>
        <p:nvSpPr>
          <p:cNvPr id="10" name="Abgerundetes Rechteck 16"/>
          <p:cNvSpPr/>
          <p:nvPr/>
        </p:nvSpPr>
        <p:spPr bwMode="auto">
          <a:xfrm>
            <a:off x="931517" y="1861433"/>
            <a:ext cx="3190777" cy="289857"/>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11" name="Abgerundetes Rechteck 18"/>
          <p:cNvSpPr/>
          <p:nvPr/>
        </p:nvSpPr>
        <p:spPr bwMode="auto">
          <a:xfrm>
            <a:off x="809800" y="2463034"/>
            <a:ext cx="1609344" cy="3870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2876172"/>
          </a:xfrm>
        </p:spPr>
        <p:txBody>
          <a:bodyPr/>
          <a:lstStyle/>
          <a:p>
            <a:pPr>
              <a:spcBef>
                <a:spcPct val="30000"/>
              </a:spcBef>
              <a:buClrTx/>
              <a:defRPr/>
            </a:pPr>
            <a:r>
              <a:rPr lang="en-US" dirty="0" smtClean="0">
                <a:solidFill>
                  <a:schemeClr val="accent6"/>
                </a:solidFill>
              </a:rPr>
              <a:t>Becoming Recognized</a:t>
            </a:r>
          </a:p>
          <a:p>
            <a:pPr marL="180975" indent="-180975">
              <a:spcBef>
                <a:spcPct val="30000"/>
              </a:spcBef>
              <a:buClr>
                <a:schemeClr val="accent6"/>
              </a:buClr>
              <a:defRPr/>
            </a:pPr>
            <a:r>
              <a:rPr lang="zh-CN" altLang="en-US" dirty="0">
                <a:latin typeface="宋体" pitchFamily="2" charset="-122"/>
                <a:ea typeface="宋体" pitchFamily="2" charset="-122"/>
              </a:rPr>
              <a:t>当某用户在可识别的</a:t>
            </a:r>
            <a:r>
              <a:rPr lang="en-US" altLang="zh-CN" dirty="0">
                <a:latin typeface="宋体" pitchFamily="2" charset="-122"/>
                <a:ea typeface="宋体" pitchFamily="2" charset="-122"/>
              </a:rPr>
              <a:t>IP</a:t>
            </a:r>
            <a:r>
              <a:rPr lang="zh-CN" altLang="en-US" dirty="0">
                <a:latin typeface="宋体" pitchFamily="2" charset="-122"/>
                <a:ea typeface="宋体" pitchFamily="2" charset="-122"/>
              </a:rPr>
              <a:t>范围内登入</a:t>
            </a:r>
            <a:r>
              <a:rPr lang="en-US" altLang="zh-CN" dirty="0">
                <a:hlinkClick r:id="rId3"/>
              </a:rPr>
              <a:t>ht</a:t>
            </a:r>
            <a:r>
              <a:rPr lang="en-US" dirty="0">
                <a:hlinkClick r:id="rId3"/>
              </a:rPr>
              <a:t>tp://</a:t>
            </a:r>
            <a:r>
              <a:rPr lang="en-US" dirty="0" smtClean="0">
                <a:hlinkClick r:id="rId3"/>
              </a:rPr>
              <a:t>link.springer.com</a:t>
            </a:r>
            <a:r>
              <a:rPr lang="zh-CN" altLang="en-US" dirty="0" smtClean="0">
                <a:latin typeface="宋体" pitchFamily="2" charset="-122"/>
                <a:ea typeface="宋体" pitchFamily="2" charset="-122"/>
              </a:rPr>
              <a:t>时</a:t>
            </a:r>
            <a:r>
              <a:rPr lang="zh-CN" altLang="en-US" dirty="0">
                <a:latin typeface="宋体" pitchFamily="2" charset="-122"/>
                <a:ea typeface="宋体" pitchFamily="2" charset="-122"/>
              </a:rPr>
              <a:t>，该用户将自动识别为该机构的一部分</a:t>
            </a:r>
            <a:endParaRPr lang="en-US" dirty="0">
              <a:latin typeface="宋体" pitchFamily="2" charset="-122"/>
              <a:ea typeface="宋体" pitchFamily="2" charset="-122"/>
            </a:endParaRPr>
          </a:p>
          <a:p>
            <a:pPr>
              <a:spcBef>
                <a:spcPct val="30000"/>
              </a:spcBef>
              <a:buClr>
                <a:schemeClr val="accent6"/>
              </a:buClr>
              <a:defRPr/>
            </a:pPr>
            <a:r>
              <a:rPr lang="zh-CN" altLang="en-US" dirty="0">
                <a:latin typeface="宋体" pitchFamily="2" charset="-122"/>
                <a:ea typeface="宋体" pitchFamily="2" charset="-122"/>
              </a:rPr>
              <a:t>同时，用户登入时所用的邮箱和密码也可以进行识别：</a:t>
            </a:r>
            <a:endParaRPr lang="en-US" dirty="0">
              <a:latin typeface="宋体" pitchFamily="2" charset="-122"/>
              <a:ea typeface="宋体" pitchFamily="2" charset="-122"/>
            </a:endParaRPr>
          </a:p>
          <a:p>
            <a:pPr>
              <a:spcBef>
                <a:spcPct val="30000"/>
              </a:spcBef>
              <a:buClr>
                <a:schemeClr val="accent6"/>
              </a:buClr>
              <a:defRPr/>
            </a:pPr>
            <a:endParaRPr lang="en-US" sz="300" dirty="0">
              <a:latin typeface="宋体" pitchFamily="2" charset="-122"/>
              <a:ea typeface="宋体" pitchFamily="2" charset="-122"/>
            </a:endParaRPr>
          </a:p>
          <a:p>
            <a:pPr marL="342900" indent="-342900">
              <a:spcBef>
                <a:spcPct val="30000"/>
              </a:spcBef>
              <a:buClr>
                <a:schemeClr val="accent6"/>
              </a:buClr>
              <a:buFont typeface="+mj-lt"/>
              <a:buAutoNum type="arabicParenR"/>
              <a:defRPr/>
            </a:pPr>
            <a:r>
              <a:rPr lang="zh-CN" altLang="en-US" dirty="0" smtClean="0">
                <a:latin typeface="宋体" pitchFamily="2" charset="-122"/>
                <a:ea typeface="宋体" pitchFamily="2" charset="-122"/>
              </a:rPr>
              <a:t>点击</a:t>
            </a:r>
            <a:r>
              <a:rPr lang="zh-CN" altLang="en-US" dirty="0">
                <a:latin typeface="宋体" pitchFamily="2" charset="-122"/>
                <a:ea typeface="宋体" pitchFamily="2" charset="-122"/>
              </a:rPr>
              <a:t>注册</a:t>
            </a:r>
            <a:r>
              <a:rPr lang="en-US" altLang="zh-CN" dirty="0">
                <a:latin typeface="宋体" pitchFamily="2" charset="-122"/>
                <a:ea typeface="宋体" pitchFamily="2" charset="-122"/>
              </a:rPr>
              <a:t>/</a:t>
            </a:r>
            <a:r>
              <a:rPr lang="zh-CN" altLang="en-US" dirty="0">
                <a:latin typeface="宋体" pitchFamily="2" charset="-122"/>
                <a:ea typeface="宋体" pitchFamily="2" charset="-122"/>
              </a:rPr>
              <a:t>登录（</a:t>
            </a:r>
            <a:r>
              <a:rPr lang="en-US" dirty="0">
                <a:latin typeface="宋体" pitchFamily="2" charset="-122"/>
                <a:ea typeface="宋体" pitchFamily="2" charset="-122"/>
              </a:rPr>
              <a:t>Sign Up/Login</a:t>
            </a:r>
            <a:r>
              <a:rPr lang="zh-CN" altLang="en-US" dirty="0">
                <a:latin typeface="宋体" pitchFamily="2" charset="-122"/>
                <a:ea typeface="宋体" pitchFamily="2" charset="-122"/>
              </a:rPr>
              <a:t>）</a:t>
            </a:r>
            <a:endParaRPr lang="en-US" dirty="0">
              <a:latin typeface="宋体" pitchFamily="2" charset="-122"/>
              <a:ea typeface="宋体" pitchFamily="2" charset="-122"/>
            </a:endParaRPr>
          </a:p>
          <a:p>
            <a:pPr marL="342900" indent="-342900">
              <a:spcBef>
                <a:spcPct val="30000"/>
              </a:spcBef>
              <a:buClr>
                <a:schemeClr val="accent6"/>
              </a:buClr>
              <a:buFont typeface="+mj-lt"/>
              <a:buAutoNum type="arabicParenR"/>
              <a:defRPr/>
            </a:pPr>
            <a:r>
              <a:rPr lang="zh-CN" altLang="en-US" dirty="0" smtClean="0">
                <a:latin typeface="宋体" pitchFamily="2" charset="-122"/>
                <a:ea typeface="宋体" pitchFamily="2" charset="-122"/>
              </a:rPr>
              <a:t>注册</a:t>
            </a:r>
            <a:r>
              <a:rPr lang="zh-CN" altLang="en-US" dirty="0">
                <a:latin typeface="宋体" pitchFamily="2" charset="-122"/>
                <a:ea typeface="宋体" pitchFamily="2" charset="-122"/>
              </a:rPr>
              <a:t>并建立</a:t>
            </a:r>
            <a:r>
              <a:rPr lang="zh-CN" altLang="en-US" dirty="0" smtClean="0">
                <a:latin typeface="宋体" pitchFamily="2" charset="-122"/>
                <a:ea typeface="宋体" pitchFamily="2" charset="-122"/>
              </a:rPr>
              <a:t>账户（</a:t>
            </a:r>
            <a:r>
              <a:rPr lang="en-US" dirty="0">
                <a:latin typeface="宋体" pitchFamily="2" charset="-122"/>
                <a:ea typeface="宋体" pitchFamily="2" charset="-122"/>
              </a:rPr>
              <a:t>Sign up to create an  account</a:t>
            </a:r>
            <a:r>
              <a:rPr lang="zh-CN" altLang="en-US" dirty="0">
                <a:latin typeface="宋体" pitchFamily="2" charset="-122"/>
                <a:ea typeface="宋体" pitchFamily="2" charset="-122"/>
              </a:rPr>
              <a:t>）</a:t>
            </a:r>
            <a:endParaRPr lang="en-US" dirty="0">
              <a:latin typeface="宋体" pitchFamily="2" charset="-122"/>
              <a:ea typeface="宋体" pitchFamily="2" charset="-122"/>
            </a:endParaRPr>
          </a:p>
          <a:p>
            <a:pPr marL="342900" indent="-342900">
              <a:spcBef>
                <a:spcPct val="30000"/>
              </a:spcBef>
              <a:buClr>
                <a:schemeClr val="accent6"/>
              </a:buClr>
              <a:buFont typeface="+mj-lt"/>
              <a:buAutoNum type="arabicParenR"/>
              <a:defRPr/>
            </a:pPr>
            <a:r>
              <a:rPr lang="zh-CN" altLang="en-US" dirty="0" smtClean="0">
                <a:latin typeface="宋体" pitchFamily="2" charset="-122"/>
                <a:ea typeface="宋体" pitchFamily="2" charset="-122"/>
              </a:rPr>
              <a:t>或者</a:t>
            </a:r>
            <a:r>
              <a:rPr lang="zh-CN" altLang="en-US" dirty="0">
                <a:latin typeface="宋体" pitchFamily="2" charset="-122"/>
                <a:ea typeface="宋体" pitchFamily="2" charset="-122"/>
              </a:rPr>
              <a:t>在任何地点登入到您的收藏页面</a:t>
            </a:r>
            <a:endParaRPr lang="en-US" dirty="0"/>
          </a:p>
        </p:txBody>
      </p:sp>
      <p:sp>
        <p:nvSpPr>
          <p:cNvPr id="5" name="Title 4"/>
          <p:cNvSpPr>
            <a:spLocks noGrp="1"/>
          </p:cNvSpPr>
          <p:nvPr>
            <p:ph type="title"/>
          </p:nvPr>
        </p:nvSpPr>
        <p:spPr/>
        <p:txBody>
          <a:bodyPr/>
          <a:lstStyle/>
          <a:p>
            <a:r>
              <a:rPr lang="zh-CN" altLang="en-US" dirty="0" smtClean="0"/>
              <a:t>主页</a:t>
            </a:r>
            <a:endParaRPr lang="en-GB" dirty="0"/>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注册</a:t>
            </a:r>
            <a:r>
              <a:rPr lang="en-US" altLang="zh-CN" dirty="0" smtClean="0"/>
              <a:t>/</a:t>
            </a:r>
            <a:r>
              <a:rPr lang="zh-CN" altLang="en-US" dirty="0" smtClean="0"/>
              <a:t>登录</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20" b="35254"/>
          <a:stretch/>
        </p:blipFill>
        <p:spPr>
          <a:xfrm>
            <a:off x="927399" y="1463415"/>
            <a:ext cx="8135724" cy="4586491"/>
          </a:xfrm>
          <a:prstGeom prst="rect">
            <a:avLst/>
          </a:prstGeom>
          <a:ln>
            <a:noFill/>
          </a:ln>
          <a:effectLst>
            <a:outerShdw blurRad="292100" dist="139700" dir="2700000" algn="tl" rotWithShape="0">
              <a:srgbClr val="333333">
                <a:alpha val="65000"/>
              </a:srgbClr>
            </a:outerShdw>
          </a:effectLst>
        </p:spPr>
      </p:pic>
      <p:sp>
        <p:nvSpPr>
          <p:cNvPr id="6" name="Abgerundetes Rechteck 16"/>
          <p:cNvSpPr/>
          <p:nvPr/>
        </p:nvSpPr>
        <p:spPr bwMode="auto">
          <a:xfrm>
            <a:off x="6397187" y="1421044"/>
            <a:ext cx="950976" cy="290408"/>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er_Nature_PPT_advanced_Dec15">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 xmlns:thm15="http://schemas.microsoft.com/office/thememl/2012/main" name="Presentation4" id="{3EDAA0F0-4497-4F7D-94E5-5E56842F7AC3}" vid="{051E6334-EB4B-4CA4-A7EE-BB1878AA8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docProps/app.xml><?xml version="1.0" encoding="utf-8"?>
<Properties xmlns="http://schemas.openxmlformats.org/officeDocument/2006/extended-properties" xmlns:vt="http://schemas.openxmlformats.org/officeDocument/2006/docPropsVTypes">
  <Template>Springer_Nature_PPT_advanced_Dec15</Template>
  <TotalTime>1024</TotalTime>
  <Words>1377</Words>
  <Application>Microsoft Office PowerPoint</Application>
  <PresentationFormat>A4 纸张(210x297 毫米)</PresentationFormat>
  <Paragraphs>305</Paragraphs>
  <Slides>38</Slides>
  <Notes>35</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Springer_Nature_PPT_advanced_Dec15</vt:lpstr>
      <vt:lpstr>        Springer 电子期刊使用指南       </vt:lpstr>
      <vt:lpstr>关于SpringerLink</vt:lpstr>
      <vt:lpstr>SpringerLink is 为您所需而设计</vt:lpstr>
      <vt:lpstr>更多新功能：</vt:lpstr>
      <vt:lpstr>新平台适应各种移动终端、智能手机</vt:lpstr>
      <vt:lpstr>主页</vt:lpstr>
      <vt:lpstr>主页</vt:lpstr>
      <vt:lpstr>主页</vt:lpstr>
      <vt:lpstr>注册/登录</vt:lpstr>
      <vt:lpstr>机构/ Athens 登录</vt:lpstr>
      <vt:lpstr>Create a new account</vt:lpstr>
      <vt:lpstr>主页- 匿名用户</vt:lpstr>
      <vt:lpstr>主页 – 可识别的机构用户</vt:lpstr>
      <vt:lpstr>Search</vt:lpstr>
      <vt:lpstr>高级检索</vt:lpstr>
      <vt:lpstr>浏览</vt:lpstr>
      <vt:lpstr>搜索结果</vt:lpstr>
      <vt:lpstr>搜索结果页面</vt:lpstr>
      <vt:lpstr>Search results page</vt:lpstr>
      <vt:lpstr>Search results page</vt:lpstr>
      <vt:lpstr>搜索结果页面</vt:lpstr>
      <vt:lpstr>搜索结果页面</vt:lpstr>
      <vt:lpstr>搜索结果页面</vt:lpstr>
      <vt:lpstr>支持 &amp; 反馈</vt:lpstr>
      <vt:lpstr>期刊主页</vt:lpstr>
      <vt:lpstr>期刊主页</vt:lpstr>
      <vt:lpstr>期刊主页– 在此期刊内搜索</vt:lpstr>
      <vt:lpstr>搜索结果页面</vt:lpstr>
      <vt:lpstr>期刊主页</vt:lpstr>
      <vt:lpstr>Typical text slide and bullets</vt:lpstr>
      <vt:lpstr>Journal Homepage</vt:lpstr>
      <vt:lpstr>期刊文章</vt:lpstr>
      <vt:lpstr>期刊文章</vt:lpstr>
      <vt:lpstr>期刊文章</vt:lpstr>
      <vt:lpstr>期刊文章</vt:lpstr>
      <vt:lpstr>期刊文章</vt:lpstr>
      <vt:lpstr>期刊文章</vt:lpstr>
      <vt:lpstr>期刊文章</vt:lpstr>
    </vt:vector>
  </TitlesOfParts>
  <Company>Springer-SBM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Nature PowerPoint presentation title goes here</dc:title>
  <dc:creator>Fuller, Laura, Springer</dc:creator>
  <cp:lastModifiedBy>Zhang, Yao, Springer Beijing</cp:lastModifiedBy>
  <cp:revision>99</cp:revision>
  <cp:lastPrinted>2015-06-04T08:29:30Z</cp:lastPrinted>
  <dcterms:created xsi:type="dcterms:W3CDTF">2017-08-01T16:04:09Z</dcterms:created>
  <dcterms:modified xsi:type="dcterms:W3CDTF">2020-06-03T03:34:29Z</dcterms:modified>
</cp:coreProperties>
</file>