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4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298" r:id="rId3"/>
    <p:sldId id="462" r:id="rId5"/>
    <p:sldId id="495" r:id="rId6"/>
    <p:sldId id="511" r:id="rId7"/>
    <p:sldId id="510" r:id="rId8"/>
    <p:sldId id="497" r:id="rId9"/>
    <p:sldId id="525" r:id="rId10"/>
    <p:sldId id="526" r:id="rId11"/>
    <p:sldId id="527" r:id="rId12"/>
    <p:sldId id="528" r:id="rId13"/>
    <p:sldId id="498" r:id="rId14"/>
    <p:sldId id="494" r:id="rId15"/>
    <p:sldId id="480" r:id="rId16"/>
    <p:sldId id="500" r:id="rId17"/>
    <p:sldId id="488" r:id="rId18"/>
    <p:sldId id="502" r:id="rId19"/>
    <p:sldId id="501" r:id="rId20"/>
    <p:sldId id="485" r:id="rId21"/>
    <p:sldId id="503" r:id="rId22"/>
    <p:sldId id="539" r:id="rId23"/>
    <p:sldId id="540" r:id="rId24"/>
    <p:sldId id="482" r:id="rId2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820000"/>
    <a:srgbClr val="CDCDC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5561" autoAdjust="0"/>
  </p:normalViewPr>
  <p:slideViewPr>
    <p:cSldViewPr>
      <p:cViewPr>
        <p:scale>
          <a:sx n="90" d="100"/>
          <a:sy n="90" d="100"/>
        </p:scale>
        <p:origin x="-528" y="308"/>
      </p:cViewPr>
      <p:guideLst>
        <p:guide orient="horz" pos="1756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-2728" y="-84"/>
      </p:cViewPr>
      <p:guideLst>
        <p:guide orient="horz" pos="290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D4FEC-1F62-4C14-B37B-05755984B2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9EF7E-1F4A-4448-A922-AF989BAA90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3BA41-4A84-4FAD-B4BD-E27FB6C770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533" y="685800"/>
            <a:ext cx="6094933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6B415-2869-49EC-8D85-918F890D9D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61A9-93C5-4722-8A67-30E0C78E96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移动互联网时代恢复办刊人主题地位</a:t>
            </a:r>
            <a:r>
              <a:rPr lang="en-US" altLang="zh-CN" dirty="0" smtClean="0"/>
              <a:t>,</a:t>
            </a:r>
            <a:r>
              <a:rPr lang="zh-CN" altLang="en-US" dirty="0" smtClean="0"/>
              <a:t>其他原有出版厂商从</a:t>
            </a:r>
            <a:r>
              <a:rPr lang="en-US" altLang="zh-CN" dirty="0" smtClean="0"/>
              <a:t>1600-600</a:t>
            </a:r>
            <a:r>
              <a:rPr lang="zh-CN" altLang="en-US" dirty="0" smtClean="0"/>
              <a:t>家独家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6B415-2869-49EC-8D85-918F890D9D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6B415-2869-49EC-8D85-918F890D9D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099"/>
            <a:ext cx="7772400" cy="11027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160"/>
            <a:ext cx="6400800" cy="13146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15"/>
            <a:ext cx="2057400" cy="43894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15"/>
            <a:ext cx="6019800" cy="43894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3"/>
            <a:ext cx="7886700" cy="99434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82FBA-0BA0-4FCC-8B5A-8906B9B301D1}" type="slidenum">
              <a:rPr lang="zh-CN" altLang="en-US"/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755"/>
            <a:ext cx="7772400" cy="102173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417"/>
            <a:ext cx="7772400" cy="11253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9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6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1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361"/>
            <a:ext cx="4038600" cy="33950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361"/>
            <a:ext cx="4038600" cy="33950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537"/>
            <a:ext cx="4040188" cy="4799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9435" indent="0">
              <a:buNone/>
              <a:defRPr sz="1600" b="1"/>
            </a:lvl5pPr>
            <a:lvl6pPr marL="2286635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442"/>
            <a:ext cx="4040188" cy="29639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537"/>
            <a:ext cx="4041775" cy="4799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9435" indent="0">
              <a:buNone/>
              <a:defRPr sz="1600" b="1"/>
            </a:lvl5pPr>
            <a:lvl6pPr marL="2286635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442"/>
            <a:ext cx="4041775" cy="29639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23"/>
            <a:ext cx="3008313" cy="87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24"/>
            <a:ext cx="5111750" cy="43906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514"/>
            <a:ext cx="3008313" cy="35189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9435" indent="0">
              <a:buNone/>
              <a:defRPr sz="900"/>
            </a:lvl5pPr>
            <a:lvl6pPr marL="2286635" indent="0">
              <a:buNone/>
              <a:defRPr sz="900"/>
            </a:lvl6pPr>
            <a:lvl7pPr marL="2743835" indent="0">
              <a:buNone/>
              <a:defRPr sz="900"/>
            </a:lvl7pPr>
            <a:lvl8pPr marL="3201035" indent="0">
              <a:buNone/>
              <a:defRPr sz="900"/>
            </a:lvl8pPr>
            <a:lvl9pPr marL="365823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080"/>
            <a:ext cx="5486400" cy="4251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661"/>
            <a:ext cx="5486400" cy="30866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9435" indent="0">
              <a:buNone/>
              <a:defRPr sz="2000"/>
            </a:lvl5pPr>
            <a:lvl6pPr marL="2286635" indent="0">
              <a:buNone/>
              <a:defRPr sz="2000"/>
            </a:lvl6pPr>
            <a:lvl7pPr marL="2743835" indent="0">
              <a:buNone/>
              <a:defRPr sz="2000"/>
            </a:lvl7pPr>
            <a:lvl8pPr marL="3201035" indent="0">
              <a:buNone/>
              <a:defRPr sz="2000"/>
            </a:lvl8pPr>
            <a:lvl9pPr marL="3658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208"/>
            <a:ext cx="5486400" cy="60375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9435" indent="0">
              <a:buNone/>
              <a:defRPr sz="900"/>
            </a:lvl5pPr>
            <a:lvl6pPr marL="2286635" indent="0">
              <a:buNone/>
              <a:defRPr sz="900"/>
            </a:lvl6pPr>
            <a:lvl7pPr marL="2743835" indent="0">
              <a:buNone/>
              <a:defRPr sz="900"/>
            </a:lvl7pPr>
            <a:lvl8pPr marL="3201035" indent="0">
              <a:buNone/>
              <a:defRPr sz="900"/>
            </a:lvl8pPr>
            <a:lvl9pPr marL="365823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15"/>
            <a:ext cx="8229600" cy="8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361"/>
            <a:ext cx="8229600" cy="3395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098"/>
            <a:ext cx="2133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098"/>
            <a:ext cx="2895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098"/>
            <a:ext cx="2133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26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115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796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7965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035" indent="-227965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235" indent="-22796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796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796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796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4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6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6.png"/><Relationship Id="rId7" Type="http://schemas.openxmlformats.org/officeDocument/2006/relationships/image" Target="../media/image45.jpe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椭圆 39"/>
          <p:cNvSpPr/>
          <p:nvPr/>
        </p:nvSpPr>
        <p:spPr>
          <a:xfrm>
            <a:off x="7837185" y="4581974"/>
            <a:ext cx="376828" cy="37682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8575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7040904" y="4504632"/>
            <a:ext cx="302375" cy="302375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8492293" y="3249783"/>
            <a:ext cx="257708" cy="257708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7965859" y="3861250"/>
            <a:ext cx="350520" cy="35052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8575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超星LOGO加名字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4282" y="143308"/>
            <a:ext cx="1023620" cy="410210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2567390" y="2761935"/>
            <a:ext cx="3756660" cy="9525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50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2581360" y="1708104"/>
            <a:ext cx="3756660" cy="45719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50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标题 1"/>
          <p:cNvSpPr txBox="1">
            <a:spLocks noChangeArrowheads="1"/>
          </p:cNvSpPr>
          <p:nvPr/>
        </p:nvSpPr>
        <p:spPr>
          <a:xfrm>
            <a:off x="2983539" y="1866060"/>
            <a:ext cx="3028621" cy="85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zh-CN" altLang="en-US" sz="48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超星期刊</a:t>
            </a:r>
            <a:endParaRPr lang="zh-CN" altLang="en-US" sz="4800" b="1" dirty="0" smtClean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组合 8"/>
          <p:cNvGrpSpPr/>
          <p:nvPr/>
        </p:nvGrpSpPr>
        <p:grpSpPr>
          <a:xfrm>
            <a:off x="4457700" y="1464919"/>
            <a:ext cx="3893344" cy="2220516"/>
            <a:chOff x="1237827" y="1952413"/>
            <a:chExt cx="9897533" cy="4905587"/>
          </a:xfrm>
        </p:grpSpPr>
        <p:pic>
          <p:nvPicPr>
            <p:cNvPr id="64535" name="Picture 4" descr="C:\Users\zhangjuan\Desktop\手机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37827" y="1952413"/>
              <a:ext cx="2562860" cy="490558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4536" name="Picture 4" descr="C:\Users\zhangjuan\Desktop\手机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572500" y="1952413"/>
              <a:ext cx="2562860" cy="490558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4537" name="Picture 4" descr="C:\Users\zhangjuan\Desktop\手机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905587" y="1952413"/>
              <a:ext cx="2562860" cy="490558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右箭头 23"/>
            <p:cNvSpPr/>
            <p:nvPr/>
          </p:nvSpPr>
          <p:spPr>
            <a:xfrm>
              <a:off x="3922572" y="4188203"/>
              <a:ext cx="496390" cy="17886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右箭头 14"/>
            <p:cNvSpPr/>
            <p:nvPr/>
          </p:nvSpPr>
          <p:spPr>
            <a:xfrm>
              <a:off x="7557720" y="4314459"/>
              <a:ext cx="499418" cy="17886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64540" name="Picture 2" descr="C:\Users\zhangjuan\Desktop\10月20日期刊大会\PPT\point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2596679">
              <a:off x="3416943" y="3114076"/>
              <a:ext cx="418400" cy="4184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TextBox 4"/>
          <p:cNvSpPr txBox="1"/>
          <p:nvPr/>
        </p:nvSpPr>
        <p:spPr>
          <a:xfrm>
            <a:off x="501161" y="1375616"/>
            <a:ext cx="7593965" cy="4337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b="1" i="0" u="none" strike="noStrike" kern="1200" cap="none" spc="-100" normalizeH="0" baseline="0" noProof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读者使用轨迹</a:t>
            </a:r>
            <a:endParaRPr kumimoji="0" lang="zh-CN" altLang="en-US" sz="2100" b="1" i="0" u="none" strike="noStrike" kern="1200" cap="none" spc="-100" normalizeH="0" baseline="0" noProof="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14692" name="矩形 9"/>
          <p:cNvSpPr/>
          <p:nvPr/>
        </p:nvSpPr>
        <p:spPr>
          <a:xfrm>
            <a:off x="501254" y="2024513"/>
            <a:ext cx="3099197" cy="17373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阅读收藏人数实名统计，</a:t>
            </a:r>
            <a:endParaRPr lang="zh-CN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读者使用阅读数据清晰显示。图书馆实时查阅读者使用大数据分析报告。</a:t>
            </a:r>
            <a:endParaRPr lang="zh-CN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4517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775" y="1658991"/>
            <a:ext cx="946547" cy="17990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18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00" y="1669706"/>
            <a:ext cx="948929" cy="18216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1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691" y="1669706"/>
            <a:ext cx="937022" cy="1829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20" name="图片 6" descr="超星期刊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33788"/>
            <a:ext cx="734616" cy="9191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组合 17"/>
          <p:cNvGrpSpPr/>
          <p:nvPr/>
        </p:nvGrpSpPr>
        <p:grpSpPr>
          <a:xfrm>
            <a:off x="3411141" y="-129328"/>
            <a:ext cx="4899422" cy="7258050"/>
            <a:chOff x="1209289" y="-35789"/>
            <a:chExt cx="4899984" cy="7257480"/>
          </a:xfrm>
        </p:grpSpPr>
        <p:grpSp>
          <p:nvGrpSpPr>
            <p:cNvPr id="64531" name="组合 18"/>
            <p:cNvGrpSpPr/>
            <p:nvPr/>
          </p:nvGrpSpPr>
          <p:grpSpPr>
            <a:xfrm>
              <a:off x="1209289" y="-35789"/>
              <a:ext cx="4899984" cy="7257480"/>
              <a:chOff x="1209289" y="-35789"/>
              <a:chExt cx="4899984" cy="7257480"/>
            </a:xfrm>
          </p:grpSpPr>
          <p:pic>
            <p:nvPicPr>
              <p:cNvPr id="64533" name="图片 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09289" y="-35789"/>
                <a:ext cx="4899984" cy="725748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4534" name="图片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09289" y="1174290"/>
                <a:ext cx="1155679" cy="193752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64532" name="图片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82546" y="2077767"/>
              <a:ext cx="1080120" cy="14925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" name="组合 22"/>
          <p:cNvGrpSpPr/>
          <p:nvPr/>
        </p:nvGrpSpPr>
        <p:grpSpPr>
          <a:xfrm>
            <a:off x="4301729" y="189760"/>
            <a:ext cx="4805363" cy="3943350"/>
            <a:chOff x="3727187" y="1199602"/>
            <a:chExt cx="4680988" cy="3824416"/>
          </a:xfrm>
        </p:grpSpPr>
        <p:pic>
          <p:nvPicPr>
            <p:cNvPr id="64528" name="图片 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75530" y="1199602"/>
              <a:ext cx="4632645" cy="382441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4529" name="图片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7187" y="2379087"/>
              <a:ext cx="1135992" cy="176783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4530" name="图片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93147" y="3196433"/>
              <a:ext cx="1087417" cy="15025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5556" y="521944"/>
            <a:ext cx="2169319" cy="385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文本框 21"/>
          <p:cNvSpPr txBox="1">
            <a:spLocks noChangeArrowheads="1"/>
          </p:cNvSpPr>
          <p:nvPr/>
        </p:nvSpPr>
        <p:spPr bwMode="auto">
          <a:xfrm>
            <a:off x="4978004" y="4020000"/>
            <a:ext cx="2108597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8" rIns="68577" bIns="3428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资源使用情况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文本框 21"/>
          <p:cNvSpPr txBox="1">
            <a:spLocks noChangeArrowheads="1"/>
          </p:cNvSpPr>
          <p:nvPr/>
        </p:nvSpPr>
        <p:spPr bwMode="auto">
          <a:xfrm>
            <a:off x="7485460" y="3930703"/>
            <a:ext cx="640556" cy="28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8" rIns="68577" bIns="3428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订阅</a:t>
            </a:r>
            <a:endParaRPr kumimoji="0" lang="en-US" altLang="zh-CN" sz="135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文本框 21"/>
          <p:cNvSpPr txBox="1">
            <a:spLocks noChangeArrowheads="1"/>
          </p:cNvSpPr>
          <p:nvPr/>
        </p:nvSpPr>
        <p:spPr bwMode="auto">
          <a:xfrm>
            <a:off x="7496175" y="4365281"/>
            <a:ext cx="641747" cy="28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8" rIns="68577" bIns="3428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排行</a:t>
            </a:r>
            <a:endParaRPr kumimoji="0" lang="en-US" altLang="zh-CN" sz="135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文本框 21"/>
          <p:cNvSpPr txBox="1">
            <a:spLocks noChangeArrowheads="1"/>
          </p:cNvSpPr>
          <p:nvPr/>
        </p:nvSpPr>
        <p:spPr bwMode="auto">
          <a:xfrm>
            <a:off x="7496175" y="4753425"/>
            <a:ext cx="641747" cy="28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8" rIns="68577" bIns="3428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小花</a:t>
            </a:r>
            <a:endParaRPr kumimoji="0" lang="en-US" altLang="zh-CN" sz="135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Box 9"/>
          <p:cNvSpPr txBox="1">
            <a:spLocks noChangeArrowheads="1"/>
          </p:cNvSpPr>
          <p:nvPr/>
        </p:nvSpPr>
        <p:spPr bwMode="auto">
          <a:xfrm>
            <a:off x="611560" y="267944"/>
            <a:ext cx="3024336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、产品特色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1"/>
          <p:cNvSpPr txBox="1">
            <a:spLocks noChangeArrowheads="1"/>
          </p:cNvSpPr>
          <p:nvPr/>
        </p:nvSpPr>
        <p:spPr>
          <a:xfrm>
            <a:off x="1115616" y="1492080"/>
            <a:ext cx="1944216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全新阅读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标题 1"/>
          <p:cNvSpPr txBox="1">
            <a:spLocks noChangeArrowheads="1"/>
          </p:cNvSpPr>
          <p:nvPr/>
        </p:nvSpPr>
        <p:spPr>
          <a:xfrm>
            <a:off x="1115616" y="2644208"/>
            <a:ext cx="1944216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000" b="1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全新应用</a:t>
            </a:r>
            <a:endParaRPr lang="zh-CN" altLang="en-US" sz="30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标题 1"/>
          <p:cNvSpPr txBox="1">
            <a:spLocks noChangeArrowheads="1"/>
          </p:cNvSpPr>
          <p:nvPr/>
        </p:nvSpPr>
        <p:spPr>
          <a:xfrm>
            <a:off x="1115616" y="3796336"/>
            <a:ext cx="1944216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全新保障</a:t>
            </a:r>
            <a:endParaRPr lang="zh-CN" altLang="en-US" sz="3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>
            <a:hlinkClick r:id="rId1" action="ppaction://hlinksldjump"/>
          </p:cNvPr>
          <p:cNvSpPr txBox="1"/>
          <p:nvPr/>
        </p:nvSpPr>
        <p:spPr>
          <a:xfrm>
            <a:off x="3635896" y="1492080"/>
            <a:ext cx="2880320" cy="61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流式媒体期刊</a:t>
            </a:r>
            <a:endParaRPr lang="zh-CN" altLang="en-US" sz="32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5896" y="2630121"/>
            <a:ext cx="5184576" cy="61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zh-CN" altLang="en-US" sz="32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社交空间传播分享</a:t>
            </a:r>
            <a:r>
              <a:rPr lang="zh-CN" altLang="en-US" sz="3200" b="1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</a:t>
            </a:r>
            <a:endParaRPr lang="zh-CN" altLang="en-US" sz="32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5896" y="3838727"/>
            <a:ext cx="2880320" cy="61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超星域出版</a:t>
            </a:r>
            <a:endParaRPr lang="zh-CN" altLang="en-US" sz="3200" b="1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87624" y="2152346"/>
            <a:ext cx="6059514" cy="74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恢复出版人的主体地位</a:t>
            </a:r>
            <a:endParaRPr lang="zh-CN" altLang="en-US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66322"/>
            <a:ext cx="2232248" cy="61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超星域出版：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99792" y="195936"/>
            <a:ext cx="5328592" cy="3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打破传统集成商出版概念，重塑出版产业链新模式</a:t>
            </a:r>
            <a:endParaRPr lang="zh-CN" altLang="en-US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图片1_副本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000"/>
            <a:ext cx="5976664" cy="435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图片3_副本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846945"/>
            <a:ext cx="5904148" cy="429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图片2_副本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01" y="673568"/>
            <a:ext cx="6122523" cy="445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标题 1"/>
          <p:cNvSpPr>
            <a:spLocks noGrp="1" noChangeArrowheads="1"/>
          </p:cNvSpPr>
          <p:nvPr>
            <p:ph type="title"/>
          </p:nvPr>
        </p:nvSpPr>
        <p:spPr>
          <a:xfrm>
            <a:off x="427435" y="1924128"/>
            <a:ext cx="7886700" cy="994172"/>
          </a:xfrm>
        </p:spPr>
        <p:txBody>
          <a:bodyPr/>
          <a:lstStyle/>
          <a:p>
            <a:pPr algn="ctr"/>
            <a:r>
              <a:rPr lang="zh-CN" altLang="en-US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二、出版品质</a:t>
            </a:r>
            <a:endParaRPr lang="zh-CN" altLang="en-US" b="1" dirty="0" smtClean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 noChangeArrowheads="1"/>
          </p:cNvSpPr>
          <p:nvPr/>
        </p:nvSpPr>
        <p:spPr bwMode="auto">
          <a:xfrm>
            <a:off x="220230" y="961612"/>
            <a:ext cx="3010923" cy="76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panose="02010600030101010101" pitchFamily="2" charset="-122"/>
                <a:sym typeface="Calibri Light" panose="020F0302020204030204" pitchFamily="34" charset="0"/>
              </a:defRPr>
            </a:lvl1pPr>
            <a:lvl2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Calibri Light" panose="020F0302020204030204" pitchFamily="34" charset="0"/>
              </a:defRPr>
            </a:lvl2pPr>
            <a:lvl3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Calibri Light" panose="020F0302020204030204" pitchFamily="34" charset="0"/>
              </a:defRPr>
            </a:lvl3pPr>
            <a:lvl4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Calibri Light" panose="020F0302020204030204" pitchFamily="34" charset="0"/>
              </a:defRPr>
            </a:lvl4pPr>
            <a:lvl5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Calibri Light" panose="020F0302020204030204" pitchFamily="34" charset="0"/>
              </a:defRPr>
            </a:lvl5pPr>
            <a:lvl6pPr marL="13716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6pPr>
            <a:lvl7pPr marL="18288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7pPr>
            <a:lvl8pPr marL="22860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8pPr>
            <a:lvl9pPr marL="27432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9pPr>
          </a:lstStyle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600" b="1" kern="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三年完成</a:t>
            </a:r>
            <a:r>
              <a:rPr lang="zh-CN" altLang="en-US" sz="1600" b="1" kern="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  <a:r>
              <a:rPr lang="en-US" altLang="zh-CN" sz="1600" b="1" kern="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7320</a:t>
            </a:r>
            <a:r>
              <a:rPr lang="zh-CN" altLang="en-US" sz="1600" b="1" kern="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种，</a:t>
            </a:r>
            <a:r>
              <a:rPr lang="zh-CN" altLang="en-US" sz="16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目前行业第二，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年新增量</a:t>
            </a:r>
            <a:r>
              <a:rPr lang="zh-CN" altLang="en-US" sz="1600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最高</a:t>
            </a:r>
            <a:r>
              <a:rPr lang="zh-CN" altLang="en-US" sz="1600" b="1" kern="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b="1" kern="0" dirty="0" smtClean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标题 1"/>
          <p:cNvSpPr txBox="1">
            <a:spLocks noChangeArrowheads="1"/>
          </p:cNvSpPr>
          <p:nvPr/>
        </p:nvSpPr>
        <p:spPr bwMode="auto">
          <a:xfrm>
            <a:off x="220648" y="3652320"/>
            <a:ext cx="25922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panose="02010600030101010101" pitchFamily="2" charset="-122"/>
                <a:sym typeface="Calibri Light" panose="020F0302020204030204" pitchFamily="34" charset="0"/>
              </a:defRPr>
            </a:lvl1pPr>
            <a:lvl2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Calibri Light" panose="020F0302020204030204" pitchFamily="34" charset="0"/>
              </a:defRPr>
            </a:lvl2pPr>
            <a:lvl3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Calibri Light" panose="020F0302020204030204" pitchFamily="34" charset="0"/>
              </a:defRPr>
            </a:lvl3pPr>
            <a:lvl4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Calibri Light" panose="020F0302020204030204" pitchFamily="34" charset="0"/>
              </a:defRPr>
            </a:lvl4pPr>
            <a:lvl5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Calibri Light" panose="020F0302020204030204" pitchFamily="34" charset="0"/>
              </a:defRPr>
            </a:lvl5pPr>
            <a:lvl6pPr marL="13716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6pPr>
            <a:lvl7pPr marL="18288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7pPr>
            <a:lvl8pPr marL="22860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8pPr>
            <a:lvl9pPr marL="27432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9pPr>
          </a:lstStyle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600" b="1" kern="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核心期刊已超过</a:t>
            </a:r>
            <a:r>
              <a:rPr lang="en-US" altLang="zh-CN" sz="1600" b="1" kern="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</a:t>
            </a:r>
            <a:r>
              <a:rPr lang="zh-CN" altLang="en-US" sz="1600" b="1" kern="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endParaRPr lang="zh-CN" altLang="en-US" sz="1600" b="1" kern="0" dirty="0" smtClean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1"/>
          <p:cNvSpPr txBox="1">
            <a:spLocks noChangeArrowheads="1"/>
          </p:cNvSpPr>
          <p:nvPr/>
        </p:nvSpPr>
        <p:spPr>
          <a:xfrm>
            <a:off x="467544" y="51920"/>
            <a:ext cx="1944216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增量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标题 1"/>
          <p:cNvSpPr txBox="1">
            <a:spLocks noChangeArrowheads="1"/>
          </p:cNvSpPr>
          <p:nvPr/>
        </p:nvSpPr>
        <p:spPr>
          <a:xfrm>
            <a:off x="467544" y="2931790"/>
            <a:ext cx="1944216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</a:t>
            </a:r>
            <a:endParaRPr lang="zh-CN" altLang="en-US" sz="3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3" descr="XN17{~0UZ)D%40}OI%K0G@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79912" y="51625"/>
            <a:ext cx="4824536" cy="216688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sp>
        <p:nvSpPr>
          <p:cNvPr id="28" name="标题 1"/>
          <p:cNvSpPr txBox="1">
            <a:spLocks noChangeArrowheads="1"/>
          </p:cNvSpPr>
          <p:nvPr/>
        </p:nvSpPr>
        <p:spPr bwMode="auto">
          <a:xfrm>
            <a:off x="251520" y="4346665"/>
            <a:ext cx="2592288" cy="60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宋体" panose="02010600030101010101" pitchFamily="2" charset="-122"/>
                <a:sym typeface="Calibri Light" panose="020F0302020204030204" pitchFamily="34" charset="0"/>
              </a:defRPr>
            </a:lvl1pPr>
            <a:lvl2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Calibri Light" panose="020F0302020204030204" pitchFamily="34" charset="0"/>
              </a:defRPr>
            </a:lvl2pPr>
            <a:lvl3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Calibri Light" panose="020F0302020204030204" pitchFamily="34" charset="0"/>
              </a:defRPr>
            </a:lvl3pPr>
            <a:lvl4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Calibri Light" panose="020F0302020204030204" pitchFamily="34" charset="0"/>
              </a:defRPr>
            </a:lvl4pPr>
            <a:lvl5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Calibri Light" panose="020F0302020204030204" pitchFamily="34" charset="0"/>
              </a:defRPr>
            </a:lvl5pPr>
            <a:lvl6pPr marL="13716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6pPr>
            <a:lvl7pPr marL="18288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7pPr>
            <a:lvl8pPr marL="22860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8pPr>
            <a:lvl9pPr marL="27432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9pPr>
          </a:lstStyle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600" b="1" kern="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独有期刊</a:t>
            </a:r>
            <a:r>
              <a:rPr lang="en-US" altLang="zh-CN" sz="1600" b="1" kern="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980</a:t>
            </a:r>
            <a:r>
              <a:rPr lang="zh-CN" altLang="en-US" sz="1600" b="1" kern="0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种。</a:t>
            </a:r>
            <a:endParaRPr lang="zh-CN" altLang="en-US" sz="1600" b="1" kern="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9" name="表格 28"/>
          <p:cNvGraphicFramePr/>
          <p:nvPr/>
        </p:nvGraphicFramePr>
        <p:xfrm>
          <a:off x="3059832" y="2295452"/>
          <a:ext cx="5472430" cy="20918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94740"/>
                <a:gridCol w="546735"/>
                <a:gridCol w="1276985"/>
                <a:gridCol w="1532890"/>
                <a:gridCol w="1021080"/>
              </a:tblGrid>
              <a:tr h="26065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 smtClean="0"/>
                        <a:t>学科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序号</a:t>
                      </a:r>
                      <a:endParaRPr lang="zh-CN" altLang="en-US" sz="1600" b="1" u="none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u="none" dirty="0" smtClean="0"/>
                        <a:t>期刊名称</a:t>
                      </a:r>
                      <a:endParaRPr lang="zh-CN" altLang="en-US" sz="1600" u="none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 smtClean="0"/>
                        <a:t>主办单位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u="none" dirty="0" smtClean="0"/>
                        <a:t>核心排名</a:t>
                      </a:r>
                      <a:endParaRPr lang="zh-CN" altLang="en-US" sz="1600" u="none" dirty="0" smtClean="0"/>
                    </a:p>
                  </a:txBody>
                  <a:tcPr marL="0" marR="0" marT="0" marB="0" anchor="ctr"/>
                </a:tc>
              </a:tr>
              <a:tr h="310074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水产、渔业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1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水产学报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中国水产学会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01/12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912689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2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中国水产科学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中国水产科学研究院</a:t>
                      </a:r>
                      <a:r>
                        <a:rPr lang="en-US" altLang="zh-CN" sz="1600" u="none" kern="1200" dirty="0"/>
                        <a:t>:</a:t>
                      </a:r>
                      <a:r>
                        <a:rPr lang="zh-CN" altLang="en-US" sz="1600" u="none" kern="1200" dirty="0"/>
                        <a:t>中国水产学会</a:t>
                      </a:r>
                      <a:r>
                        <a:rPr lang="en-US" altLang="zh-CN" sz="1600" u="none" kern="1200" dirty="0"/>
                        <a:t>:</a:t>
                      </a:r>
                      <a:r>
                        <a:rPr lang="zh-CN" altLang="en-US" sz="1600" u="none" kern="1200" dirty="0"/>
                        <a:t>科学出版社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02/12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608461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3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渔业科学进展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中国水产学会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03/12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30" name="表格 29"/>
          <p:cNvGraphicFramePr/>
          <p:nvPr/>
        </p:nvGraphicFramePr>
        <p:xfrm>
          <a:off x="3203848" y="2500192"/>
          <a:ext cx="5507990" cy="18713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5990"/>
                <a:gridCol w="496570"/>
                <a:gridCol w="1231900"/>
                <a:gridCol w="2016125"/>
                <a:gridCol w="827405"/>
              </a:tblGrid>
              <a:tr h="36004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 smtClean="0"/>
                        <a:t>学科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序号</a:t>
                      </a:r>
                      <a:endParaRPr lang="zh-CN" altLang="en-US" sz="1600" b="1" u="none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期刊名称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主办单位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dirty="0"/>
                        <a:t>核心</a:t>
                      </a:r>
                      <a:r>
                        <a:rPr lang="zh-CN" altLang="en-US" sz="1600" u="none" dirty="0" smtClean="0"/>
                        <a:t>排名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260985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石油、天然气工业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1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石油学报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中国石油学会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01/30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</a:tr>
              <a:tr h="737870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2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石油勘探与开发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中国石油天然气股份有限公司勘探开发研究院</a:t>
                      </a:r>
                      <a:r>
                        <a:rPr lang="en-US" altLang="zh-CN" sz="1600" u="none" kern="1200" dirty="0" smtClean="0"/>
                        <a:t>;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02/30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512445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3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天然气工业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四川石油管理局</a:t>
                      </a:r>
                      <a:r>
                        <a:rPr lang="en-US" altLang="zh-CN" sz="1600" u="none" kern="1200" dirty="0"/>
                        <a:t>;</a:t>
                      </a:r>
                      <a:r>
                        <a:rPr lang="zh-CN" altLang="en-US" sz="1600" u="none" kern="1200" dirty="0"/>
                        <a:t>中国石油西南油气田公司</a:t>
                      </a:r>
                      <a:r>
                        <a:rPr lang="en-US" altLang="zh-CN" sz="1600" u="none" kern="1200" dirty="0" smtClean="0"/>
                        <a:t>;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03/30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31" name="表格 30"/>
          <p:cNvGraphicFramePr/>
          <p:nvPr/>
        </p:nvGraphicFramePr>
        <p:xfrm>
          <a:off x="3275856" y="2597663"/>
          <a:ext cx="5472430" cy="21348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190"/>
                <a:gridCol w="647700"/>
                <a:gridCol w="1152525"/>
                <a:gridCol w="2274570"/>
                <a:gridCol w="893445"/>
              </a:tblGrid>
              <a:tr h="35941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 smtClean="0"/>
                        <a:t>学科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序号</a:t>
                      </a:r>
                      <a:endParaRPr lang="zh-CN" altLang="en-US" sz="1600" b="1" u="none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期刊名称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主办单位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dirty="0"/>
                        <a:t>核心</a:t>
                      </a:r>
                      <a:r>
                        <a:rPr lang="zh-CN" altLang="en-US" sz="1600" u="none" dirty="0" smtClean="0"/>
                        <a:t>排名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96570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力学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/>
                        <a:t>1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 smtClean="0"/>
                        <a:t>力学学报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 smtClean="0"/>
                        <a:t>中国力学学会</a:t>
                      </a:r>
                      <a:r>
                        <a:rPr lang="en-US" altLang="zh-CN" sz="1600" u="none" kern="1200" dirty="0" smtClean="0"/>
                        <a:t>;</a:t>
                      </a:r>
                      <a:r>
                        <a:rPr lang="zh-CN" altLang="en-US" sz="1600" u="none" kern="1200" dirty="0" smtClean="0"/>
                        <a:t>中国科学院力学研究所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smtClean="0"/>
                        <a:t>01/13</a:t>
                      </a:r>
                      <a:endParaRPr lang="en-US" altLang="zh-CN" sz="1600" u="none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767080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/>
                        <a:t>2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 smtClean="0"/>
                        <a:t>爆炸与冲击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 smtClean="0"/>
                        <a:t>中国力学学会</a:t>
                      </a:r>
                      <a:r>
                        <a:rPr lang="en-US" altLang="zh-CN" sz="1600" u="none" kern="1200" dirty="0" smtClean="0"/>
                        <a:t>;</a:t>
                      </a:r>
                      <a:r>
                        <a:rPr lang="zh-CN" altLang="en-US" sz="1600" u="none" kern="1200" dirty="0" smtClean="0"/>
                        <a:t>四川省力学学会</a:t>
                      </a:r>
                      <a:r>
                        <a:rPr lang="en-US" altLang="zh-CN" sz="1600" u="none" kern="1200" dirty="0" smtClean="0"/>
                        <a:t>;</a:t>
                      </a:r>
                      <a:r>
                        <a:rPr lang="zh-CN" altLang="en-US" sz="1600" u="none" kern="1200" dirty="0" smtClean="0"/>
                        <a:t>中物院流体物理研究所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/>
                        <a:t>02/13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511810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/>
                        <a:t>3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smtClean="0"/>
                        <a:t>力学进展</a:t>
                      </a:r>
                      <a:endParaRPr lang="zh-CN" altLang="en-US" sz="1600" u="none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 smtClean="0"/>
                        <a:t>中国科学院力学研究所</a:t>
                      </a:r>
                      <a:r>
                        <a:rPr lang="en-US" altLang="zh-CN" sz="1600" u="none" kern="1200" dirty="0" smtClean="0"/>
                        <a:t>;</a:t>
                      </a:r>
                      <a:r>
                        <a:rPr lang="zh-CN" altLang="en-US" sz="1600" u="none" kern="1200" dirty="0" smtClean="0"/>
                        <a:t>中国力学学会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/>
                        <a:t>03/13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32" name="表格 31"/>
          <p:cNvGraphicFramePr/>
          <p:nvPr/>
        </p:nvGraphicFramePr>
        <p:xfrm>
          <a:off x="3347864" y="2716216"/>
          <a:ext cx="5400040" cy="18719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20090"/>
                <a:gridCol w="575945"/>
                <a:gridCol w="1296035"/>
                <a:gridCol w="1986280"/>
                <a:gridCol w="821690"/>
              </a:tblGrid>
              <a:tr h="35941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 smtClean="0"/>
                        <a:t>学科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序号</a:t>
                      </a:r>
                      <a:endParaRPr lang="zh-CN" altLang="en-US" sz="1600" b="1" u="none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期刊名称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主办单位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dirty="0"/>
                        <a:t>核心</a:t>
                      </a:r>
                      <a:r>
                        <a:rPr lang="zh-CN" altLang="en-US" sz="1600" u="none" dirty="0" smtClean="0"/>
                        <a:t>排名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260350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农业基础科学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/>
                        <a:t>1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 smtClean="0"/>
                        <a:t>土壤学报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smtClean="0"/>
                        <a:t>中国土壤学会</a:t>
                      </a:r>
                      <a:endParaRPr lang="zh-CN" altLang="en-US" sz="1600" u="none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smtClean="0"/>
                        <a:t>01/10</a:t>
                      </a:r>
                      <a:endParaRPr lang="en-US" altLang="zh-CN" sz="1600" u="none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740410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/>
                        <a:t>2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 smtClean="0"/>
                        <a:t>水土保持学报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 smtClean="0"/>
                        <a:t>中国土壤学会</a:t>
                      </a:r>
                      <a:r>
                        <a:rPr lang="en-US" altLang="zh-CN" sz="1600" u="none" kern="1200" dirty="0" smtClean="0"/>
                        <a:t>;</a:t>
                      </a:r>
                      <a:r>
                        <a:rPr lang="zh-CN" altLang="en-US" sz="1600" u="none" kern="1200" dirty="0" smtClean="0"/>
                        <a:t>中国科学院水利部水土保持研究所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/>
                        <a:t>02/10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511810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smtClean="0"/>
                        <a:t>3</a:t>
                      </a:r>
                      <a:endParaRPr lang="en-US" altLang="zh-CN" sz="1600" u="none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smtClean="0"/>
                        <a:t>植物营养与肥料学报</a:t>
                      </a:r>
                      <a:endParaRPr lang="zh-CN" altLang="en-US" sz="1600" u="none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 smtClean="0"/>
                        <a:t>中国植物营养与肥料学会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/>
                        <a:t>03/10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33" name="表格 32"/>
          <p:cNvGraphicFramePr/>
          <p:nvPr/>
        </p:nvGraphicFramePr>
        <p:xfrm>
          <a:off x="3419872" y="2788224"/>
          <a:ext cx="5400040" cy="1901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845"/>
                <a:gridCol w="640715"/>
                <a:gridCol w="1085850"/>
                <a:gridCol w="2059940"/>
                <a:gridCol w="821690"/>
              </a:tblGrid>
              <a:tr h="36004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 smtClean="0"/>
                        <a:t>学科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序号</a:t>
                      </a:r>
                      <a:endParaRPr lang="zh-CN" altLang="en-US" sz="1600" b="1" u="none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期刊名称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主办单位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dirty="0"/>
                        <a:t>核心</a:t>
                      </a:r>
                      <a:r>
                        <a:rPr lang="zh-CN" altLang="en-US" sz="1600" u="none" dirty="0" smtClean="0"/>
                        <a:t>排名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260985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基本无机化学工业</a:t>
                      </a:r>
                      <a:r>
                        <a:rPr lang="en-US" altLang="zh-CN" sz="1600" u="none" kern="1200" dirty="0" smtClean="0"/>
                        <a:t>/</a:t>
                      </a:r>
                      <a:r>
                        <a:rPr lang="zh-CN" altLang="en-US" sz="1600" u="none" kern="1200" dirty="0" smtClean="0"/>
                        <a:t>硅酸盐工业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1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硅酸盐学报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中国硅酸盐学会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01/10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767715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2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硅酸盐通报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中国硅酸盐学会</a:t>
                      </a:r>
                      <a:r>
                        <a:rPr lang="en-US" altLang="zh-CN" sz="1600" u="none" kern="1200" dirty="0"/>
                        <a:t>;</a:t>
                      </a:r>
                      <a:r>
                        <a:rPr lang="zh-CN" altLang="en-US" sz="1600" u="none" kern="1200" dirty="0"/>
                        <a:t>中材人工晶体研究院有限公司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02/10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512445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3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电镀与涂饰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广州大学</a:t>
                      </a:r>
                      <a:r>
                        <a:rPr lang="en-US" altLang="zh-CN" sz="1600" u="none" kern="1200" dirty="0"/>
                        <a:t>,</a:t>
                      </a:r>
                      <a:r>
                        <a:rPr lang="zh-CN" altLang="en-US" sz="1600" u="none" kern="1200" dirty="0"/>
                        <a:t>广州市二轻工业科学技术研究所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03/10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34" name="表格 33"/>
          <p:cNvGraphicFramePr/>
          <p:nvPr/>
        </p:nvGraphicFramePr>
        <p:xfrm>
          <a:off x="3491880" y="2933165"/>
          <a:ext cx="5472430" cy="18707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91845"/>
                <a:gridCol w="640715"/>
                <a:gridCol w="1085850"/>
                <a:gridCol w="2060575"/>
                <a:gridCol w="893445"/>
              </a:tblGrid>
              <a:tr h="36004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 smtClean="0"/>
                        <a:t>学科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序号</a:t>
                      </a:r>
                      <a:endParaRPr lang="zh-CN" altLang="en-US" sz="1600" b="1" u="none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期刊名称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主办单位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dirty="0"/>
                        <a:t>核心</a:t>
                      </a:r>
                      <a:r>
                        <a:rPr lang="zh-CN" altLang="en-US" sz="1600" u="none" dirty="0" smtClean="0"/>
                        <a:t>排名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94030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机械、仪表工业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1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机械工程学报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中国机械工程学会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01/27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504190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2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摩擦学学报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中国科学院兰州化学物理研究所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02/27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512445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3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中国机械工程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/>
                        <a:t>中国机械工程学会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/>
                        <a:t>03/27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35" name="表格 34"/>
          <p:cNvGraphicFramePr/>
          <p:nvPr/>
        </p:nvGraphicFramePr>
        <p:xfrm>
          <a:off x="2915816" y="2965084"/>
          <a:ext cx="5976620" cy="21273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96925"/>
                <a:gridCol w="643255"/>
                <a:gridCol w="1368425"/>
                <a:gridCol w="2258695"/>
                <a:gridCol w="909320"/>
              </a:tblGrid>
              <a:tr h="3600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b="1" u="none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学科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b="1" u="non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序号</a:t>
                      </a:r>
                      <a:endParaRPr lang="zh-CN" altLang="en-US" sz="1600" b="1" u="none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期刊名称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主办单位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dirty="0"/>
                        <a:t>核心</a:t>
                      </a:r>
                      <a:r>
                        <a:rPr lang="zh-CN" altLang="en-US" sz="1600" u="none" dirty="0" smtClean="0"/>
                        <a:t>排名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261062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管理学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管理学报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华中科技大学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01/5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768424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管理科学学报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天津大学；国家自然科学基金委员会管理科学部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02/5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512283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中国管理科学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中国优选法统筹法与经济教学研究会</a:t>
                      </a:r>
                      <a:r>
                        <a:rPr lang="en-US" altLang="zh-CN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r>
                        <a:rPr lang="zh-CN" altLang="en-US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中科院科技政策与管理科学研究所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03/5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36" name="表格 35"/>
          <p:cNvGraphicFramePr/>
          <p:nvPr/>
        </p:nvGraphicFramePr>
        <p:xfrm>
          <a:off x="3131841" y="2860232"/>
          <a:ext cx="5976620" cy="18719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35990"/>
                <a:gridCol w="633730"/>
                <a:gridCol w="1189990"/>
                <a:gridCol w="2256790"/>
                <a:gridCol w="960120"/>
              </a:tblGrid>
              <a:tr h="35941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 smtClean="0"/>
                        <a:t>学科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序号</a:t>
                      </a:r>
                      <a:endParaRPr lang="zh-CN" altLang="en-US" sz="1600" b="1" u="none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期刊名称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主办单位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dirty="0"/>
                        <a:t>核心</a:t>
                      </a:r>
                      <a:r>
                        <a:rPr lang="zh-CN" altLang="en-US" sz="1600" u="none" dirty="0" smtClean="0"/>
                        <a:t>排名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260350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电子技术通信技术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电子学报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中国电子学会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01/43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740410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电子与信息学报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中国科学院电子学研究所</a:t>
                      </a:r>
                      <a:r>
                        <a:rPr lang="en-US" altLang="zh-CN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r>
                        <a:rPr lang="zh-CN" altLang="en-US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国家自然科学基金委员会信息科学部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02/43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511810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红外与激光工程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中国宇航学会光电技术专业委员会</a:t>
                      </a:r>
                      <a:endParaRPr lang="zh-CN" altLang="en-US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03/43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37" name="表格 36"/>
          <p:cNvGraphicFramePr/>
          <p:nvPr/>
        </p:nvGraphicFramePr>
        <p:xfrm>
          <a:off x="3491880" y="2645133"/>
          <a:ext cx="5400040" cy="2160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335"/>
                <a:gridCol w="784225"/>
                <a:gridCol w="1375410"/>
                <a:gridCol w="1770380"/>
                <a:gridCol w="821690"/>
              </a:tblGrid>
              <a:tr h="35941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 smtClean="0"/>
                        <a:t>学科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序号</a:t>
                      </a:r>
                      <a:endParaRPr lang="zh-CN" altLang="en-US" sz="1600" b="1" u="none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期刊名称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主办单位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dirty="0"/>
                        <a:t>核心</a:t>
                      </a:r>
                      <a:r>
                        <a:rPr lang="zh-CN" altLang="en-US" sz="1600" u="none" dirty="0" smtClean="0"/>
                        <a:t>排名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740410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kern="1200" dirty="0" smtClean="0"/>
                        <a:t>地球物理学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/>
                        <a:t>1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 smtClean="0"/>
                        <a:t>地球物理学报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 smtClean="0"/>
                        <a:t>中国地球物理学会</a:t>
                      </a:r>
                      <a:r>
                        <a:rPr lang="en-US" altLang="zh-CN" sz="1600" u="none" kern="1200" dirty="0" smtClean="0"/>
                        <a:t>;</a:t>
                      </a:r>
                      <a:r>
                        <a:rPr lang="zh-CN" altLang="en-US" sz="1600" u="none" kern="1200" dirty="0" smtClean="0"/>
                        <a:t>中国科学院地质与地球物理研究所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smtClean="0"/>
                        <a:t>01/11</a:t>
                      </a:r>
                      <a:endParaRPr lang="en-US" altLang="zh-CN" sz="1600" u="none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548640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smtClean="0"/>
                        <a:t>2</a:t>
                      </a:r>
                      <a:endParaRPr lang="en-US" altLang="zh-CN" sz="1600" u="none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 smtClean="0"/>
                        <a:t>地震地质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 smtClean="0"/>
                        <a:t>中国地震局地质研究所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/>
                        <a:t>02/11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511810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/>
                        <a:t>3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 smtClean="0"/>
                        <a:t>地震学报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kern="1200" dirty="0" smtClean="0"/>
                        <a:t>中国地震学会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/>
                        <a:t>03/11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38" name="表格 37"/>
          <p:cNvGraphicFramePr/>
          <p:nvPr/>
        </p:nvGraphicFramePr>
        <p:xfrm>
          <a:off x="3635261" y="2500192"/>
          <a:ext cx="5472430" cy="18707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8335"/>
                <a:gridCol w="784225"/>
                <a:gridCol w="1160145"/>
                <a:gridCol w="1985645"/>
                <a:gridCol w="894080"/>
              </a:tblGrid>
              <a:tr h="36004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b="1" u="none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学科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b="1" u="non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序号</a:t>
                      </a:r>
                      <a:endParaRPr lang="zh-CN" altLang="en-US" sz="1600" b="1" u="none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期刊名称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buNone/>
                      </a:pPr>
                      <a:r>
                        <a:rPr lang="zh-CN" altLang="en-US" sz="1600" u="none" dirty="0"/>
                        <a:t>主办单位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dirty="0"/>
                        <a:t>核心</a:t>
                      </a:r>
                      <a:r>
                        <a:rPr lang="zh-CN" altLang="en-US" sz="1600" u="none" dirty="0" smtClean="0"/>
                        <a:t>排名</a:t>
                      </a:r>
                      <a:endParaRPr lang="zh-CN" altLang="en-US" sz="1600" b="1" u="none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94030"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大气科学</a:t>
                      </a:r>
                      <a:endParaRPr lang="en-US" altLang="zh-CN" sz="16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大气科学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中国科学院大气物理研究所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01/11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504190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气象学报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中国气象学会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02/11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  <a:tr h="512445">
                <a:tc vMerge="1"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高原气象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中国科学院寒区旱区环境与工程研究所</a:t>
                      </a:r>
                      <a:endParaRPr lang="zh-CN" altLang="en-US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03/11</a:t>
                      </a:r>
                      <a:endParaRPr lang="en-US" altLang="zh-CN" sz="1600" u="non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bldLvl="0" animBg="1"/>
      <p:bldP spid="9" grpId="0" bldLvl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/>
          <p:cNvSpPr txBox="1">
            <a:spLocks noChangeArrowheads="1"/>
          </p:cNvSpPr>
          <p:nvPr/>
        </p:nvSpPr>
        <p:spPr>
          <a:xfrm>
            <a:off x="467544" y="51920"/>
            <a:ext cx="1944216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两种格式</a:t>
            </a:r>
            <a:endParaRPr lang="zh-CN" altLang="en-US" sz="3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55776" y="123928"/>
            <a:ext cx="3456384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流式媒体 </a:t>
            </a:r>
            <a:r>
              <a:rPr lang="en-US" altLang="zh-CN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 PDF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版式</a:t>
            </a:r>
            <a:endParaRPr lang="zh-CN" altLang="en-US" sz="24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814070"/>
            <a:ext cx="6866255" cy="399605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>
            <a:spLocks noChangeArrowheads="1"/>
          </p:cNvSpPr>
          <p:nvPr/>
        </p:nvSpPr>
        <p:spPr>
          <a:xfrm>
            <a:off x="467544" y="123928"/>
            <a:ext cx="1944216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数据质量</a:t>
            </a:r>
            <a:endParaRPr lang="zh-CN" altLang="en-US" sz="3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55776" y="195936"/>
            <a:ext cx="4536504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上千人的编辑制作与校对团队</a:t>
            </a:r>
            <a:endParaRPr lang="zh-CN" altLang="en-US" sz="24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 descr="图片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65182"/>
            <a:ext cx="3755281" cy="435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 descr="C:\Users\gxc\Documents\Tencent Files\2267698928\Image\C2C\A8A995BE5939BCC528ED16A37CD3B79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3" y="1391818"/>
            <a:ext cx="4590273" cy="305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9592" y="4425244"/>
            <a:ext cx="2016224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专业的团队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6256" y="4530539"/>
            <a:ext cx="2016224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完备的流程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39552" y="51920"/>
            <a:ext cx="7560840" cy="648072"/>
            <a:chOff x="539552" y="51470"/>
            <a:chExt cx="7560840" cy="648072"/>
          </a:xfrm>
        </p:grpSpPr>
        <p:sp>
          <p:nvSpPr>
            <p:cNvPr id="17" name="标题 1"/>
            <p:cNvSpPr txBox="1">
              <a:spLocks noChangeArrowheads="1"/>
            </p:cNvSpPr>
            <p:nvPr/>
          </p:nvSpPr>
          <p:spPr>
            <a:xfrm>
              <a:off x="539552" y="51470"/>
              <a:ext cx="1944216" cy="6480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3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更新速度</a:t>
              </a:r>
              <a:endParaRPr lang="zh-CN" altLang="en-US" sz="3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27784" y="165869"/>
              <a:ext cx="5472608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平均</a:t>
              </a:r>
              <a:r>
                <a:rPr lang="zh-CN" altLang="en-US" sz="2400" b="1" dirty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比</a:t>
              </a:r>
              <a:r>
                <a:rPr lang="zh-CN" altLang="en-US" sz="2400" b="1" dirty="0" smtClean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同行提前</a:t>
              </a:r>
              <a:r>
                <a:rPr lang="en-US" altLang="zh-CN" sz="2400" b="1" dirty="0" smtClean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7</a:t>
              </a:r>
              <a:r>
                <a:rPr lang="zh-CN" altLang="en-US" sz="2400" b="1" dirty="0" smtClean="0">
                  <a:solidFill>
                    <a:srgbClr val="00206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天</a:t>
              </a:r>
              <a:endParaRPr lang="zh-CN" altLang="en-US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7504" y="715777"/>
            <a:ext cx="9550400" cy="4504690"/>
            <a:chOff x="-93" y="1102"/>
            <a:chExt cx="15040" cy="7094"/>
          </a:xfrm>
        </p:grpSpPr>
        <p:pic>
          <p:nvPicPr>
            <p:cNvPr id="2" name="图片 1" descr="`B_1AN`1FHU[L0~OCC09)XS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93" y="1102"/>
              <a:ext cx="8587" cy="7094"/>
            </a:xfrm>
            <a:prstGeom prst="rect">
              <a:avLst/>
            </a:prstGeom>
          </p:spPr>
        </p:pic>
        <p:sp>
          <p:nvSpPr>
            <p:cNvPr id="3" name="圆角矩形 2"/>
            <p:cNvSpPr/>
            <p:nvPr/>
          </p:nvSpPr>
          <p:spPr>
            <a:xfrm>
              <a:off x="2172" y="4054"/>
              <a:ext cx="4057" cy="226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A})WJZ(5M]~DTSOWHW%LYW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9" y="1102"/>
              <a:ext cx="8439" cy="6479"/>
            </a:xfrm>
            <a:prstGeom prst="rect">
              <a:avLst/>
            </a:prstGeom>
          </p:spPr>
        </p:pic>
        <p:sp>
          <p:nvSpPr>
            <p:cNvPr id="8" name="圆角矩形 7"/>
            <p:cNvSpPr/>
            <p:nvPr/>
          </p:nvSpPr>
          <p:spPr>
            <a:xfrm>
              <a:off x="6704" y="4279"/>
              <a:ext cx="4057" cy="204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-180528" y="916016"/>
            <a:ext cx="9632950" cy="4535170"/>
            <a:chOff x="23" y="1102"/>
            <a:chExt cx="15170" cy="7142"/>
          </a:xfrm>
        </p:grpSpPr>
        <p:pic>
          <p:nvPicPr>
            <p:cNvPr id="19" name="图片 18" descr="{XHVI)KHJA0~1}B5991~(L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" y="1102"/>
              <a:ext cx="8008" cy="7143"/>
            </a:xfrm>
            <a:prstGeom prst="rect">
              <a:avLst/>
            </a:prstGeom>
          </p:spPr>
        </p:pic>
        <p:pic>
          <p:nvPicPr>
            <p:cNvPr id="20" name="图片 19" descr="IDNB_4]LSGXP4Y_J}Q(I[BQ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1" y="1102"/>
              <a:ext cx="8523" cy="6327"/>
            </a:xfrm>
            <a:prstGeom prst="rect">
              <a:avLst/>
            </a:prstGeom>
          </p:spPr>
        </p:pic>
        <p:sp>
          <p:nvSpPr>
            <p:cNvPr id="22" name="圆角矩形 21"/>
            <p:cNvSpPr/>
            <p:nvPr/>
          </p:nvSpPr>
          <p:spPr>
            <a:xfrm>
              <a:off x="2247" y="4759"/>
              <a:ext cx="4057" cy="231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6822" y="4894"/>
              <a:ext cx="4057" cy="1939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-123477" y="1378706"/>
            <a:ext cx="9470529" cy="3841761"/>
            <a:chOff x="-989330" y="671830"/>
            <a:chExt cx="10658475" cy="4728845"/>
          </a:xfrm>
        </p:grpSpPr>
        <p:grpSp>
          <p:nvGrpSpPr>
            <p:cNvPr id="33" name="组合 32"/>
            <p:cNvGrpSpPr/>
            <p:nvPr/>
          </p:nvGrpSpPr>
          <p:grpSpPr>
            <a:xfrm>
              <a:off x="-989330" y="671830"/>
              <a:ext cx="10658475" cy="4728845"/>
              <a:chOff x="-1283" y="1058"/>
              <a:chExt cx="16785" cy="7447"/>
            </a:xfrm>
          </p:grpSpPr>
          <p:pic>
            <p:nvPicPr>
              <p:cNvPr id="35" name="图片 34" descr=")QTMJ)SF4(97N7UVD)~BF2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283" y="1058"/>
                <a:ext cx="9614" cy="7447"/>
              </a:xfrm>
              <a:prstGeom prst="rect">
                <a:avLst/>
              </a:prstGeom>
            </p:spPr>
          </p:pic>
          <p:sp>
            <p:nvSpPr>
              <p:cNvPr id="36" name="圆角矩形 35"/>
              <p:cNvSpPr/>
              <p:nvPr/>
            </p:nvSpPr>
            <p:spPr>
              <a:xfrm>
                <a:off x="1424" y="4686"/>
                <a:ext cx="4536" cy="2836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7" name="图片 36" descr="$[0JKF31RQ$F9WPR(GPLI4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50" y="1475"/>
                <a:ext cx="7852" cy="5687"/>
              </a:xfrm>
              <a:prstGeom prst="rect">
                <a:avLst/>
              </a:prstGeom>
            </p:spPr>
          </p:pic>
          <p:sp>
            <p:nvSpPr>
              <p:cNvPr id="38" name="圆角矩形 37"/>
              <p:cNvSpPr/>
              <p:nvPr/>
            </p:nvSpPr>
            <p:spPr>
              <a:xfrm>
                <a:off x="7650" y="5185"/>
                <a:ext cx="3926" cy="2102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4" name="圆角矩形 33"/>
            <p:cNvSpPr/>
            <p:nvPr/>
          </p:nvSpPr>
          <p:spPr>
            <a:xfrm>
              <a:off x="5580112" y="1131590"/>
              <a:ext cx="256234" cy="14401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-119906" y="667199"/>
            <a:ext cx="10794365" cy="5429250"/>
            <a:chOff x="-9" y="1155"/>
            <a:chExt cx="16999" cy="8550"/>
          </a:xfrm>
        </p:grpSpPr>
        <p:pic>
          <p:nvPicPr>
            <p:cNvPr id="40" name="Picture 4" descr="C:\Users\gxc\Desktop\1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" y="1155"/>
              <a:ext cx="8479" cy="8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圆角矩形 40"/>
            <p:cNvSpPr/>
            <p:nvPr/>
          </p:nvSpPr>
          <p:spPr>
            <a:xfrm>
              <a:off x="2437" y="4844"/>
              <a:ext cx="4536" cy="226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7200" y="1555"/>
              <a:ext cx="9790" cy="6134"/>
              <a:chOff x="1571330" y="595647"/>
              <a:chExt cx="6216354" cy="3895057"/>
            </a:xfrm>
          </p:grpSpPr>
          <p:pic>
            <p:nvPicPr>
              <p:cNvPr id="44" name="Picture 2" descr="C:\Users\gxc\Desktop\1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0" y="595647"/>
                <a:ext cx="6216354" cy="38950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圆角矩形 44"/>
              <p:cNvSpPr/>
              <p:nvPr/>
            </p:nvSpPr>
            <p:spPr>
              <a:xfrm>
                <a:off x="2579442" y="811671"/>
                <a:ext cx="288032" cy="91063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sp>
          <p:nvSpPr>
            <p:cNvPr id="43" name="圆角矩形 42"/>
            <p:cNvSpPr/>
            <p:nvPr/>
          </p:nvSpPr>
          <p:spPr>
            <a:xfrm>
              <a:off x="7313" y="5071"/>
              <a:ext cx="4536" cy="2041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00196" y="2212160"/>
            <a:ext cx="7658735" cy="2343785"/>
            <a:chOff x="700196" y="2211710"/>
            <a:chExt cx="7658735" cy="2343785"/>
          </a:xfrm>
        </p:grpSpPr>
        <p:pic>
          <p:nvPicPr>
            <p:cNvPr id="46" name="图片 45" descr="_I{6XHA5AE$(_G5M)@]3QMM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0196" y="2211710"/>
              <a:ext cx="7658735" cy="2343785"/>
            </a:xfrm>
            <a:prstGeom prst="rect">
              <a:avLst/>
            </a:prstGeom>
          </p:spPr>
        </p:pic>
        <p:sp>
          <p:nvSpPr>
            <p:cNvPr id="12" name="圆角矩形 11"/>
            <p:cNvSpPr/>
            <p:nvPr/>
          </p:nvSpPr>
          <p:spPr>
            <a:xfrm>
              <a:off x="2473211" y="3153408"/>
              <a:ext cx="658629" cy="263937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标题 1"/>
          <p:cNvSpPr>
            <a:spLocks noGrp="1" noChangeArrowheads="1"/>
          </p:cNvSpPr>
          <p:nvPr>
            <p:ph type="title"/>
          </p:nvPr>
        </p:nvSpPr>
        <p:spPr>
          <a:xfrm>
            <a:off x="1763688" y="1996136"/>
            <a:ext cx="5431829" cy="994172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三、服务优势</a:t>
            </a:r>
            <a:endParaRPr lang="zh-CN" altLang="en-US" b="1" dirty="0" smtClean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"/>
          <p:cNvSpPr txBox="1">
            <a:spLocks noChangeArrowheads="1"/>
          </p:cNvSpPr>
          <p:nvPr/>
        </p:nvSpPr>
        <p:spPr bwMode="auto">
          <a:xfrm>
            <a:off x="3327797" y="166687"/>
            <a:ext cx="2695575" cy="60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3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四大服务优势</a:t>
            </a:r>
            <a:endParaRPr lang="zh-CN" altLang="en-US" sz="33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 bwMode="auto">
          <a:xfrm>
            <a:off x="1046360" y="1101973"/>
            <a:ext cx="7290197" cy="487351"/>
            <a:chOff x="1243082" y="1468978"/>
            <a:chExt cx="9719775" cy="649991"/>
          </a:xfrm>
        </p:grpSpPr>
        <p:sp>
          <p:nvSpPr>
            <p:cNvPr id="6" name="文本框 3"/>
            <p:cNvSpPr txBox="1">
              <a:spLocks noChangeArrowheads="1"/>
            </p:cNvSpPr>
            <p:nvPr/>
          </p:nvSpPr>
          <p:spPr bwMode="auto">
            <a:xfrm>
              <a:off x="1243082" y="1474468"/>
              <a:ext cx="2474788" cy="644501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214630" indent="-214630">
                <a:spcBef>
                  <a:spcPct val="20000"/>
                </a:spcBef>
                <a:buFont typeface="Wingdings" panose="05000000000000000000" pitchFamily="2" charset="2"/>
                <a:buChar char="u"/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开放原则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647" name="文本框 3"/>
            <p:cNvSpPr txBox="1">
              <a:spLocks noChangeArrowheads="1"/>
            </p:cNvSpPr>
            <p:nvPr/>
          </p:nvSpPr>
          <p:spPr bwMode="auto">
            <a:xfrm>
              <a:off x="4426918" y="1468978"/>
              <a:ext cx="6535939" cy="644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打破传统数据库封闭性的壁垒</a:t>
              </a:r>
              <a:endParaRPr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15616" y="1779662"/>
            <a:ext cx="6408712" cy="146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图书馆虽已建设了有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大量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服务性、平台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型产品，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但由于传统数据库的封闭与不开放性，形成了图书馆服务的壁垒。</a:t>
            </a:r>
            <a:endParaRPr lang="en-US" altLang="zh-CN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just">
              <a:buFont typeface="Wingdings" panose="05000000000000000000" pitchFamily="2" charset="2"/>
              <a:buChar char="n"/>
            </a:pPr>
            <a:endParaRPr lang="en-US" altLang="zh-CN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超星期刊可与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图书馆所有服务产品无缝对接，公开所有接口，提供无偿元数据服务。 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 bwMode="auto">
          <a:xfrm>
            <a:off x="1046360" y="2008760"/>
            <a:ext cx="7558088" cy="502099"/>
            <a:chOff x="1243082" y="2720141"/>
            <a:chExt cx="10077584" cy="668051"/>
          </a:xfrm>
        </p:grpSpPr>
        <p:sp>
          <p:nvSpPr>
            <p:cNvPr id="18" name="文本框 3"/>
            <p:cNvSpPr txBox="1">
              <a:spLocks noChangeArrowheads="1"/>
            </p:cNvSpPr>
            <p:nvPr/>
          </p:nvSpPr>
          <p:spPr bwMode="auto">
            <a:xfrm>
              <a:off x="1243082" y="2720141"/>
              <a:ext cx="2474945" cy="64295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214630" indent="-214630">
                <a:spcBef>
                  <a:spcPct val="20000"/>
                </a:spcBef>
                <a:buFont typeface="Wingdings" panose="05000000000000000000" pitchFamily="2" charset="2"/>
                <a:buChar char="u"/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无并发数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3"/>
            <p:cNvSpPr txBox="1">
              <a:spLocks noChangeArrowheads="1"/>
            </p:cNvSpPr>
            <p:nvPr/>
          </p:nvSpPr>
          <p:spPr bwMode="auto">
            <a:xfrm>
              <a:off x="4426917" y="2745240"/>
              <a:ext cx="6893749" cy="642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满足众多用户同时上线的需求</a:t>
              </a:r>
              <a:endParaRPr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 bwMode="auto">
          <a:xfrm>
            <a:off x="1046360" y="2957511"/>
            <a:ext cx="7558088" cy="529522"/>
            <a:chOff x="1243082" y="3942654"/>
            <a:chExt cx="10077584" cy="706268"/>
          </a:xfrm>
        </p:grpSpPr>
        <p:sp>
          <p:nvSpPr>
            <p:cNvPr id="21" name="文本框 3"/>
            <p:cNvSpPr txBox="1">
              <a:spLocks noChangeArrowheads="1"/>
            </p:cNvSpPr>
            <p:nvPr/>
          </p:nvSpPr>
          <p:spPr bwMode="auto">
            <a:xfrm>
              <a:off x="1243082" y="3942654"/>
              <a:ext cx="2474945" cy="644531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214630" indent="-214630">
                <a:spcBef>
                  <a:spcPct val="20000"/>
                </a:spcBef>
                <a:buFont typeface="Wingdings" panose="05000000000000000000" pitchFamily="2" charset="2"/>
                <a:buChar char="u"/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高性价比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3"/>
            <p:cNvSpPr txBox="1">
              <a:spLocks noChangeArrowheads="1"/>
            </p:cNvSpPr>
            <p:nvPr/>
          </p:nvSpPr>
          <p:spPr bwMode="auto">
            <a:xfrm>
              <a:off x="4426917" y="4004391"/>
              <a:ext cx="6893749" cy="64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高性价</a:t>
              </a:r>
              <a:r>
                <a:rPr lang="zh-CN" altLang="en-US" sz="2400" dirty="0" smtClean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比服务缓解采购</a:t>
              </a:r>
              <a:r>
                <a:rPr lang="zh-CN" altLang="en-US" sz="240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r>
                <a:rPr lang="zh-CN" altLang="en-US" sz="2400" dirty="0" smtClean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压力</a:t>
              </a:r>
              <a:endParaRPr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 bwMode="auto">
          <a:xfrm>
            <a:off x="1046360" y="3925490"/>
            <a:ext cx="7558088" cy="497647"/>
            <a:chOff x="1243082" y="5234743"/>
            <a:chExt cx="10077584" cy="662127"/>
          </a:xfrm>
        </p:grpSpPr>
        <p:sp>
          <p:nvSpPr>
            <p:cNvPr id="24" name="文本框 3"/>
            <p:cNvSpPr txBox="1">
              <a:spLocks noChangeArrowheads="1"/>
            </p:cNvSpPr>
            <p:nvPr/>
          </p:nvSpPr>
          <p:spPr bwMode="auto">
            <a:xfrm>
              <a:off x="1243082" y="5234743"/>
              <a:ext cx="2474945" cy="64295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214630" indent="-214630">
                <a:spcBef>
                  <a:spcPct val="20000"/>
                </a:spcBef>
                <a:buFont typeface="Wingdings" panose="05000000000000000000" pitchFamily="2" charset="2"/>
                <a:buChar char="u"/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读者培训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3"/>
            <p:cNvSpPr txBox="1">
              <a:spLocks noChangeArrowheads="1"/>
            </p:cNvSpPr>
            <p:nvPr/>
          </p:nvSpPr>
          <p:spPr bwMode="auto">
            <a:xfrm>
              <a:off x="4426917" y="5253918"/>
              <a:ext cx="6893749" cy="642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全方位培训建立读者使用习惯</a:t>
              </a:r>
              <a:endParaRPr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bldLvl="0" animBg="1"/>
      <p:bldP spid="2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文本框 9"/>
          <p:cNvSpPr txBox="1">
            <a:spLocks noChangeArrowheads="1"/>
          </p:cNvSpPr>
          <p:nvPr/>
        </p:nvSpPr>
        <p:spPr bwMode="auto">
          <a:xfrm>
            <a:off x="2616994" y="1132040"/>
            <a:ext cx="3323158" cy="65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3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、产品特色</a:t>
            </a:r>
            <a:endParaRPr lang="zh-CN" altLang="en-US" sz="36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2616994" y="2242892"/>
            <a:ext cx="2880360" cy="65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3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二、出版品质</a:t>
            </a:r>
            <a:endParaRPr lang="en-US" altLang="zh-CN" sz="36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616994" y="3395020"/>
            <a:ext cx="2880360" cy="65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3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三、服务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优势</a:t>
            </a:r>
            <a:endParaRPr lang="en-US" altLang="zh-CN" sz="36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  <p:bldP spid="8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mmexport14937855855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40" y="28575"/>
            <a:ext cx="5820410" cy="91554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823075" y="804545"/>
            <a:ext cx="704850" cy="29362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超星期刊公图版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25 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245475" y="804545"/>
            <a:ext cx="704850" cy="29362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超星期刊高校版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650" y="398780"/>
            <a:ext cx="7528560" cy="4117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标题 1"/>
          <p:cNvSpPr>
            <a:spLocks noGrp="1"/>
          </p:cNvSpPr>
          <p:nvPr>
            <p:ph type="title"/>
          </p:nvPr>
        </p:nvSpPr>
        <p:spPr>
          <a:xfrm>
            <a:off x="1835696" y="1794052"/>
            <a:ext cx="5575721" cy="9941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1" lang="en-US" altLang="zh-CN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Calibri Light" panose="020F0302020204030204" pitchFamily="34" charset="0"/>
              </a:rPr>
              <a:t>  </a:t>
            </a:r>
            <a:r>
              <a:rPr kumimoji="1" lang="zh-CN" altLang="en-US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Calibri Light" panose="020F0302020204030204" pitchFamily="34" charset="0"/>
              </a:rPr>
              <a:t>谢 谢！</a:t>
            </a:r>
            <a:endParaRPr kumimoji="1" lang="zh-CN" alt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Calibri Light" panose="020F030202020403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Box 9"/>
          <p:cNvSpPr txBox="1">
            <a:spLocks noChangeArrowheads="1"/>
          </p:cNvSpPr>
          <p:nvPr/>
        </p:nvSpPr>
        <p:spPr bwMode="auto">
          <a:xfrm>
            <a:off x="611560" y="267944"/>
            <a:ext cx="3024336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、产品特色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标题 1"/>
          <p:cNvSpPr txBox="1">
            <a:spLocks noChangeArrowheads="1"/>
          </p:cNvSpPr>
          <p:nvPr/>
        </p:nvSpPr>
        <p:spPr>
          <a:xfrm>
            <a:off x="1403648" y="2140152"/>
            <a:ext cx="2016224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全新阅读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>
            <a:hlinkClick r:id="rId1" action="ppaction://hlinksldjump"/>
          </p:cNvPr>
          <p:cNvSpPr txBox="1"/>
          <p:nvPr/>
        </p:nvSpPr>
        <p:spPr>
          <a:xfrm>
            <a:off x="4067944" y="2203449"/>
            <a:ext cx="2880320" cy="61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流媒体期刊</a:t>
            </a:r>
            <a:endParaRPr lang="zh-CN" altLang="en-US" sz="3200" b="1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(B~AE%4S5Z8W64M7~2F4{}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144" y="-94118"/>
            <a:ext cx="6621145" cy="510730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833" y="-94118"/>
            <a:ext cx="2964815" cy="512986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07504" y="-92096"/>
            <a:ext cx="5813527" cy="5169670"/>
            <a:chOff x="125176" y="-62846"/>
            <a:chExt cx="5813527" cy="5169670"/>
          </a:xfrm>
        </p:grpSpPr>
        <p:grpSp>
          <p:nvGrpSpPr>
            <p:cNvPr id="15" name="组合 14"/>
            <p:cNvGrpSpPr/>
            <p:nvPr/>
          </p:nvGrpSpPr>
          <p:grpSpPr>
            <a:xfrm>
              <a:off x="125176" y="-62846"/>
              <a:ext cx="2895750" cy="5148000"/>
              <a:chOff x="4067944" y="-4500"/>
              <a:chExt cx="2895750" cy="5148000"/>
            </a:xfrm>
          </p:grpSpPr>
          <p:pic>
            <p:nvPicPr>
              <p:cNvPr id="16" name="Picture 5" descr="C:\Users\gxc\Desktop\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7944" y="-4500"/>
                <a:ext cx="2895750" cy="51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矩形 16"/>
              <p:cNvSpPr/>
              <p:nvPr/>
            </p:nvSpPr>
            <p:spPr>
              <a:xfrm rot="19365644">
                <a:off x="4124400" y="1900195"/>
                <a:ext cx="2205014" cy="64008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zh-CN" altLang="en-US" sz="3600" cap="none" spc="0" dirty="0" smtClean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流式媒体</a:t>
                </a:r>
                <a:endParaRPr lang="zh-CN" altLang="en-US" sz="3600" cap="none" spc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329" y="-36676"/>
              <a:ext cx="2890374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组合 4"/>
          <p:cNvGrpSpPr/>
          <p:nvPr/>
        </p:nvGrpSpPr>
        <p:grpSpPr>
          <a:xfrm>
            <a:off x="5921031" y="23381"/>
            <a:ext cx="3043457" cy="5120569"/>
            <a:chOff x="6084168" y="22931"/>
            <a:chExt cx="2880320" cy="512056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2931"/>
              <a:ext cx="2880320" cy="5120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/>
            <p:cNvSpPr/>
            <p:nvPr/>
          </p:nvSpPr>
          <p:spPr>
            <a:xfrm rot="19365644">
              <a:off x="6175925" y="2017468"/>
              <a:ext cx="2740424" cy="64008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CN" altLang="en-US" sz="3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传统版式</a:t>
              </a:r>
              <a:endParaRPr lang="zh-CN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74554" y="4743265"/>
            <a:ext cx="129614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小号字体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54832" y="4743265"/>
            <a:ext cx="1550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中号字体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811005" y="4743265"/>
            <a:ext cx="133690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    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大号字体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95" y="13150"/>
            <a:ext cx="2705735" cy="4813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385" y="53155"/>
            <a:ext cx="2698750" cy="47732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645" y="12515"/>
            <a:ext cx="2706370" cy="481393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Box 9"/>
          <p:cNvSpPr txBox="1">
            <a:spLocks noChangeArrowheads="1"/>
          </p:cNvSpPr>
          <p:nvPr/>
        </p:nvSpPr>
        <p:spPr bwMode="auto">
          <a:xfrm>
            <a:off x="611560" y="267944"/>
            <a:ext cx="3024336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32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、产品特色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标题 1"/>
          <p:cNvSpPr txBox="1">
            <a:spLocks noChangeArrowheads="1"/>
          </p:cNvSpPr>
          <p:nvPr/>
        </p:nvSpPr>
        <p:spPr>
          <a:xfrm>
            <a:off x="1043608" y="2644208"/>
            <a:ext cx="2016224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全新应用</a:t>
            </a:r>
            <a:endParaRPr lang="zh-CN" altLang="en-US" sz="3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5896" y="2716216"/>
            <a:ext cx="4968552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基于社交空间传播分享</a:t>
            </a:r>
            <a:r>
              <a:rPr lang="zh-CN" altLang="en-US" sz="2800" b="1" dirty="0" smtClean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</a:t>
            </a:r>
            <a:endParaRPr lang="zh-CN" altLang="en-US" sz="2800" b="1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标题 1"/>
          <p:cNvSpPr txBox="1">
            <a:spLocks noChangeArrowheads="1"/>
          </p:cNvSpPr>
          <p:nvPr/>
        </p:nvSpPr>
        <p:spPr>
          <a:xfrm>
            <a:off x="1043608" y="1492080"/>
            <a:ext cx="2016224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全新阅读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>
            <a:hlinkClick r:id="rId1" action="ppaction://hlinksldjump"/>
          </p:cNvPr>
          <p:cNvSpPr txBox="1"/>
          <p:nvPr/>
        </p:nvSpPr>
        <p:spPr>
          <a:xfrm>
            <a:off x="3707904" y="1555377"/>
            <a:ext cx="2880320" cy="61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流式媒体期刊</a:t>
            </a:r>
            <a:endParaRPr lang="zh-CN" altLang="en-US" sz="32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组合 1"/>
          <p:cNvGrpSpPr/>
          <p:nvPr/>
        </p:nvGrpSpPr>
        <p:grpSpPr>
          <a:xfrm>
            <a:off x="4275535" y="1249416"/>
            <a:ext cx="4446984" cy="2618184"/>
            <a:chOff x="1238216" y="1952400"/>
            <a:chExt cx="9897501" cy="4905600"/>
          </a:xfrm>
        </p:grpSpPr>
        <p:grpSp>
          <p:nvGrpSpPr>
            <p:cNvPr id="61447" name="组合 16"/>
            <p:cNvGrpSpPr/>
            <p:nvPr/>
          </p:nvGrpSpPr>
          <p:grpSpPr>
            <a:xfrm>
              <a:off x="1238216" y="1952400"/>
              <a:ext cx="2563200" cy="4905600"/>
              <a:chOff x="857224" y="194757"/>
              <a:chExt cx="2357454" cy="4805885"/>
            </a:xfrm>
          </p:grpSpPr>
          <p:pic>
            <p:nvPicPr>
              <p:cNvPr id="61456" name="Picture 4" descr="C:\Users\zhangjuan\Desktop\手机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57224" y="194757"/>
                <a:ext cx="2357454" cy="480588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1457" name="Picture 2" descr="C:\Users\zhangjuan\Desktop\10月20日期刊大会\PPT\PPT图库（康）\1\1-10-转发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96004" y="642924"/>
                <a:ext cx="2165667" cy="3852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61448" name="组合 30"/>
            <p:cNvGrpSpPr/>
            <p:nvPr/>
          </p:nvGrpSpPr>
          <p:grpSpPr>
            <a:xfrm>
              <a:off x="4905367" y="1952400"/>
              <a:ext cx="2563200" cy="4905600"/>
              <a:chOff x="3616770" y="194757"/>
              <a:chExt cx="2357454" cy="4805885"/>
            </a:xfrm>
          </p:grpSpPr>
          <p:pic>
            <p:nvPicPr>
              <p:cNvPr id="61454" name="Picture 4" descr="C:\Users\zhangjuan\Desktop\手机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3616770" y="194757"/>
                <a:ext cx="2357454" cy="480588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1455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4894" y="642924"/>
                <a:ext cx="2165457" cy="3852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61449" name="组合 34"/>
            <p:cNvGrpSpPr/>
            <p:nvPr/>
          </p:nvGrpSpPr>
          <p:grpSpPr>
            <a:xfrm>
              <a:off x="8572517" y="1952400"/>
              <a:ext cx="2563200" cy="4905600"/>
              <a:chOff x="5357818" y="194757"/>
              <a:chExt cx="2357454" cy="4805885"/>
            </a:xfrm>
          </p:grpSpPr>
          <p:pic>
            <p:nvPicPr>
              <p:cNvPr id="61452" name="Picture 4" descr="C:\Users\zhangjuan\Desktop\手机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5357818" y="194757"/>
                <a:ext cx="2357454" cy="480588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1453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5918" y="642924"/>
                <a:ext cx="2165457" cy="3852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cxnSp>
          <p:nvCxnSpPr>
            <p:cNvPr id="61450" name="肘形连接符 39"/>
            <p:cNvCxnSpPr/>
            <p:nvPr/>
          </p:nvCxnSpPr>
          <p:spPr>
            <a:xfrm flipV="1">
              <a:off x="2952722" y="3333285"/>
              <a:ext cx="2286893" cy="856640"/>
            </a:xfrm>
            <a:prstGeom prst="bentConnector3">
              <a:avLst>
                <a:gd name="adj1" fmla="val 50000"/>
              </a:avLst>
            </a:prstGeom>
            <a:ln w="25400" cap="flat" cmpd="sng">
              <a:solidFill>
                <a:srgbClr val="FF0000"/>
              </a:solidFill>
              <a:prstDash val="solid"/>
              <a:miter/>
              <a:headEnd type="none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1451" name="肘形连接符 49"/>
            <p:cNvCxnSpPr/>
            <p:nvPr/>
          </p:nvCxnSpPr>
          <p:spPr>
            <a:xfrm>
              <a:off x="2380337" y="4381776"/>
              <a:ext cx="6192896" cy="952566"/>
            </a:xfrm>
            <a:prstGeom prst="bentConnector3">
              <a:avLst>
                <a:gd name="adj1" fmla="val 50000"/>
              </a:avLst>
            </a:prstGeom>
            <a:ln w="25400" cap="flat" cmpd="sng">
              <a:solidFill>
                <a:srgbClr val="FF0000"/>
              </a:solidFill>
              <a:prstDash val="solid"/>
              <a:miter/>
              <a:headEnd type="none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8" name="TextBox 4"/>
          <p:cNvSpPr txBox="1"/>
          <p:nvPr/>
        </p:nvSpPr>
        <p:spPr>
          <a:xfrm>
            <a:off x="554375" y="1443038"/>
            <a:ext cx="9190502" cy="4337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-100" normalizeH="0" baseline="0" noProof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传播渠道</a:t>
            </a:r>
            <a:endParaRPr kumimoji="0" lang="zh-CN" altLang="en-US" sz="2100" b="0" i="0" u="none" strike="noStrike" kern="1200" cap="none" spc="-100" normalizeH="0" baseline="0" noProof="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12643" name="矩形 3"/>
          <p:cNvSpPr/>
          <p:nvPr/>
        </p:nvSpPr>
        <p:spPr>
          <a:xfrm>
            <a:off x="167879" y="2060231"/>
            <a:ext cx="3611165" cy="12992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超星期刊配备了强大的转发传播功能，打通了平台内外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个传播渠道，充分发挥资源的利用效益。</a:t>
            </a:r>
            <a:endParaRPr lang="zh-CN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2756" y="4018559"/>
            <a:ext cx="8402591" cy="848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消息、笔记、小组、通知、书房、邮箱、课程、微信、</a:t>
            </a:r>
            <a:r>
              <a:rPr kumimoji="0" lang="en-US" altLang="zh-CN" sz="2400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QQ</a:t>
            </a:r>
            <a:r>
              <a:rPr kumimoji="0" lang="zh-CN" altLang="en-US" sz="2400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、朋友圈、复制链接</a:t>
            </a:r>
            <a:endParaRPr kumimoji="0" lang="zh-CN" altLang="en-US" sz="2400" b="1" i="0" u="none" strike="noStrike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1446" name="图片 6" descr="超星期刊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33788"/>
            <a:ext cx="734616" cy="919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组合 15"/>
          <p:cNvGrpSpPr/>
          <p:nvPr/>
        </p:nvGrpSpPr>
        <p:grpSpPr>
          <a:xfrm>
            <a:off x="3832622" y="1470872"/>
            <a:ext cx="1109663" cy="2491978"/>
            <a:chOff x="857224" y="194757"/>
            <a:chExt cx="2357454" cy="4805885"/>
          </a:xfrm>
        </p:grpSpPr>
        <p:pic>
          <p:nvPicPr>
            <p:cNvPr id="62481" name="Picture 4" descr="C:\Users\zhangjuan\Desktop\手机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57224" y="194757"/>
              <a:ext cx="2357454" cy="48058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2482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3828" y="642924"/>
              <a:ext cx="2165457" cy="38520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2467" name="组合 19"/>
          <p:cNvGrpSpPr/>
          <p:nvPr/>
        </p:nvGrpSpPr>
        <p:grpSpPr>
          <a:xfrm>
            <a:off x="5489972" y="1470872"/>
            <a:ext cx="1109663" cy="2491978"/>
            <a:chOff x="3616770" y="194757"/>
            <a:chExt cx="2357454" cy="4805885"/>
          </a:xfrm>
        </p:grpSpPr>
        <p:pic>
          <p:nvPicPr>
            <p:cNvPr id="62479" name="Picture 4" descr="C:\Users\zhangjuan\Desktop\手机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616770" y="194757"/>
              <a:ext cx="2357454" cy="48058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2480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9428" y="642924"/>
              <a:ext cx="2165457" cy="38520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2468" name="组合 25"/>
          <p:cNvGrpSpPr/>
          <p:nvPr/>
        </p:nvGrpSpPr>
        <p:grpSpPr>
          <a:xfrm>
            <a:off x="7147322" y="1422056"/>
            <a:ext cx="1109663" cy="2491979"/>
            <a:chOff x="6339577" y="214296"/>
            <a:chExt cx="2357454" cy="4805885"/>
          </a:xfrm>
        </p:grpSpPr>
        <p:grpSp>
          <p:nvGrpSpPr>
            <p:cNvPr id="62475" name="组合 32"/>
            <p:cNvGrpSpPr/>
            <p:nvPr/>
          </p:nvGrpSpPr>
          <p:grpSpPr>
            <a:xfrm>
              <a:off x="6339577" y="214296"/>
              <a:ext cx="2357454" cy="4805885"/>
              <a:chOff x="6339577" y="214296"/>
              <a:chExt cx="2357454" cy="4805885"/>
            </a:xfrm>
          </p:grpSpPr>
          <p:pic>
            <p:nvPicPr>
              <p:cNvPr id="62477" name="Picture 4" descr="C:\Users\zhangjuan\Desktop\手机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6339577" y="214296"/>
                <a:ext cx="2357454" cy="480588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478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10402" y="820469"/>
                <a:ext cx="1143008" cy="15719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62476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4072" y="657076"/>
              <a:ext cx="2165457" cy="38520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TextBox 4"/>
          <p:cNvSpPr txBox="1"/>
          <p:nvPr/>
        </p:nvSpPr>
        <p:spPr>
          <a:xfrm>
            <a:off x="520412" y="1580921"/>
            <a:ext cx="3882413" cy="43370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-100" normalizeH="0" baseline="0" noProof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社交阅读</a:t>
            </a:r>
            <a:endParaRPr kumimoji="0" lang="zh-CN" altLang="en-US" sz="2100" b="1" i="0" u="none" strike="noStrike" kern="1200" cap="none" spc="-100" normalizeH="0" baseline="0" noProof="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11621" name="矩形 3"/>
          <p:cNvSpPr/>
          <p:nvPr/>
        </p:nvSpPr>
        <p:spPr>
          <a:xfrm>
            <a:off x="426244" y="2315025"/>
            <a:ext cx="2558654" cy="14820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超星期刊的阅读是基于脑联网、智联网交互式的智慧阅读。随时随地与读者、作者、编者交流互动。</a:t>
            </a:r>
            <a:endParaRPr lang="zh-CN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63272" y="4002300"/>
            <a:ext cx="792480" cy="48323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点赞</a:t>
            </a:r>
            <a:endParaRPr kumimoji="0" lang="zh-CN" altLang="en-US" sz="2400" b="1" i="0" u="none" strike="noStrike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53134" y="4002300"/>
            <a:ext cx="1723080" cy="48323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打赏</a:t>
            </a:r>
            <a:endParaRPr kumimoji="0" lang="zh-CN" altLang="en-US" sz="2400" b="1" i="0" u="none" strike="noStrike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355039" y="4003677"/>
            <a:ext cx="792480" cy="48323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评论</a:t>
            </a:r>
            <a:endParaRPr kumimoji="0" lang="zh-CN" altLang="en-US" sz="2400" b="1" i="0" u="none" strike="noStrike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2474" name="图片 6" descr="超星期刊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33788"/>
            <a:ext cx="734616" cy="919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组合 1"/>
          <p:cNvGrpSpPr/>
          <p:nvPr/>
        </p:nvGrpSpPr>
        <p:grpSpPr>
          <a:xfrm>
            <a:off x="3962400" y="1177979"/>
            <a:ext cx="4760119" cy="2689622"/>
            <a:chOff x="1238216" y="1952400"/>
            <a:chExt cx="9897501" cy="4905600"/>
          </a:xfrm>
        </p:grpSpPr>
        <p:grpSp>
          <p:nvGrpSpPr>
            <p:cNvPr id="63494" name="组合 16"/>
            <p:cNvGrpSpPr/>
            <p:nvPr/>
          </p:nvGrpSpPr>
          <p:grpSpPr>
            <a:xfrm>
              <a:off x="1238216" y="1952400"/>
              <a:ext cx="2563200" cy="4905600"/>
              <a:chOff x="857224" y="194757"/>
              <a:chExt cx="2357454" cy="4805885"/>
            </a:xfrm>
          </p:grpSpPr>
          <p:pic>
            <p:nvPicPr>
              <p:cNvPr id="63503" name="Picture 4" descr="C:\Users\zhangjuan\Desktop\手机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57224" y="194757"/>
                <a:ext cx="2357454" cy="480588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3504" name="Picture 2" descr="C:\Users\zhangjuan\Desktop\10月20日期刊大会\PPT\PPT图库（康）\1\1-10-转发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96004" y="642924"/>
                <a:ext cx="2165667" cy="3852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63495" name="组合 30"/>
            <p:cNvGrpSpPr/>
            <p:nvPr/>
          </p:nvGrpSpPr>
          <p:grpSpPr>
            <a:xfrm>
              <a:off x="4905367" y="1952400"/>
              <a:ext cx="2563200" cy="4905600"/>
              <a:chOff x="3616770" y="194757"/>
              <a:chExt cx="2357454" cy="4805885"/>
            </a:xfrm>
          </p:grpSpPr>
          <p:pic>
            <p:nvPicPr>
              <p:cNvPr id="63501" name="Picture 4" descr="C:\Users\zhangjuan\Desktop\手机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3616770" y="194757"/>
                <a:ext cx="2357454" cy="480588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3502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4894" y="642924"/>
                <a:ext cx="2165457" cy="3852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63496" name="组合 34"/>
            <p:cNvGrpSpPr/>
            <p:nvPr/>
          </p:nvGrpSpPr>
          <p:grpSpPr>
            <a:xfrm>
              <a:off x="8572517" y="1952400"/>
              <a:ext cx="2563200" cy="4905600"/>
              <a:chOff x="5357818" y="194757"/>
              <a:chExt cx="2357454" cy="4805885"/>
            </a:xfrm>
          </p:grpSpPr>
          <p:pic>
            <p:nvPicPr>
              <p:cNvPr id="63499" name="Picture 4" descr="C:\Users\zhangjuan\Desktop\手机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5357818" y="194757"/>
                <a:ext cx="2357454" cy="480588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3500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5918" y="642924"/>
                <a:ext cx="2165457" cy="3852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cxnSp>
          <p:nvCxnSpPr>
            <p:cNvPr id="63497" name="肘形连接符 39"/>
            <p:cNvCxnSpPr/>
            <p:nvPr/>
          </p:nvCxnSpPr>
          <p:spPr>
            <a:xfrm flipV="1">
              <a:off x="2952722" y="3333285"/>
              <a:ext cx="2286893" cy="856640"/>
            </a:xfrm>
            <a:prstGeom prst="bentConnector3">
              <a:avLst>
                <a:gd name="adj1" fmla="val 50000"/>
              </a:avLst>
            </a:prstGeom>
            <a:ln w="25400" cap="flat" cmpd="sng">
              <a:solidFill>
                <a:srgbClr val="FF0000"/>
              </a:solidFill>
              <a:prstDash val="solid"/>
              <a:miter/>
              <a:headEnd type="none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3498" name="肘形连接符 49"/>
            <p:cNvCxnSpPr/>
            <p:nvPr/>
          </p:nvCxnSpPr>
          <p:spPr>
            <a:xfrm>
              <a:off x="2380337" y="4381776"/>
              <a:ext cx="6192896" cy="952566"/>
            </a:xfrm>
            <a:prstGeom prst="bentConnector3">
              <a:avLst>
                <a:gd name="adj1" fmla="val 50000"/>
              </a:avLst>
            </a:prstGeom>
            <a:ln w="25400" cap="flat" cmpd="sng">
              <a:solidFill>
                <a:srgbClr val="FF0000"/>
              </a:solidFill>
              <a:prstDash val="solid"/>
              <a:miter/>
              <a:headEnd type="none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8" name="TextBox 4"/>
          <p:cNvSpPr txBox="1"/>
          <p:nvPr/>
        </p:nvSpPr>
        <p:spPr>
          <a:xfrm>
            <a:off x="450618" y="1313306"/>
            <a:ext cx="9190502" cy="43370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-100" normalizeH="0" baseline="0" noProof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场景化应用</a:t>
            </a:r>
            <a:endParaRPr kumimoji="0" lang="zh-CN" altLang="en-US" sz="2100" b="1" i="0" u="none" strike="noStrike" kern="1200" cap="none" spc="-100" normalizeH="0" baseline="0" noProof="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12643" name="矩形 3"/>
          <p:cNvSpPr/>
          <p:nvPr/>
        </p:nvSpPr>
        <p:spPr>
          <a:xfrm>
            <a:off x="232172" y="2222156"/>
            <a:ext cx="3361134" cy="1116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不再是资源检索数据库，而是将期刊文献嵌入</a:t>
            </a: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科研</a:t>
            </a:r>
            <a:r>
              <a:rPr lang="zh-CN" altLang="en-US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教学、班级管理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等工作流中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3493" name="图片 6" descr="超星期刊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33788"/>
            <a:ext cx="734616" cy="919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1855</Words>
  <Application>WPS 演示</Application>
  <PresentationFormat>全屏显示(16:9)</PresentationFormat>
  <Paragraphs>545</Paragraphs>
  <Slides>22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Calibri</vt:lpstr>
      <vt:lpstr>Arial Unicode MS</vt:lpstr>
      <vt:lpstr>Calibri Light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二、出版品质</vt:lpstr>
      <vt:lpstr>PowerPoint 演示文稿</vt:lpstr>
      <vt:lpstr>PowerPoint 演示文稿</vt:lpstr>
      <vt:lpstr>PowerPoint 演示文稿</vt:lpstr>
      <vt:lpstr>PowerPoint 演示文稿</vt:lpstr>
      <vt:lpstr>三、服务优势</vt:lpstr>
      <vt:lpstr>PowerPoint 演示文稿</vt:lpstr>
      <vt:lpstr>PowerPoint 演示文稿</vt:lpstr>
      <vt:lpstr>PowerPoint 演示文稿</vt:lpstr>
      <vt:lpstr>  谢 谢！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集团概述          超星集团自1993年成立以来，致力于学术传播与知识服务的融合创新，产品数字化、数据化、智能化技术快速迭代，现代内容精准提供与知识服务的水平不断提升，国内外市场占有率不断扩大，为世界众多著名高等院校、科研机构和企业，提供全方位的知识服务，已成为全球最大的数字化中文传播集团之一，为中国文化走出去和全民阅读提供了核心支撑。</dc:title>
  <dc:creator>Wayne</dc:creator>
  <cp:lastModifiedBy>悬崖壁的绿叶</cp:lastModifiedBy>
  <cp:revision>360</cp:revision>
  <dcterms:created xsi:type="dcterms:W3CDTF">2016-08-16T09:08:00Z</dcterms:created>
  <dcterms:modified xsi:type="dcterms:W3CDTF">2018-10-12T03:17:36Z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2052-10.1.0.7521</vt:lpwstr>
  </property>
</Properties>
</file>