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6" r:id="rId2"/>
  </p:sldMasterIdLst>
  <p:notesMasterIdLst>
    <p:notesMasterId r:id="rId20"/>
  </p:notesMasterIdLst>
  <p:sldIdLst>
    <p:sldId id="257" r:id="rId3"/>
    <p:sldId id="441" r:id="rId4"/>
    <p:sldId id="552" r:id="rId5"/>
    <p:sldId id="457" r:id="rId6"/>
    <p:sldId id="458" r:id="rId7"/>
    <p:sldId id="465" r:id="rId8"/>
    <p:sldId id="546" r:id="rId9"/>
    <p:sldId id="467" r:id="rId10"/>
    <p:sldId id="480" r:id="rId11"/>
    <p:sldId id="468" r:id="rId12"/>
    <p:sldId id="481" r:id="rId13"/>
    <p:sldId id="471" r:id="rId14"/>
    <p:sldId id="547" r:id="rId15"/>
    <p:sldId id="531" r:id="rId16"/>
    <p:sldId id="548" r:id="rId17"/>
    <p:sldId id="483" r:id="rId18"/>
    <p:sldId id="47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录" id="{E12176C0-72F1-42A3-B417-1966C9B4B346}">
          <p14:sldIdLst>
            <p14:sldId id="257"/>
            <p14:sldId id="441"/>
            <p14:sldId id="552"/>
            <p14:sldId id="457"/>
            <p14:sldId id="458"/>
            <p14:sldId id="465"/>
            <p14:sldId id="546"/>
            <p14:sldId id="467"/>
            <p14:sldId id="480"/>
            <p14:sldId id="468"/>
            <p14:sldId id="481"/>
            <p14:sldId id="471"/>
            <p14:sldId id="547"/>
            <p14:sldId id="531"/>
            <p14:sldId id="548"/>
            <p14:sldId id="483"/>
          </p14:sldIdLst>
        </p14:section>
        <p14:section name="结语" id="{5E85FE08-AC81-4E95-B88F-21395093FCE0}">
          <p14:sldIdLst>
            <p14:sldId id="4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o Xu" initials="JX" lastIdx="2" clrIdx="0">
    <p:extLst>
      <p:ext uri="{19B8F6BF-5375-455C-9EA6-DF929625EA0E}">
        <p15:presenceInfo xmlns:p15="http://schemas.microsoft.com/office/powerpoint/2012/main" userId="Juno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196"/>
    <a:srgbClr val="2EABB8"/>
    <a:srgbClr val="60BCD5"/>
    <a:srgbClr val="32B8C7"/>
    <a:srgbClr val="DB527C"/>
    <a:srgbClr val="62B2DE"/>
    <a:srgbClr val="077E87"/>
    <a:srgbClr val="4CB2A5"/>
    <a:srgbClr val="066E75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49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8F52E-6041-4D7B-A6D1-3AC8F6BD6A97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8F003-5DD9-497A-AD81-475E865C9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3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650DF-69ED-4A59-8E8A-B8D600F980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01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cs typeface="+mn-cs"/>
              </a:rPr>
              <a:t>首先，向大家介绍一下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cs typeface="+mn-cs"/>
              </a:rPr>
              <a:t>Emerald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cs typeface="+mn-cs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cs typeface="+mn-cs"/>
              </a:rPr>
              <a:t>Emerald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cs typeface="+mn-cs"/>
              </a:rPr>
              <a:t>成立于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cs typeface="+mn-cs"/>
              </a:rPr>
              <a:t>1967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cs typeface="+mn-cs"/>
              </a:rPr>
              <a:t>年，是由布拉德福德大学的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cs typeface="+mn-cs"/>
              </a:rPr>
              <a:t>50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cs typeface="+mn-cs"/>
              </a:rPr>
              <a:t>名学者共同创立的。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cs typeface="+mn-cs"/>
              </a:rPr>
              <a:t>Emerald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cs typeface="+mn-cs"/>
              </a:rPr>
              <a:t>在创立之初就专注于学术出版，目前涵盖管理学、工程学、图情学及其他人文社会科学，经过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cs typeface="+mn-cs"/>
              </a:rPr>
              <a:t>50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cs typeface="+mn-cs"/>
              </a:rPr>
              <a:t>年的发展，已经成为世界上重要的人文社科出版社之一。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650DF-69ED-4A59-8E8A-B8D600F980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3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ea typeface="宋体" panose="02010600030101010101" pitchFamily="2" charset="-122"/>
              </a:rPr>
              <a:t> 在</a:t>
            </a:r>
            <a:r>
              <a:rPr lang="zh-CN" altLang="en-US" b="1" dirty="0">
                <a:ea typeface="宋体" panose="02010600030101010101" pitchFamily="2" charset="-122"/>
              </a:rPr>
              <a:t>授权</a:t>
            </a:r>
            <a:r>
              <a:rPr lang="en-US" altLang="zh-CN" b="1" dirty="0">
                <a:ea typeface="宋体" panose="02010600030101010101" pitchFamily="2" charset="-122"/>
              </a:rPr>
              <a:t>IP</a:t>
            </a:r>
            <a:r>
              <a:rPr lang="zh-CN" altLang="en-US" b="1" dirty="0">
                <a:ea typeface="宋体" panose="02010600030101010101" pitchFamily="2" charset="-122"/>
              </a:rPr>
              <a:t>范围内</a:t>
            </a:r>
            <a:r>
              <a:rPr lang="zh-CN" altLang="en-US" dirty="0">
                <a:ea typeface="宋体" panose="02010600030101010101" pitchFamily="2" charset="-122"/>
              </a:rPr>
              <a:t>登陆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Emerald</a:t>
            </a:r>
            <a:r>
              <a:rPr lang="zh-CN" altLang="en-US" dirty="0">
                <a:ea typeface="宋体" panose="02010600030101010101" pitchFamily="2" charset="-122"/>
              </a:rPr>
              <a:t>主页</a:t>
            </a:r>
          </a:p>
        </p:txBody>
      </p:sp>
      <p:sp>
        <p:nvSpPr>
          <p:cNvPr id="419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华文细黑" panose="0201060004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华文细黑" panose="0201060004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华文细黑" panose="0201060004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华文细黑" panose="0201060004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华文细黑" panose="0201060004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E4EC9-8912-4910-8CC9-11FC4D5B32D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3174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835F7-0D9D-4E5A-A569-C446B092FD2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82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平台还支持用户在机构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范围外访问机构订购的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Emerald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资源。请用户信息（如下）发送至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service@emeraldinsight.com.cn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就可以获得一个机构码，进而可以用邮箱账号和该机构码远程登录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Emerald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平台，获得机构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外的访问权限。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F650DF-69ED-4A59-8E8A-B8D600F980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066E75"/>
                </a:solidFill>
                <a:latin typeface="造字工房言宋（非商用）常规体" pitchFamily="2" charset="-122"/>
                <a:ea typeface="造字工房言宋（非商用）常规体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A9C9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515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A53E-8FD7-5140-A203-B3A0A1C5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5F880-E2BA-694A-BF50-6D9635B25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C6DD1-7AD4-7649-8BCB-CF804CF52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5DD76-8B9E-CB4A-818B-F59195A3A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1F512-FABB-D84C-86DC-688CAA635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48CCD-7A35-ED44-B509-B6195920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49791-79B5-B941-A4DE-5F1D2937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7F3A6-ABC5-6C40-8A65-ECD29612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27C3-5499-1146-8B07-514E6DE4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817AA-036F-B94A-9B08-7A975A27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9765-E932-924E-9A46-CEA0AF65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73496-C2F1-584E-A186-2C7D950E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6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31BA9-E862-B947-ACCD-97EA80E5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94BA9-F1C6-914C-972A-4E9CEA3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9229F-C36D-374D-86D3-7A9A16BC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7730-BEDD-1249-80FD-AE4AA477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0B02-5C0F-444C-8D72-B0A49491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0DD9A-C43B-8A4D-98D9-514522F8E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31-85EC-1A48-93CF-7F3C274A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35173-A300-5248-89D4-4D5FD561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E83B2-716A-414F-A981-6D2C4B1F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DA33-9F89-C046-9603-69C455C6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37307-0685-A245-9B60-4663015BC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E8743-17B0-F341-9886-036C5ABC5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6A063-1E7E-634B-A231-81D2E36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C4CDC-5BE8-3B4A-AEF3-CE384317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6A81A-D685-6A4D-9EF0-33CE059E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7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B15D-67E7-DB4B-BBE6-0748F6DE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A50CB-2EDD-EC43-A353-17186A113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A79F-0760-EB4A-B7A8-B2CAB58D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D0A9-D96C-4247-9A11-C6BB413F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17AC0-7484-C840-898D-B8A3097B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9FF9B-9FC6-9047-9E6C-19686646B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991D0-82FD-2B41-BD4B-D829B5E4A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969B-C780-7D44-B464-D216ED01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0F90A-2D0B-CC45-A464-ABB3C746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263A-D452-FE42-AA92-F236205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3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147489"/>
            <a:ext cx="10515600" cy="2852737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rgbClr val="066E7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50272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014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46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66E7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3896"/>
            <a:ext cx="10515600" cy="486306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295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A9C9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679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63851-9D81-4FD8-B5C6-127BFDC8F602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62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FB1E-27DC-4642-9614-12EA17D8B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1B7CC-1742-A748-A27C-7CEDFC9EF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92CC-253A-AB46-A6C7-DF47848B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81609-3F71-5C46-989A-6195DD06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3A0E1-5581-9643-9DA4-43D05C81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B5D5-C3F1-F148-AF54-E563071B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FCC0-B3B1-1E4E-B6FA-110D0F98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FFD6-887F-2947-9303-F5DA5EC6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BB93-2BDD-F143-AD58-942BB39B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3E6B7-E81A-B44A-8F61-E83A3A9B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2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3BB4-D84B-0E46-9F5E-D1A49956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201E-209E-A640-A30F-CA56E5012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64ED-52FE-F744-9916-828D1C38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6AEB5-A420-6641-BAB7-3D16A98B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9A04-9E5D-4A40-89E8-105BC16A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55AE-D8FA-CD4B-A5EA-8A53A34A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75953-1EAC-0D43-B9B6-9511035CE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DA442-7382-6549-BFDE-B859A7C67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F3E66-B1B8-DB47-863A-64BE4230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1F18D-D2A4-B14D-8042-C42FC343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A1AA-2F45-EA4A-AED2-1C2F51B4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6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3E529-A34F-2940-AC33-44C1D056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9E96C-FA5C-B140-A06C-9C8939CF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06C0-55D0-F043-BD6F-40271ABD6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DCF1-535F-B640-82FC-30A92388BB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8796C-5BBE-3846-8E63-EC16D891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DF0E8-FCE6-5344-99CF-11CB78ACE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2295-EAF6-204E-B952-E48BF67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ervice@emeraldinsight.com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emeraldinsight.com.cn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Emerald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资源及使用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hlinkClick r:id="rId4"/>
              </a:rPr>
              <a:t>service@emeraldinsight.com.cn</a:t>
            </a:r>
            <a:endParaRPr lang="en-US" altLang="zh-CN" dirty="0"/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QQ: 2565962796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429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屏幕截图&#10;&#10;描述已自动生成">
            <a:extLst>
              <a:ext uri="{FF2B5EF4-FFF2-40B4-BE49-F238E27FC236}">
                <a16:creationId xmlns:a16="http://schemas.microsoft.com/office/drawing/2014/main" id="{3BB2025B-16D8-4778-9542-64E37469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1" y="164938"/>
            <a:ext cx="11495315" cy="65177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28384" y="1909419"/>
            <a:ext cx="16541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文章所在期刊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52221" y="1967483"/>
            <a:ext cx="1206118" cy="253204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34138" y="3952842"/>
            <a:ext cx="1807028" cy="2740220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4139" y="3338451"/>
            <a:ext cx="180702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点击文章各部分进行跳读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8384" y="2885111"/>
            <a:ext cx="230346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查看、下载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PDF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48859" y="2802597"/>
            <a:ext cx="1206118" cy="506660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3EE1025-3B11-4301-BB76-5DBB6E10D6D5}"/>
              </a:ext>
            </a:extLst>
          </p:cNvPr>
          <p:cNvGrpSpPr/>
          <p:nvPr/>
        </p:nvGrpSpPr>
        <p:grpSpPr>
          <a:xfrm>
            <a:off x="2941367" y="1719943"/>
            <a:ext cx="9086433" cy="4967941"/>
            <a:chOff x="2941367" y="1719943"/>
            <a:chExt cx="9086433" cy="4967941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F644C50-CD1E-4836-8A25-6B50C9B52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49"/>
            <a:stretch/>
          </p:blipFill>
          <p:spPr>
            <a:xfrm>
              <a:off x="2941367" y="1719943"/>
              <a:ext cx="9086433" cy="4967941"/>
            </a:xfrm>
            <a:prstGeom prst="rect">
              <a:avLst/>
            </a:prstGeom>
            <a:ln w="9525">
              <a:solidFill>
                <a:schemeClr val="accent2"/>
              </a:solidFill>
            </a:ln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5C4F39F-58B6-4891-8250-2A3B3186A0AC}"/>
                </a:ext>
              </a:extLst>
            </p:cNvPr>
            <p:cNvSpPr txBox="1"/>
            <p:nvPr/>
          </p:nvSpPr>
          <p:spPr>
            <a:xfrm>
              <a:off x="7484583" y="5606539"/>
              <a:ext cx="1244007" cy="719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期刊编委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投稿指南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5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8" grpId="0" animBg="1"/>
      <p:bldP spid="19" grpId="0"/>
      <p:bldP spid="20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屏幕截图&#10;&#10;描述已自动生成">
            <a:extLst>
              <a:ext uri="{FF2B5EF4-FFF2-40B4-BE49-F238E27FC236}">
                <a16:creationId xmlns:a16="http://schemas.microsoft.com/office/drawing/2014/main" id="{D3232E65-8627-4C82-9453-DAAE31B0D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9"/>
          <a:stretch/>
        </p:blipFill>
        <p:spPr>
          <a:xfrm>
            <a:off x="2836007" y="217714"/>
            <a:ext cx="7595001" cy="506185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C2B1598-90B7-44DA-88A7-0C090EE2A500}"/>
              </a:ext>
            </a:extLst>
          </p:cNvPr>
          <p:cNvSpPr txBox="1"/>
          <p:nvPr/>
        </p:nvSpPr>
        <p:spPr>
          <a:xfrm>
            <a:off x="4633184" y="2247425"/>
            <a:ext cx="639237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导出引文，导入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EndNote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Mendeley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等文献管理软件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6471B8-45CD-4A21-89C2-4A3B7A15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02" y="2247425"/>
            <a:ext cx="1640782" cy="341632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图片包含 屏幕截图&#10;&#10;描述已自动生成">
            <a:extLst>
              <a:ext uri="{FF2B5EF4-FFF2-40B4-BE49-F238E27FC236}">
                <a16:creationId xmlns:a16="http://schemas.microsoft.com/office/drawing/2014/main" id="{73641AE3-31E5-4518-8FEC-2581D1525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9"/>
          <a:stretch/>
        </p:blipFill>
        <p:spPr>
          <a:xfrm>
            <a:off x="2836007" y="5283798"/>
            <a:ext cx="7595001" cy="13607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02E4244-6C7D-4AA9-AAE2-014CD521B991}"/>
              </a:ext>
            </a:extLst>
          </p:cNvPr>
          <p:cNvSpPr txBox="1"/>
          <p:nvPr/>
        </p:nvSpPr>
        <p:spPr>
          <a:xfrm>
            <a:off x="5667327" y="4937939"/>
            <a:ext cx="230346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点击文献，查看详情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E01E69F-8584-4AC2-B636-5056A92A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23" y="4937939"/>
            <a:ext cx="1493411" cy="263235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2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1F229CCB-74BD-4BE7-B9D6-9A6EB740D7F0}"/>
              </a:ext>
            </a:extLst>
          </p:cNvPr>
          <p:cNvSpPr/>
          <p:nvPr/>
        </p:nvSpPr>
        <p:spPr>
          <a:xfrm>
            <a:off x="-12112" y="-1"/>
            <a:ext cx="12204112" cy="6858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: 圆角 14">
            <a:extLst>
              <a:ext uri="{FF2B5EF4-FFF2-40B4-BE49-F238E27FC236}">
                <a16:creationId xmlns:a16="http://schemas.microsoft.com/office/drawing/2014/main" id="{6CDA3923-36FF-4421-BE58-02E60413CAE8}"/>
              </a:ext>
            </a:extLst>
          </p:cNvPr>
          <p:cNvSpPr/>
          <p:nvPr/>
        </p:nvSpPr>
        <p:spPr>
          <a:xfrm>
            <a:off x="4164668" y="5606638"/>
            <a:ext cx="708990" cy="11429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DFA4735-BD26-45CF-AA08-2A692300F64A}"/>
              </a:ext>
            </a:extLst>
          </p:cNvPr>
          <p:cNvGrpSpPr/>
          <p:nvPr/>
        </p:nvGrpSpPr>
        <p:grpSpPr>
          <a:xfrm>
            <a:off x="4951908" y="5950599"/>
            <a:ext cx="1138036" cy="455030"/>
            <a:chOff x="6448968" y="894042"/>
            <a:chExt cx="3263467" cy="88171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DBED0383-17CC-4318-A4D4-49E0EAB1862A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827C793-83ED-4719-B74B-B8F7B2916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1017095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辅助资源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2C93E4A-E184-4475-8B5E-E55573370D0E}"/>
              </a:ext>
            </a:extLst>
          </p:cNvPr>
          <p:cNvSpPr/>
          <p:nvPr/>
        </p:nvSpPr>
        <p:spPr>
          <a:xfrm>
            <a:off x="905687" y="751323"/>
            <a:ext cx="3290778" cy="2094614"/>
          </a:xfrm>
          <a:prstGeom prst="roundRect">
            <a:avLst/>
          </a:prstGeom>
          <a:solidFill>
            <a:srgbClr val="066E7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D233DD5-087E-48ED-A617-B8673384288E}"/>
              </a:ext>
            </a:extLst>
          </p:cNvPr>
          <p:cNvSpPr/>
          <p:nvPr/>
        </p:nvSpPr>
        <p:spPr>
          <a:xfrm>
            <a:off x="905686" y="3104662"/>
            <a:ext cx="3290778" cy="2094614"/>
          </a:xfrm>
          <a:prstGeom prst="roundRect">
            <a:avLst/>
          </a:prstGeom>
          <a:solidFill>
            <a:srgbClr val="066E7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8A9E753-5D44-4932-917F-80FF9446D1D5}"/>
              </a:ext>
            </a:extLst>
          </p:cNvPr>
          <p:cNvSpPr/>
          <p:nvPr/>
        </p:nvSpPr>
        <p:spPr>
          <a:xfrm>
            <a:off x="4444555" y="751323"/>
            <a:ext cx="3290778" cy="2094614"/>
          </a:xfrm>
          <a:prstGeom prst="round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910D210-2D6B-4675-B2D3-D001AC8DE74A}"/>
              </a:ext>
            </a:extLst>
          </p:cNvPr>
          <p:cNvSpPr/>
          <p:nvPr/>
        </p:nvSpPr>
        <p:spPr>
          <a:xfrm>
            <a:off x="4444554" y="3104662"/>
            <a:ext cx="3290778" cy="2094614"/>
          </a:xfrm>
          <a:prstGeom prst="round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5E40C21-987C-42FC-B77B-2B5995321FC2}"/>
              </a:ext>
            </a:extLst>
          </p:cNvPr>
          <p:cNvSpPr/>
          <p:nvPr/>
        </p:nvSpPr>
        <p:spPr>
          <a:xfrm>
            <a:off x="7983422" y="751323"/>
            <a:ext cx="3290778" cy="2094614"/>
          </a:xfrm>
          <a:prstGeom prst="roundRect">
            <a:avLst/>
          </a:prstGeom>
          <a:solidFill>
            <a:srgbClr val="441D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EBC33EDB-832C-4193-9DB7-81A5B8701F2C}"/>
              </a:ext>
            </a:extLst>
          </p:cNvPr>
          <p:cNvSpPr/>
          <p:nvPr/>
        </p:nvSpPr>
        <p:spPr>
          <a:xfrm>
            <a:off x="7983422" y="3104662"/>
            <a:ext cx="3290778" cy="2094614"/>
          </a:xfrm>
          <a:prstGeom prst="roundRect">
            <a:avLst/>
          </a:prstGeom>
          <a:solidFill>
            <a:srgbClr val="441D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8029E1E-4B33-4C3A-8484-37F3FDC7C66F}"/>
              </a:ext>
            </a:extLst>
          </p:cNvPr>
          <p:cNvSpPr txBox="1"/>
          <p:nvPr/>
        </p:nvSpPr>
        <p:spPr>
          <a:xfrm>
            <a:off x="1035935" y="1375434"/>
            <a:ext cx="30302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Authors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作者指南、征稿信息、主编访谈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F2B4AC3-3816-4AB5-B026-31EE4D9641A9}"/>
              </a:ext>
            </a:extLst>
          </p:cNvPr>
          <p:cNvSpPr txBox="1"/>
          <p:nvPr/>
        </p:nvSpPr>
        <p:spPr>
          <a:xfrm>
            <a:off x="1035935" y="3759554"/>
            <a:ext cx="30302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Librarians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MARC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数据、图情学文章撰写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FE92E67-A808-4D6D-A30C-1EABD5DB711D}"/>
              </a:ext>
            </a:extLst>
          </p:cNvPr>
          <p:cNvSpPr txBox="1"/>
          <p:nvPr/>
        </p:nvSpPr>
        <p:spPr>
          <a:xfrm>
            <a:off x="4574803" y="1375434"/>
            <a:ext cx="30302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Research Zone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学术基金奖信息及申请指南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7351497-86A6-431D-A29E-16105B8CBDA0}"/>
              </a:ext>
            </a:extLst>
          </p:cNvPr>
          <p:cNvSpPr txBox="1"/>
          <p:nvPr/>
        </p:nvSpPr>
        <p:spPr>
          <a:xfrm>
            <a:off x="4574803" y="3759554"/>
            <a:ext cx="30302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Student Zone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论文写作指南、研究技巧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144E4F7-493C-4BFA-AA92-92C90D0E9E23}"/>
              </a:ext>
            </a:extLst>
          </p:cNvPr>
          <p:cNvSpPr txBox="1"/>
          <p:nvPr/>
        </p:nvSpPr>
        <p:spPr>
          <a:xfrm>
            <a:off x="8113671" y="1375434"/>
            <a:ext cx="30302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Teaching Zone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教学探讨、学科名人访谈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52D1D40-3300-42D7-B493-4B7210EFB577}"/>
              </a:ext>
            </a:extLst>
          </p:cNvPr>
          <p:cNvSpPr txBox="1"/>
          <p:nvPr/>
        </p:nvSpPr>
        <p:spPr>
          <a:xfrm>
            <a:off x="8113671" y="3574888"/>
            <a:ext cx="303027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RealWorld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学科前沿热点、免费电子杂志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4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E0E9B-5E0B-4F3A-850E-8D79A53E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注册账号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9398C14-2981-4CF3-89C8-6B4C27283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0367"/>
            <a:ext cx="3629025" cy="8763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B0D77D4-0ABC-4F82-8E39-11FD61035AAC}"/>
              </a:ext>
            </a:extLst>
          </p:cNvPr>
          <p:cNvSpPr/>
          <p:nvPr/>
        </p:nvSpPr>
        <p:spPr>
          <a:xfrm>
            <a:off x="4651226" y="1566536"/>
            <a:ext cx="710322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点击右上角 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Register 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注册，填写姓名、邮箱等信息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完成上一步填写注册之后，邮箱会收到一封激活邮件，点击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</a:t>
            </a:r>
            <a:endParaRPr lang="zh-CN" altLang="en-US" dirty="0"/>
          </a:p>
        </p:txBody>
      </p:sp>
      <p:pic>
        <p:nvPicPr>
          <p:cNvPr id="7" name="图片 6" descr="图片包含 屏幕截图&#10;&#10;描述已自动生成">
            <a:extLst>
              <a:ext uri="{FF2B5EF4-FFF2-40B4-BE49-F238E27FC236}">
                <a16:creationId xmlns:a16="http://schemas.microsoft.com/office/drawing/2014/main" id="{F5B6ADB5-B2A0-4D52-84E4-78C3F74A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8" y="2836824"/>
            <a:ext cx="4211194" cy="2681143"/>
          </a:xfrm>
          <a:prstGeom prst="rect">
            <a:avLst/>
          </a:prstGeom>
        </p:spPr>
      </p:pic>
      <p:pic>
        <p:nvPicPr>
          <p:cNvPr id="6" name="图片 5" descr="激活邮件">
            <a:extLst>
              <a:ext uri="{FF2B5EF4-FFF2-40B4-BE49-F238E27FC236}">
                <a16:creationId xmlns:a16="http://schemas.microsoft.com/office/drawing/2014/main" id="{66B71BC4-4225-4D8C-AE2E-B05DD1C7DE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21" t="30072" r="953"/>
          <a:stretch/>
        </p:blipFill>
        <p:spPr>
          <a:xfrm>
            <a:off x="5382936" y="2836824"/>
            <a:ext cx="5531141" cy="2681143"/>
          </a:xfrm>
          <a:prstGeom prst="rect">
            <a:avLst/>
          </a:prstGeom>
          <a:ln w="12700" cmpd="sng">
            <a:noFill/>
            <a:prstDash val="solid"/>
          </a:ln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2FC04ADA-1D3C-45D1-93ED-7D8736F00FFA}"/>
              </a:ext>
            </a:extLst>
          </p:cNvPr>
          <p:cNvSpPr/>
          <p:nvPr/>
        </p:nvSpPr>
        <p:spPr>
          <a:xfrm>
            <a:off x="4467225" y="4889466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78F3CC9-ACF5-434D-85A6-5618994D9A43}"/>
              </a:ext>
            </a:extLst>
          </p:cNvPr>
          <p:cNvSpPr/>
          <p:nvPr/>
        </p:nvSpPr>
        <p:spPr>
          <a:xfrm>
            <a:off x="7709818" y="5173802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1890AABB-558D-4454-9CE6-846BA24A385C}"/>
              </a:ext>
            </a:extLst>
          </p:cNvPr>
          <p:cNvSpPr/>
          <p:nvPr/>
        </p:nvSpPr>
        <p:spPr>
          <a:xfrm>
            <a:off x="5017067" y="4071517"/>
            <a:ext cx="330973" cy="2117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注册账号 </a:t>
            </a:r>
            <a:r>
              <a:rPr lang="en-US" altLang="zh-CN" dirty="0">
                <a:sym typeface="+mn-ea"/>
              </a:rPr>
              <a:t>– </a:t>
            </a:r>
            <a:r>
              <a:rPr lang="zh-CN" altLang="en-US" dirty="0">
                <a:sym typeface="+mn-ea"/>
              </a:rPr>
              <a:t>设置密码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成功激活之后，设置密码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EDE6A3B-15A2-4FAA-8FD5-EA187775D64C}"/>
              </a:ext>
            </a:extLst>
          </p:cNvPr>
          <p:cNvGrpSpPr/>
          <p:nvPr/>
        </p:nvGrpSpPr>
        <p:grpSpPr>
          <a:xfrm>
            <a:off x="2901289" y="1964956"/>
            <a:ext cx="6389421" cy="3895261"/>
            <a:chOff x="2901289" y="1964956"/>
            <a:chExt cx="6389421" cy="3895261"/>
          </a:xfrm>
        </p:grpSpPr>
        <p:pic>
          <p:nvPicPr>
            <p:cNvPr id="4" name="图片 3" descr="设置密码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289" y="1964956"/>
              <a:ext cx="6389421" cy="3895261"/>
            </a:xfrm>
            <a:prstGeom prst="rect">
              <a:avLst/>
            </a:prstGeom>
            <a:ln w="12700" cmpd="sng">
              <a:noFill/>
              <a:prstDash val="solid"/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68945C4-7E4D-4A1F-9146-15EB2287382C}"/>
                </a:ext>
              </a:extLst>
            </p:cNvPr>
            <p:cNvSpPr/>
            <p:nvPr/>
          </p:nvSpPr>
          <p:spPr>
            <a:xfrm>
              <a:off x="4793381" y="3234088"/>
              <a:ext cx="1915427" cy="194912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密码设置完成后，直接跳转登陆状态，显示您的账户和机构名称</a:t>
            </a:r>
          </a:p>
        </p:txBody>
      </p:sp>
      <p:pic>
        <p:nvPicPr>
          <p:cNvPr id="8" name="图片 7" descr="图片包含 草, 户外, 田野, 树&#10;&#10;描述已自动生成">
            <a:extLst>
              <a:ext uri="{FF2B5EF4-FFF2-40B4-BE49-F238E27FC236}">
                <a16:creationId xmlns:a16="http://schemas.microsoft.com/office/drawing/2014/main" id="{CFAD29C0-B57E-4064-9185-B05801DBD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7" r="131" b="48335"/>
          <a:stretch/>
        </p:blipFill>
        <p:spPr>
          <a:xfrm>
            <a:off x="737197" y="2027577"/>
            <a:ext cx="10717606" cy="383420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CAF38C2-AC2E-443D-9237-B3B826BFA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735" y="2098308"/>
            <a:ext cx="2211692" cy="288214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7AAC93BB-EADD-4B8A-B954-97E1D2086357}"/>
              </a:ext>
            </a:extLst>
          </p:cNvPr>
          <p:cNvSpPr/>
          <p:nvPr/>
        </p:nvSpPr>
        <p:spPr>
          <a:xfrm>
            <a:off x="5242544" y="1712398"/>
            <a:ext cx="278074" cy="31517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6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999" y="379446"/>
            <a:ext cx="10515600" cy="753460"/>
          </a:xfrm>
        </p:spPr>
        <p:txBody>
          <a:bodyPr/>
          <a:lstStyle/>
          <a:p>
            <a:r>
              <a:rPr lang="en-US" altLang="zh-CN">
                <a:sym typeface="+mn-ea"/>
              </a:rPr>
              <a:t>Emerald</a:t>
            </a:r>
            <a:r>
              <a:rPr lang="zh-CN" altLang="en-US" dirty="0"/>
              <a:t>远程访问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40077"/>
            <a:ext cx="5054601" cy="34194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</a:rPr>
              <a:t>平台支持用户在机构</a:t>
            </a:r>
            <a:r>
              <a:rPr lang="en-US" altLang="zh-CN" sz="2000" dirty="0">
                <a:latin typeface="微软雅黑" panose="020B0503020204020204" pitchFamily="34" charset="-122"/>
              </a:rPr>
              <a:t>IP</a:t>
            </a:r>
            <a:r>
              <a:rPr lang="zh-CN" altLang="en-US" sz="2000" dirty="0">
                <a:latin typeface="微软雅黑" panose="020B0503020204020204" pitchFamily="34" charset="-122"/>
              </a:rPr>
              <a:t>范围外访问机构订购的</a:t>
            </a:r>
            <a:r>
              <a:rPr lang="en-US" altLang="zh-CN" sz="2000" dirty="0">
                <a:latin typeface="微软雅黑" panose="020B0503020204020204" pitchFamily="34" charset="-122"/>
              </a:rPr>
              <a:t>Emerald</a:t>
            </a:r>
            <a:r>
              <a:rPr lang="zh-CN" altLang="en-US" sz="2000" dirty="0">
                <a:latin typeface="微软雅黑" panose="020B0503020204020204" pitchFamily="34" charset="-122"/>
              </a:rPr>
              <a:t>资源。请用户信息（如下）发送至</a:t>
            </a:r>
            <a:r>
              <a:rPr lang="en-US" altLang="zh-CN" sz="2000" dirty="0">
                <a:latin typeface="微软雅黑" panose="020B0503020204020204" pitchFamily="34" charset="-122"/>
              </a:rPr>
              <a:t>service@emeraldinsight.com.cn</a:t>
            </a:r>
            <a:r>
              <a:rPr lang="zh-CN" altLang="en-US" sz="2000" dirty="0">
                <a:latin typeface="微软雅黑" panose="020B0503020204020204" pitchFamily="34" charset="-122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获取机构码</a:t>
            </a:r>
            <a:r>
              <a:rPr lang="en-US" altLang="zh-CN" sz="2000" dirty="0">
                <a:latin typeface="微软雅黑" panose="020B0503020204020204" pitchFamily="34" charset="-122"/>
                <a:sym typeface="+mn-ea"/>
              </a:rPr>
              <a:t>Organisation Access Number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sym typeface="+mn-ea"/>
              </a:rPr>
              <a:t>OAN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）</a:t>
            </a:r>
            <a:endParaRPr lang="en-US" altLang="zh-CN" sz="2000" dirty="0">
              <a:latin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sz="2000" dirty="0">
              <a:latin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21314"/>
              </p:ext>
            </p:extLst>
          </p:nvPr>
        </p:nvGraphicFramePr>
        <p:xfrm>
          <a:off x="965201" y="3075512"/>
          <a:ext cx="4801765" cy="2903063"/>
        </p:xfrm>
        <a:graphic>
          <a:graphicData uri="http://schemas.openxmlformats.org/drawingml/2006/table">
            <a:tbl>
              <a:tblPr/>
              <a:tblGrid>
                <a:gridCol w="250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机构名称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学院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邮箱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电话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职称</a:t>
                      </a: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30" marB="45730" anchor="ctr" horzOverflow="overflow">
                    <a:lnL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4D6EC15B-6A21-4FAD-B519-7C2977DD2314}"/>
              </a:ext>
            </a:extLst>
          </p:cNvPr>
          <p:cNvSpPr/>
          <p:nvPr/>
        </p:nvSpPr>
        <p:spPr>
          <a:xfrm>
            <a:off x="6425035" y="1240077"/>
            <a:ext cx="5439562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登陆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Emerald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个人账户，进入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Profile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，添加获得的机构码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OAN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2" descr="设置密码之后直接跳转登陆">
            <a:extLst>
              <a:ext uri="{FF2B5EF4-FFF2-40B4-BE49-F238E27FC236}">
                <a16:creationId xmlns:a16="http://schemas.microsoft.com/office/drawing/2014/main" id="{CE789E85-4D2A-4E2D-979E-D3B87918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68" t="1699"/>
          <a:stretch>
            <a:fillRect/>
          </a:stretch>
        </p:blipFill>
        <p:spPr>
          <a:xfrm>
            <a:off x="6564024" y="2009518"/>
            <a:ext cx="4028440" cy="4775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8A8DB5F-2F26-4486-85EF-35730729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98" y="2112560"/>
            <a:ext cx="614589" cy="288214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B27545F-8745-499A-B8FC-B0122BC236CB}"/>
              </a:ext>
            </a:extLst>
          </p:cNvPr>
          <p:cNvGrpSpPr/>
          <p:nvPr/>
        </p:nvGrpSpPr>
        <p:grpSpPr>
          <a:xfrm>
            <a:off x="6425034" y="2560960"/>
            <a:ext cx="4239218" cy="3310563"/>
            <a:chOff x="6425034" y="2560960"/>
            <a:chExt cx="4239218" cy="3310563"/>
          </a:xfrm>
        </p:grpSpPr>
        <p:pic>
          <p:nvPicPr>
            <p:cNvPr id="8" name="图片 7" descr="图片包含 屏幕截图&#10;&#10;描述已自动生成">
              <a:extLst>
                <a:ext uri="{FF2B5EF4-FFF2-40B4-BE49-F238E27FC236}">
                  <a16:creationId xmlns:a16="http://schemas.microsoft.com/office/drawing/2014/main" id="{A04C28B1-7BF0-4D07-A5E1-0BFD92195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53"/>
            <a:stretch/>
          </p:blipFill>
          <p:spPr>
            <a:xfrm>
              <a:off x="6425035" y="2560960"/>
              <a:ext cx="4239217" cy="3056963"/>
            </a:xfrm>
            <a:prstGeom prst="rect">
              <a:avLst/>
            </a:prstGeom>
          </p:spPr>
        </p:pic>
        <p:pic>
          <p:nvPicPr>
            <p:cNvPr id="19" name="图片 18" descr="图片包含 屏幕截图&#10;&#10;描述已自动生成">
              <a:extLst>
                <a:ext uri="{FF2B5EF4-FFF2-40B4-BE49-F238E27FC236}">
                  <a16:creationId xmlns:a16="http://schemas.microsoft.com/office/drawing/2014/main" id="{A856E296-1133-46C9-B7B4-9830572C4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62"/>
            <a:stretch/>
          </p:blipFill>
          <p:spPr>
            <a:xfrm>
              <a:off x="6425034" y="5595009"/>
              <a:ext cx="4239217" cy="276514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0E5826C6-B45A-43AF-9B37-0CA00E10F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145" y="5558142"/>
            <a:ext cx="2811246" cy="276514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箭头: 左 14">
            <a:extLst>
              <a:ext uri="{FF2B5EF4-FFF2-40B4-BE49-F238E27FC236}">
                <a16:creationId xmlns:a16="http://schemas.microsoft.com/office/drawing/2014/main" id="{4B1492C3-666A-4D51-809B-84C3072EB534}"/>
              </a:ext>
            </a:extLst>
          </p:cNvPr>
          <p:cNvSpPr/>
          <p:nvPr/>
        </p:nvSpPr>
        <p:spPr>
          <a:xfrm>
            <a:off x="9439478" y="5597834"/>
            <a:ext cx="322509" cy="21673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64869A-3D82-0B4B-B112-E2E8259D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C05562-6C50-B546-8889-A6749315398A}"/>
              </a:ext>
            </a:extLst>
          </p:cNvPr>
          <p:cNvSpPr txBox="1">
            <a:spLocks/>
          </p:cNvSpPr>
          <p:nvPr/>
        </p:nvSpPr>
        <p:spPr>
          <a:xfrm>
            <a:off x="6429080" y="2801635"/>
            <a:ext cx="5762920" cy="1167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17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</a:p>
          <a:p>
            <a:r>
              <a:rPr lang="en-US" altLang="zh-CN" sz="2400" dirty="0">
                <a:hlinkClick r:id="rId3"/>
              </a:rPr>
              <a:t>service@emeraldinsight.com.cn</a:t>
            </a:r>
            <a:endParaRPr lang="en-US" altLang="zh-CN" sz="2400" dirty="0"/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QQ: 2565962796</a:t>
            </a:r>
          </a:p>
        </p:txBody>
      </p:sp>
    </p:spTree>
    <p:extLst>
      <p:ext uri="{BB962C8B-B14F-4D97-AF65-F5344CB8AC3E}">
        <p14:creationId xmlns:p14="http://schemas.microsoft.com/office/powerpoint/2010/main" val="115795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Emerald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68314"/>
            <a:ext cx="10515600" cy="470864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altLang="zh-CN" sz="2200" dirty="0"/>
              <a:t>1967</a:t>
            </a:r>
            <a:r>
              <a:rPr lang="zh-CN" altLang="en-US" dirty="0"/>
              <a:t>年，英国</a:t>
            </a:r>
            <a:r>
              <a:rPr lang="en-GB" altLang="zh-CN" sz="2200" dirty="0"/>
              <a:t>University of Bradford</a:t>
            </a:r>
            <a:r>
              <a:rPr lang="zh-CN" altLang="en-US" sz="2200" dirty="0"/>
              <a:t>的</a:t>
            </a:r>
            <a:r>
              <a:rPr lang="en-GB" altLang="zh-CN" sz="2200" dirty="0"/>
              <a:t>50</a:t>
            </a:r>
            <a:r>
              <a:rPr lang="zh-CN" altLang="en-US" sz="2200" dirty="0"/>
              <a:t>名学者创立</a:t>
            </a:r>
          </a:p>
          <a:p>
            <a:pPr>
              <a:spcAft>
                <a:spcPts val="600"/>
              </a:spcAft>
            </a:pPr>
            <a:r>
              <a:rPr lang="zh-CN" altLang="en-US" sz="2200" dirty="0"/>
              <a:t>学科主要涉及</a:t>
            </a:r>
            <a:r>
              <a:rPr lang="zh-CN" altLang="en-US" dirty="0"/>
              <a:t>管理学、图情学、工程学等</a:t>
            </a:r>
            <a:endParaRPr lang="zh-CN" altLang="en-US" sz="2200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B849422-AA62-41EC-831A-29D8D482DFA1}"/>
              </a:ext>
            </a:extLst>
          </p:cNvPr>
          <p:cNvGrpSpPr/>
          <p:nvPr/>
        </p:nvGrpSpPr>
        <p:grpSpPr>
          <a:xfrm>
            <a:off x="1" y="2975652"/>
            <a:ext cx="12192000" cy="2688503"/>
            <a:chOff x="765196" y="2900216"/>
            <a:chExt cx="10911223" cy="2406074"/>
          </a:xfrm>
        </p:grpSpPr>
        <p:pic>
          <p:nvPicPr>
            <p:cNvPr id="12" name="图片 11" descr="图片包含 人员, 男士, 餐桌&#10;&#10;描述已自动生成">
              <a:extLst>
                <a:ext uri="{FF2B5EF4-FFF2-40B4-BE49-F238E27FC236}">
                  <a16:creationId xmlns:a16="http://schemas.microsoft.com/office/drawing/2014/main" id="{0E97E73A-773F-41FF-A86C-FCB65D1B0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96" y="2900217"/>
              <a:ext cx="3701651" cy="2406073"/>
            </a:xfrm>
            <a:prstGeom prst="rect">
              <a:avLst/>
            </a:prstGeom>
          </p:spPr>
        </p:pic>
        <p:pic>
          <p:nvPicPr>
            <p:cNvPr id="14" name="图片 13" descr="图片包含 图书馆, 书架, 书籍, 就坐&#10;&#10;描述已自动生成">
              <a:extLst>
                <a:ext uri="{FF2B5EF4-FFF2-40B4-BE49-F238E27FC236}">
                  <a16:creationId xmlns:a16="http://schemas.microsoft.com/office/drawing/2014/main" id="{01CBFE96-F2AD-4E0F-A4EE-E1DB8E7FA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199" y="2900216"/>
              <a:ext cx="3609110" cy="240607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012E381-D819-4A3C-84B0-999DF2599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309" y="2900216"/>
              <a:ext cx="3609110" cy="2406073"/>
            </a:xfrm>
            <a:prstGeom prst="rect">
              <a:avLst/>
            </a:prstGeom>
          </p:spPr>
        </p:pic>
      </p:grp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9BBD7051-23F5-4BDA-96C4-9A17A178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49" y="904627"/>
            <a:ext cx="4056755" cy="2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7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244F37-B944-4C56-8FBF-1A1F2B20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Influence &amp; Impact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6A85F2-1033-4D6A-899F-9D57E7F4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896"/>
            <a:ext cx="10515600" cy="486306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世界主要的学术出版社之一</a:t>
            </a:r>
          </a:p>
          <a:p>
            <a:endParaRPr lang="zh-CN" altLang="en-US" dirty="0"/>
          </a:p>
        </p:txBody>
      </p:sp>
      <p:pic>
        <p:nvPicPr>
          <p:cNvPr id="1026" name="Picture 2" descr="http://www.nucba.ac.jp/archives/059/201904/large-5ca2b35e9825c.jpg">
            <a:extLst>
              <a:ext uri="{FF2B5EF4-FFF2-40B4-BE49-F238E27FC236}">
                <a16:creationId xmlns:a16="http://schemas.microsoft.com/office/drawing/2014/main" id="{10D2FEFE-E9F2-4597-AE2C-44604108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39" y="1747377"/>
            <a:ext cx="3889549" cy="20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75770B-F0BC-472D-8C73-1926319C4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39" y="3958753"/>
            <a:ext cx="3889549" cy="140755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902F02-3483-4E3B-A723-87321622FD6A}"/>
              </a:ext>
            </a:extLst>
          </p:cNvPr>
          <p:cNvSpPr txBox="1"/>
          <p:nvPr/>
        </p:nvSpPr>
        <p:spPr>
          <a:xfrm>
            <a:off x="5298141" y="2178843"/>
            <a:ext cx="2700000" cy="1440000"/>
          </a:xfrm>
          <a:prstGeom prst="rect">
            <a:avLst/>
          </a:prstGeom>
          <a:solidFill>
            <a:srgbClr val="4CB2A5"/>
          </a:solidFill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of the THES top 200 universities worldwide are Emerald customers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8A9E17-F92E-4253-8AA6-146D801ED042}"/>
              </a:ext>
            </a:extLst>
          </p:cNvPr>
          <p:cNvSpPr txBox="1"/>
          <p:nvPr/>
        </p:nvSpPr>
        <p:spPr>
          <a:xfrm>
            <a:off x="5298141" y="4020393"/>
            <a:ext cx="2700000" cy="1440000"/>
          </a:xfrm>
          <a:prstGeom prst="rect">
            <a:avLst/>
          </a:prstGeom>
          <a:noFill/>
          <a:ln>
            <a:solidFill>
              <a:srgbClr val="066E75"/>
            </a:solidFill>
          </a:ln>
        </p:spPr>
        <p:txBody>
          <a:bodyPr wrap="square" lIns="144000" tIns="108000" rIns="144000" bIns="108000" rtlCol="0" anchor="ctr">
            <a:spAutoFit/>
          </a:bodyPr>
          <a:lstStyle>
            <a:defPPr>
              <a:defRPr lang="zh-CN"/>
            </a:defPPr>
            <a:lvl1pPr>
              <a:defRPr>
                <a:solidFill>
                  <a:srgbClr val="066E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All of the FT top 100 business schools worldwide are Emerald customers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0191AD-81D4-479F-9231-83313BB6E012}"/>
              </a:ext>
            </a:extLst>
          </p:cNvPr>
          <p:cNvSpPr txBox="1"/>
          <p:nvPr/>
        </p:nvSpPr>
        <p:spPr>
          <a:xfrm>
            <a:off x="8265732" y="2178843"/>
            <a:ext cx="2700000" cy="1440000"/>
          </a:xfrm>
          <a:prstGeom prst="rect">
            <a:avLst/>
          </a:prstGeom>
          <a:noFill/>
          <a:ln>
            <a:solidFill>
              <a:srgbClr val="066E75"/>
            </a:solidFill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en-US" altLang="zh-CN" dirty="0">
                <a:solidFill>
                  <a:srgbClr val="066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authors all of the THES top 200 universities worldwide</a:t>
            </a:r>
            <a:endParaRPr lang="zh-CN" altLang="en-US" dirty="0">
              <a:solidFill>
                <a:srgbClr val="066E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E9FF13-E7C1-4386-AAA7-2BB466AAD1FF}"/>
              </a:ext>
            </a:extLst>
          </p:cNvPr>
          <p:cNvSpPr txBox="1"/>
          <p:nvPr/>
        </p:nvSpPr>
        <p:spPr>
          <a:xfrm>
            <a:off x="8265732" y="4025366"/>
            <a:ext cx="2700000" cy="1440000"/>
          </a:xfrm>
          <a:prstGeom prst="rect">
            <a:avLst/>
          </a:prstGeom>
          <a:solidFill>
            <a:srgbClr val="4CB2A5"/>
          </a:solidFill>
        </p:spPr>
        <p:txBody>
          <a:bodyPr wrap="square" lIns="144000" tIns="108000" rIns="144000" bIns="108000" rtlCol="0" anchor="ctr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We have authors from all of the FT top 100 business schools worldwide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722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994C20DA-23EC-49B4-ACE4-C316E74B3482}"/>
              </a:ext>
            </a:extLst>
          </p:cNvPr>
          <p:cNvSpPr/>
          <p:nvPr/>
        </p:nvSpPr>
        <p:spPr>
          <a:xfrm>
            <a:off x="-12112" y="-1"/>
            <a:ext cx="12204112" cy="68580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4DB7D2D-74D3-4AC3-87D9-6054074136E9}"/>
              </a:ext>
            </a:extLst>
          </p:cNvPr>
          <p:cNvGrpSpPr/>
          <p:nvPr/>
        </p:nvGrpSpPr>
        <p:grpSpPr>
          <a:xfrm>
            <a:off x="6829681" y="887776"/>
            <a:ext cx="2564416" cy="1090401"/>
            <a:chOff x="6448968" y="894042"/>
            <a:chExt cx="3263467" cy="881713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DD590343-1B30-4540-9240-61ADE268A4CC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6448968" y="1017095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在授权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IP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范围内登陆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Emerald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主页，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获得机构订购资源的访问权限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CC60B6B-ABFF-4A72-8029-CB32CBC3A5A7}"/>
              </a:ext>
            </a:extLst>
          </p:cNvPr>
          <p:cNvCxnSpPr>
            <a:cxnSpLocks/>
          </p:cNvCxnSpPr>
          <p:nvPr/>
        </p:nvCxnSpPr>
        <p:spPr>
          <a:xfrm>
            <a:off x="8111889" y="303168"/>
            <a:ext cx="0" cy="58460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矩形: 圆角 23">
            <a:extLst>
              <a:ext uri="{FF2B5EF4-FFF2-40B4-BE49-F238E27FC236}">
                <a16:creationId xmlns:a16="http://schemas.microsoft.com/office/drawing/2014/main" id="{F54F61EE-3565-4DFB-BC3C-6F7CF66C5FE6}"/>
              </a:ext>
            </a:extLst>
          </p:cNvPr>
          <p:cNvSpPr/>
          <p:nvPr/>
        </p:nvSpPr>
        <p:spPr>
          <a:xfrm>
            <a:off x="7499769" y="10695"/>
            <a:ext cx="1227938" cy="301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: 圆角 34">
            <a:extLst>
              <a:ext uri="{FF2B5EF4-FFF2-40B4-BE49-F238E27FC236}">
                <a16:creationId xmlns:a16="http://schemas.microsoft.com/office/drawing/2014/main" id="{A2062252-98DE-4186-9682-31363F2E245B}"/>
              </a:ext>
            </a:extLst>
          </p:cNvPr>
          <p:cNvSpPr/>
          <p:nvPr/>
        </p:nvSpPr>
        <p:spPr>
          <a:xfrm>
            <a:off x="10855355" y="11548"/>
            <a:ext cx="1290968" cy="301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: 圆角 35">
            <a:extLst>
              <a:ext uri="{FF2B5EF4-FFF2-40B4-BE49-F238E27FC236}">
                <a16:creationId xmlns:a16="http://schemas.microsoft.com/office/drawing/2014/main" id="{1CACAC49-C0BD-4026-9024-A07540D5C3F2}"/>
              </a:ext>
            </a:extLst>
          </p:cNvPr>
          <p:cNvSpPr/>
          <p:nvPr/>
        </p:nvSpPr>
        <p:spPr>
          <a:xfrm>
            <a:off x="3467216" y="3366906"/>
            <a:ext cx="5265118" cy="7985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: 圆角 37">
            <a:extLst>
              <a:ext uri="{FF2B5EF4-FFF2-40B4-BE49-F238E27FC236}">
                <a16:creationId xmlns:a16="http://schemas.microsoft.com/office/drawing/2014/main" id="{782F9784-9257-4731-987B-0FEA3FF49C43}"/>
              </a:ext>
            </a:extLst>
          </p:cNvPr>
          <p:cNvSpPr/>
          <p:nvPr/>
        </p:nvSpPr>
        <p:spPr>
          <a:xfrm>
            <a:off x="4164668" y="5606638"/>
            <a:ext cx="708990" cy="11429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3EC2735-DA75-44F1-9251-49B22511BAED}"/>
              </a:ext>
            </a:extLst>
          </p:cNvPr>
          <p:cNvCxnSpPr>
            <a:cxnSpLocks/>
          </p:cNvCxnSpPr>
          <p:nvPr/>
        </p:nvCxnSpPr>
        <p:spPr>
          <a:xfrm>
            <a:off x="11485540" y="303168"/>
            <a:ext cx="0" cy="58460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E548ECE-1B41-4AC8-892F-682975C1F7E6}"/>
              </a:ext>
            </a:extLst>
          </p:cNvPr>
          <p:cNvGrpSpPr/>
          <p:nvPr/>
        </p:nvGrpSpPr>
        <p:grpSpPr>
          <a:xfrm>
            <a:off x="11107523" y="887776"/>
            <a:ext cx="786632" cy="711200"/>
            <a:chOff x="6448968" y="894042"/>
            <a:chExt cx="3263467" cy="881713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0E06A206-4240-4A8E-BE49-13DBFE5F2CDC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EA0D75A-D6B8-4B9C-B2AB-BDFB13C18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注册登录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9828402-2F86-4944-95ED-6F42B1B38849}"/>
              </a:ext>
            </a:extLst>
          </p:cNvPr>
          <p:cNvGrpSpPr/>
          <p:nvPr/>
        </p:nvGrpSpPr>
        <p:grpSpPr>
          <a:xfrm>
            <a:off x="4951908" y="5950599"/>
            <a:ext cx="1138036" cy="455030"/>
            <a:chOff x="6448968" y="894042"/>
            <a:chExt cx="3263467" cy="881713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ABD15EBF-C4DB-4B56-B912-4E2983C65C4F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C993F873-87EB-45D2-A783-AD2751F2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1017095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辅助资源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28EB3015-D757-427E-A00C-8FF0B4901FA4}"/>
              </a:ext>
            </a:extLst>
          </p:cNvPr>
          <p:cNvCxnSpPr>
            <a:cxnSpLocks/>
          </p:cNvCxnSpPr>
          <p:nvPr/>
        </p:nvCxnSpPr>
        <p:spPr>
          <a:xfrm>
            <a:off x="6124942" y="4165484"/>
            <a:ext cx="0" cy="33482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D8F855F-3AF6-4D46-BFB3-CFBB7286C4F8}"/>
              </a:ext>
            </a:extLst>
          </p:cNvPr>
          <p:cNvGrpSpPr/>
          <p:nvPr/>
        </p:nvGrpSpPr>
        <p:grpSpPr>
          <a:xfrm>
            <a:off x="5397219" y="4499886"/>
            <a:ext cx="1455445" cy="447180"/>
            <a:chOff x="6448968" y="894042"/>
            <a:chExt cx="3263467" cy="881713"/>
          </a:xfrm>
        </p:grpSpPr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4325C65B-D5C4-4826-8C9B-0FB739DFCA43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23322EB-DEE3-4600-A827-5D3B9B727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资源检索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5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5" grpId="0" animBg="1"/>
      <p:bldP spid="3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8AF9CE0-B426-4DD2-A332-5529FCA1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776" y="2027677"/>
            <a:ext cx="1072989" cy="27922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13C967-BDFB-4CD9-9B64-9258FED7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33" y="2344171"/>
            <a:ext cx="1286367" cy="19569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Emerald</a:t>
            </a:r>
            <a:r>
              <a:rPr lang="zh-CN" altLang="it-IT" dirty="0"/>
              <a:t>平台</a:t>
            </a:r>
            <a:r>
              <a:rPr lang="zh-CN" altLang="it-IT" dirty="0">
                <a:solidFill>
                  <a:srgbClr val="00B050"/>
                </a:solidFill>
              </a:rPr>
              <a:t>主要</a:t>
            </a:r>
            <a:r>
              <a:rPr lang="zh-CN" altLang="it-IT" dirty="0"/>
              <a:t>功能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5338617"/>
            <a:ext cx="10515600" cy="13392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Emerald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平台上遇到任何问题随时联系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Email: service@emeraldinsight.com.cn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QQ: 2565962796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Tel: 010-82250212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C69448-A753-40C4-AE0A-B33E360D7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54" y="1834096"/>
            <a:ext cx="2977137" cy="29771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08263A-7607-46EA-B059-4B811E7D3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67" y="1834096"/>
            <a:ext cx="2977137" cy="29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0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FB246FB7-DA8E-4716-8DB7-2C62C7C72009}"/>
              </a:ext>
            </a:extLst>
          </p:cNvPr>
          <p:cNvSpPr/>
          <p:nvPr/>
        </p:nvSpPr>
        <p:spPr>
          <a:xfrm>
            <a:off x="-12112" y="-1"/>
            <a:ext cx="12204112" cy="68580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1460AC-0965-4DDC-A4BD-1CBEC3495FA4}"/>
              </a:ext>
            </a:extLst>
          </p:cNvPr>
          <p:cNvGrpSpPr/>
          <p:nvPr/>
        </p:nvGrpSpPr>
        <p:grpSpPr>
          <a:xfrm>
            <a:off x="4721119" y="1617351"/>
            <a:ext cx="2737650" cy="753460"/>
            <a:chOff x="6448968" y="894042"/>
            <a:chExt cx="3263467" cy="881713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E6CDB6A-2153-41B0-963F-35633B0FC1B1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274BAE9-1135-4031-B77A-6B8BC7ABB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检索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-Search</a:t>
              </a:r>
            </a:p>
          </p:txBody>
        </p:sp>
      </p:grpSp>
      <p:sp useBgFill="1">
        <p:nvSpPr>
          <p:cNvPr id="17" name="矩形: 圆角 16">
            <a:extLst>
              <a:ext uri="{FF2B5EF4-FFF2-40B4-BE49-F238E27FC236}">
                <a16:creationId xmlns:a16="http://schemas.microsoft.com/office/drawing/2014/main" id="{352BAB94-3647-4D46-9689-E655CBC95E51}"/>
              </a:ext>
            </a:extLst>
          </p:cNvPr>
          <p:cNvSpPr/>
          <p:nvPr/>
        </p:nvSpPr>
        <p:spPr>
          <a:xfrm>
            <a:off x="3467216" y="3420611"/>
            <a:ext cx="5265118" cy="385086"/>
          </a:xfrm>
          <a:prstGeom prst="roundRect">
            <a:avLst>
              <a:gd name="adj" fmla="val 493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F0A0A10-6003-46C5-A7DA-3148C2905778}"/>
              </a:ext>
            </a:extLst>
          </p:cNvPr>
          <p:cNvCxnSpPr>
            <a:cxnSpLocks/>
          </p:cNvCxnSpPr>
          <p:nvPr/>
        </p:nvCxnSpPr>
        <p:spPr>
          <a:xfrm>
            <a:off x="7332956" y="3989315"/>
            <a:ext cx="0" cy="33482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60B5D6-573F-471B-B39E-8764813F0DCF}"/>
              </a:ext>
            </a:extLst>
          </p:cNvPr>
          <p:cNvGrpSpPr/>
          <p:nvPr/>
        </p:nvGrpSpPr>
        <p:grpSpPr>
          <a:xfrm>
            <a:off x="6605233" y="4323717"/>
            <a:ext cx="1455445" cy="447180"/>
            <a:chOff x="6448968" y="894042"/>
            <a:chExt cx="3263467" cy="881713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ACBBFFE3-8096-4274-B3D9-F77A312F4FB1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8E29F65-D068-41BC-8DDE-47929121E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高级检索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 useBgFill="1">
        <p:nvSpPr>
          <p:cNvPr id="11" name="矩形: 圆角 10">
            <a:extLst>
              <a:ext uri="{FF2B5EF4-FFF2-40B4-BE49-F238E27FC236}">
                <a16:creationId xmlns:a16="http://schemas.microsoft.com/office/drawing/2014/main" id="{E556D7B8-81E7-4CC3-A1A5-8AB76777853C}"/>
              </a:ext>
            </a:extLst>
          </p:cNvPr>
          <p:cNvSpPr/>
          <p:nvPr/>
        </p:nvSpPr>
        <p:spPr>
          <a:xfrm>
            <a:off x="6904150" y="3822475"/>
            <a:ext cx="847278" cy="18246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3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2D217-E115-4BED-8BC8-A065D643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高级检索 </a:t>
            </a:r>
            <a:r>
              <a:rPr lang="en-US" altLang="zh-CN" dirty="0"/>
              <a:t>– Advanced Search</a:t>
            </a:r>
            <a:endParaRPr lang="zh-CN" altLang="en-US" dirty="0"/>
          </a:p>
        </p:txBody>
      </p:sp>
      <p:pic>
        <p:nvPicPr>
          <p:cNvPr id="10" name="内容占位符 9" descr="图片包含 屏幕截图&#10;&#10;描述已自动生成">
            <a:extLst>
              <a:ext uri="{FF2B5EF4-FFF2-40B4-BE49-F238E27FC236}">
                <a16:creationId xmlns:a16="http://schemas.microsoft.com/office/drawing/2014/main" id="{036C50E9-182D-4C4C-896A-636BCD17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96" y="1196046"/>
            <a:ext cx="7972717" cy="54384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FDB695-1252-4932-A110-639FFBC77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949" y="2677326"/>
            <a:ext cx="942857" cy="8190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466FDB6-2C88-498D-A9FD-7A28A6EAC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7"/>
          <a:stretch/>
        </p:blipFill>
        <p:spPr>
          <a:xfrm>
            <a:off x="9732532" y="2647921"/>
            <a:ext cx="1504762" cy="175465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2F08DF0-0223-46DA-994C-FE40C855A34F}"/>
              </a:ext>
            </a:extLst>
          </p:cNvPr>
          <p:cNvSpPr txBox="1"/>
          <p:nvPr/>
        </p:nvSpPr>
        <p:spPr>
          <a:xfrm>
            <a:off x="639255" y="2791384"/>
            <a:ext cx="130788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支持布尔逻辑运算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3E9C5A-EE5E-4D7B-A076-6700056F0C94}"/>
              </a:ext>
            </a:extLst>
          </p:cNvPr>
          <p:cNvSpPr/>
          <p:nvPr/>
        </p:nvSpPr>
        <p:spPr>
          <a:xfrm>
            <a:off x="9791080" y="2001590"/>
            <a:ext cx="138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选择检索词出现的范围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DA93183-5234-45B3-A965-42B77AD7DD91}"/>
              </a:ext>
            </a:extLst>
          </p:cNvPr>
          <p:cNvSpPr txBox="1"/>
          <p:nvPr/>
        </p:nvSpPr>
        <p:spPr>
          <a:xfrm>
            <a:off x="3768054" y="3573615"/>
            <a:ext cx="409578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点击添加检索项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可添加至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3E267AA-AF56-448D-BFB1-1442E8143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982" y="5597983"/>
            <a:ext cx="2733333" cy="73333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C62A671-7574-425E-97C1-A9ABB304CA42}"/>
              </a:ext>
            </a:extLst>
          </p:cNvPr>
          <p:cNvSpPr txBox="1"/>
          <p:nvPr/>
        </p:nvSpPr>
        <p:spPr>
          <a:xfrm>
            <a:off x="1476919" y="4171791"/>
            <a:ext cx="130788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出版时间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D927729-3DDC-428D-A22F-0F906217278A}"/>
              </a:ext>
            </a:extLst>
          </p:cNvPr>
          <p:cNvSpPr txBox="1"/>
          <p:nvPr/>
        </p:nvSpPr>
        <p:spPr>
          <a:xfrm>
            <a:off x="1470709" y="5198983"/>
            <a:ext cx="130788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范围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BF020FF-13C2-46E6-ABEC-5394F0A08F36}"/>
              </a:ext>
            </a:extLst>
          </p:cNvPr>
          <p:cNvSpPr txBox="1"/>
          <p:nvPr/>
        </p:nvSpPr>
        <p:spPr>
          <a:xfrm>
            <a:off x="1470708" y="1696144"/>
            <a:ext cx="130788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资源类型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D01B362-20E6-449B-9257-F4FF2B542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638" y="1690951"/>
            <a:ext cx="6903166" cy="283283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: 圆顶角 23">
            <a:extLst>
              <a:ext uri="{FF2B5EF4-FFF2-40B4-BE49-F238E27FC236}">
                <a16:creationId xmlns:a16="http://schemas.microsoft.com/office/drawing/2014/main" id="{9D18B3BD-1405-4ED9-80C6-1223DF00C0A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34851" y="2400653"/>
            <a:ext cx="312158" cy="825941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: 圆顶角 24">
            <a:extLst>
              <a:ext uri="{FF2B5EF4-FFF2-40B4-BE49-F238E27FC236}">
                <a16:creationId xmlns:a16="http://schemas.microsoft.com/office/drawing/2014/main" id="{C91A58C4-EA52-4004-A576-7FD4D058DB90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8816007" y="2145699"/>
            <a:ext cx="316660" cy="1340353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B3A2D17E-A8CA-4C19-BEEB-326A45C341A0}"/>
              </a:ext>
            </a:extLst>
          </p:cNvPr>
          <p:cNvGrpSpPr/>
          <p:nvPr/>
        </p:nvGrpSpPr>
        <p:grpSpPr>
          <a:xfrm>
            <a:off x="128185" y="1565803"/>
            <a:ext cx="10369030" cy="4892747"/>
            <a:chOff x="128185" y="1934919"/>
            <a:chExt cx="10369030" cy="4892747"/>
          </a:xfrm>
        </p:grpSpPr>
        <p:pic>
          <p:nvPicPr>
            <p:cNvPr id="5" name="图片 4" descr="图片包含 屏幕截图&#10;&#10;描述已自动生成">
              <a:extLst>
                <a:ext uri="{FF2B5EF4-FFF2-40B4-BE49-F238E27FC236}">
                  <a16:creationId xmlns:a16="http://schemas.microsoft.com/office/drawing/2014/main" id="{36E27116-2221-4630-B4C9-5EA90FEF2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2" t="17751" r="32503" b="3105"/>
            <a:stretch/>
          </p:blipFill>
          <p:spPr>
            <a:xfrm>
              <a:off x="128185" y="1934919"/>
              <a:ext cx="8229268" cy="4532994"/>
            </a:xfrm>
            <a:prstGeom prst="rect">
              <a:avLst/>
            </a:prstGeom>
          </p:spPr>
        </p:pic>
        <p:pic>
          <p:nvPicPr>
            <p:cNvPr id="11" name="图片 10" descr="图片包含 文字&#10;&#10;描述已自动生成">
              <a:extLst>
                <a:ext uri="{FF2B5EF4-FFF2-40B4-BE49-F238E27FC236}">
                  <a16:creationId xmlns:a16="http://schemas.microsoft.com/office/drawing/2014/main" id="{07464A84-3FEC-41E1-97DE-53C8756CD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823" y="3346790"/>
              <a:ext cx="2228046" cy="3480876"/>
            </a:xfrm>
            <a:prstGeom prst="rect">
              <a:avLst/>
            </a:prstGeom>
          </p:spPr>
        </p:pic>
        <p:pic>
          <p:nvPicPr>
            <p:cNvPr id="7" name="图片 6" descr="图片包含 屏幕截图&#10;&#10;描述已自动生成">
              <a:extLst>
                <a:ext uri="{FF2B5EF4-FFF2-40B4-BE49-F238E27FC236}">
                  <a16:creationId xmlns:a16="http://schemas.microsoft.com/office/drawing/2014/main" id="{BAFE7BAE-0A39-44A6-AB92-58C03D5ED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3303" y="2067863"/>
              <a:ext cx="2243912" cy="128521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检索结果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515353" y="2042161"/>
            <a:ext cx="160978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根据相关性与时间顺序排序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260559" y="3074184"/>
            <a:ext cx="2243912" cy="3354436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62978" y="3808063"/>
            <a:ext cx="1639095" cy="9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二次筛选：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权限、发表时间、资源类型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BD8F95D-C2A6-456F-898F-2959E657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559" y="1675765"/>
            <a:ext cx="2243912" cy="1285213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E576654-2837-48DB-8C78-633F2787C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234" y="2411942"/>
            <a:ext cx="502441" cy="283283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C56FE61-97A1-43E8-85F4-D2CF6374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88" y="4394020"/>
            <a:ext cx="1805762" cy="453855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0056655-28F9-4AF4-91EA-2CC64A719CAE}"/>
              </a:ext>
            </a:extLst>
          </p:cNvPr>
          <p:cNvSpPr txBox="1"/>
          <p:nvPr/>
        </p:nvSpPr>
        <p:spPr>
          <a:xfrm>
            <a:off x="1668422" y="2462276"/>
            <a:ext cx="224391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资源类型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EF059E9-41D1-4F90-AD55-B2A2B79D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434" y="2475987"/>
            <a:ext cx="873207" cy="277587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814814F-86FC-4464-AFA9-7018244D7355}"/>
              </a:ext>
            </a:extLst>
          </p:cNvPr>
          <p:cNvSpPr txBox="1"/>
          <p:nvPr/>
        </p:nvSpPr>
        <p:spPr>
          <a:xfrm>
            <a:off x="7305079" y="2512071"/>
            <a:ext cx="70680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C973EB0-0059-4446-AC59-7466AE36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313" y="2886226"/>
            <a:ext cx="873207" cy="277587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86A9892-6C23-4121-ACDC-664CA53A806B}"/>
              </a:ext>
            </a:extLst>
          </p:cNvPr>
          <p:cNvSpPr txBox="1"/>
          <p:nvPr/>
        </p:nvSpPr>
        <p:spPr>
          <a:xfrm>
            <a:off x="7294958" y="2922310"/>
            <a:ext cx="716928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查看下载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934FF8-D94C-4D51-89F5-A550B19C5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3877"/>
            <a:ext cx="12192000" cy="5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/>
      <p:bldP spid="28" grpId="0" animBg="1"/>
      <p:bldP spid="29" grpId="0" animBg="1"/>
      <p:bldP spid="30" grpId="0" animBg="1"/>
      <p:bldP spid="33" grpId="0"/>
      <p:bldP spid="37" grpId="0" animBg="1"/>
      <p:bldP spid="38" grpId="0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图片包含 屏幕截图&#10;&#10;描述已自动生成">
            <a:extLst>
              <a:ext uri="{FF2B5EF4-FFF2-40B4-BE49-F238E27FC236}">
                <a16:creationId xmlns:a16="http://schemas.microsoft.com/office/drawing/2014/main" id="{ABBEB554-F17B-4FED-9E2A-E304AD0CE5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2" t="50726"/>
          <a:stretch/>
        </p:blipFill>
        <p:spPr>
          <a:xfrm>
            <a:off x="4382729" y="3876649"/>
            <a:ext cx="3114551" cy="2527665"/>
          </a:xfrm>
          <a:prstGeom prst="rect">
            <a:avLst/>
          </a:prstGeom>
        </p:spPr>
      </p:pic>
      <p:pic>
        <p:nvPicPr>
          <p:cNvPr id="37" name="图片 36" descr="图片包含 屏幕截图&#10;&#10;描述已自动生成">
            <a:extLst>
              <a:ext uri="{FF2B5EF4-FFF2-40B4-BE49-F238E27FC236}">
                <a16:creationId xmlns:a16="http://schemas.microsoft.com/office/drawing/2014/main" id="{0579ABFE-DC0C-4E6C-9EE9-AD70F3684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6" r="44647"/>
          <a:stretch/>
        </p:blipFill>
        <p:spPr>
          <a:xfrm>
            <a:off x="324977" y="3687808"/>
            <a:ext cx="4087430" cy="2527664"/>
          </a:xfrm>
          <a:prstGeom prst="rect">
            <a:avLst/>
          </a:prstGeom>
        </p:spPr>
      </p:pic>
      <p:pic>
        <p:nvPicPr>
          <p:cNvPr id="4" name="图片 3" descr="图片包含 屏幕截图&#10;&#10;描述已自动生成">
            <a:extLst>
              <a:ext uri="{FF2B5EF4-FFF2-40B4-BE49-F238E27FC236}">
                <a16:creationId xmlns:a16="http://schemas.microsoft.com/office/drawing/2014/main" id="{9E86F417-B8DB-4DA4-BFAB-20995E17C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8" b="48084"/>
          <a:stretch/>
        </p:blipFill>
        <p:spPr>
          <a:xfrm>
            <a:off x="324977" y="1118586"/>
            <a:ext cx="5433566" cy="26632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检索结果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E576654-2837-48DB-8C78-633F2787C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466" y="5177250"/>
            <a:ext cx="2440505" cy="940521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C56FE61-97A1-43E8-85F4-D2CF6374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55" y="3829326"/>
            <a:ext cx="862601" cy="307245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DA341F5-4EF9-4388-9E15-BF4DE9BEFDDE}"/>
              </a:ext>
            </a:extLst>
          </p:cNvPr>
          <p:cNvSpPr txBox="1"/>
          <p:nvPr/>
        </p:nvSpPr>
        <p:spPr>
          <a:xfrm>
            <a:off x="7292896" y="756084"/>
            <a:ext cx="448491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作者在</a:t>
            </a:r>
            <a:r>
              <a:rPr lang="en-US" altLang="zh-CN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Emerald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出版的所有文章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0056655-28F9-4AF4-91EA-2CC64A719CAE}"/>
              </a:ext>
            </a:extLst>
          </p:cNvPr>
          <p:cNvSpPr txBox="1"/>
          <p:nvPr/>
        </p:nvSpPr>
        <p:spPr>
          <a:xfrm>
            <a:off x="1445501" y="3812132"/>
            <a:ext cx="112195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完整摘要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04F9480-F470-4849-A64B-4C7C4CA1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55" y="2147392"/>
            <a:ext cx="1426457" cy="368570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EF9C1A0-8401-470A-BCE6-CE9CE0930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466" y="3891838"/>
            <a:ext cx="829420" cy="341632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图片包含 屏幕截图&#10;&#10;描述已自动生成">
            <a:extLst>
              <a:ext uri="{FF2B5EF4-FFF2-40B4-BE49-F238E27FC236}">
                <a16:creationId xmlns:a16="http://schemas.microsoft.com/office/drawing/2014/main" id="{FE4F3993-1BB0-426E-9678-7673936D2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1"/>
          <a:stretch/>
        </p:blipFill>
        <p:spPr>
          <a:xfrm>
            <a:off x="7292895" y="1213444"/>
            <a:ext cx="4484913" cy="4048195"/>
          </a:xfrm>
          <a:prstGeom prst="roundRect">
            <a:avLst>
              <a:gd name="adj" fmla="val 6180"/>
            </a:avLst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6B4E6751-AC50-4B4D-B918-DEE757510227}"/>
              </a:ext>
            </a:extLst>
          </p:cNvPr>
          <p:cNvSpPr txBox="1"/>
          <p:nvPr/>
        </p:nvSpPr>
        <p:spPr>
          <a:xfrm>
            <a:off x="5447945" y="3904727"/>
            <a:ext cx="112195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ECCF5E5-D25C-440C-8DE9-7F6DCE20AFCA}"/>
              </a:ext>
            </a:extLst>
          </p:cNvPr>
          <p:cNvSpPr txBox="1"/>
          <p:nvPr/>
        </p:nvSpPr>
        <p:spPr>
          <a:xfrm>
            <a:off x="7138493" y="5776139"/>
            <a:ext cx="302876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关键词，可直接点击检索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F7D9251-ECC7-4C1D-B796-EF7A28C5AB6A}"/>
              </a:ext>
            </a:extLst>
          </p:cNvPr>
          <p:cNvCxnSpPr>
            <a:stCxn id="21" idx="3"/>
          </p:cNvCxnSpPr>
          <p:nvPr/>
        </p:nvCxnSpPr>
        <p:spPr>
          <a:xfrm flipV="1">
            <a:off x="1861712" y="2329543"/>
            <a:ext cx="5094259" cy="21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0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/>
      <p:bldP spid="33" grpId="0"/>
      <p:bldP spid="21" grpId="0" animBg="1"/>
      <p:bldP spid="22" grpId="0" animBg="1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1.1|1.1|1.2|1.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erald" id="{6F4C9945-46FE-4133-9D46-E6476B92AEB0}" vid="{D4867E98-20EA-4FAC-9CD3-8659397BCF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599</Words>
  <Application>Microsoft Office PowerPoint</Application>
  <PresentationFormat>宽屏</PresentationFormat>
  <Paragraphs>92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等线 Light</vt:lpstr>
      <vt:lpstr>微软雅黑</vt:lpstr>
      <vt:lpstr>造字工房言宋（非商用）常规体</vt:lpstr>
      <vt:lpstr>Arial</vt:lpstr>
      <vt:lpstr>Calibri</vt:lpstr>
      <vt:lpstr>Calibri Light</vt:lpstr>
      <vt:lpstr>1_Office 主题​​</vt:lpstr>
      <vt:lpstr>Office Theme</vt:lpstr>
      <vt:lpstr>Emerald资源及使用</vt:lpstr>
      <vt:lpstr>Emerald Overview</vt:lpstr>
      <vt:lpstr>Influence &amp; Impact</vt:lpstr>
      <vt:lpstr>PowerPoint 演示文稿</vt:lpstr>
      <vt:lpstr>Emerald平台主要功能</vt:lpstr>
      <vt:lpstr>PowerPoint 演示文稿</vt:lpstr>
      <vt:lpstr>高级检索 – Advanced Search</vt:lpstr>
      <vt:lpstr>检索结果</vt:lpstr>
      <vt:lpstr>检索结果</vt:lpstr>
      <vt:lpstr>PowerPoint 演示文稿</vt:lpstr>
      <vt:lpstr>PowerPoint 演示文稿</vt:lpstr>
      <vt:lpstr>PowerPoint 演示文稿</vt:lpstr>
      <vt:lpstr>注册账号</vt:lpstr>
      <vt:lpstr>注册账号 – 设置密码</vt:lpstr>
      <vt:lpstr>登录</vt:lpstr>
      <vt:lpstr>Emerald远程访问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Emerald资源使用与投稿交流</dc:title>
  <dc:creator>Juno Xu</dc:creator>
  <cp:lastModifiedBy>Sarah</cp:lastModifiedBy>
  <cp:revision>373</cp:revision>
  <dcterms:created xsi:type="dcterms:W3CDTF">2019-01-10T07:54:13Z</dcterms:created>
  <dcterms:modified xsi:type="dcterms:W3CDTF">2019-09-09T01:29:57Z</dcterms:modified>
</cp:coreProperties>
</file>