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2" r:id="rId5"/>
    <p:sldId id="258" r:id="rId6"/>
    <p:sldId id="340" r:id="rId7"/>
    <p:sldId id="341" r:id="rId8"/>
    <p:sldId id="343" r:id="rId9"/>
    <p:sldId id="294" r:id="rId10"/>
    <p:sldId id="295" r:id="rId11"/>
    <p:sldId id="364" r:id="rId12"/>
    <p:sldId id="365" r:id="rId13"/>
    <p:sldId id="366" r:id="rId14"/>
    <p:sldId id="299" r:id="rId15"/>
    <p:sldId id="301" r:id="rId16"/>
    <p:sldId id="353" r:id="rId17"/>
    <p:sldId id="354" r:id="rId18"/>
    <p:sldId id="355" r:id="rId19"/>
    <p:sldId id="356" r:id="rId20"/>
    <p:sldId id="357" r:id="rId21"/>
    <p:sldId id="358" r:id="rId22"/>
    <p:sldId id="359" r:id="rId23"/>
    <p:sldId id="360" r:id="rId24"/>
    <p:sldId id="361" r:id="rId25"/>
    <p:sldId id="317" r:id="rId26"/>
    <p:sldId id="367" r:id="rId27"/>
    <p:sldId id="320" r:id="rId28"/>
    <p:sldId id="362" r:id="rId29"/>
    <p:sldId id="363" r:id="rId30"/>
    <p:sldId id="321" r:id="rId31"/>
    <p:sldId id="368" r:id="rId32"/>
    <p:sldId id="324" r:id="rId33"/>
    <p:sldId id="325" r:id="rId34"/>
    <p:sldId id="326" r:id="rId35"/>
    <p:sldId id="328" r:id="rId36"/>
    <p:sldId id="330" r:id="rId37"/>
  </p:sldIdLst>
  <p:sldSz cx="12801600" cy="7200900"/>
  <p:notesSz cx="6858000" cy="9144000"/>
  <p:custDataLst>
    <p:tags r:id="rId41"/>
  </p:custDataLst>
  <p:defaultTextStyle>
    <a:defPPr>
      <a:defRPr lang="zh-CN"/>
    </a:defPPr>
    <a:lvl1pPr marL="0" algn="l" defTabSz="1069975" rtl="0" eaLnBrk="1" latinLnBrk="0" hangingPunct="1">
      <a:defRPr sz="2100" kern="1200">
        <a:solidFill>
          <a:schemeClr val="tx1"/>
        </a:solidFill>
        <a:latin typeface="+mn-lt"/>
        <a:ea typeface="+mn-ea"/>
        <a:cs typeface="+mn-cs"/>
      </a:defRPr>
    </a:lvl1pPr>
    <a:lvl2pPr marL="534670" algn="l" defTabSz="1069975" rtl="0" eaLnBrk="1" latinLnBrk="0" hangingPunct="1">
      <a:defRPr sz="2100" kern="1200">
        <a:solidFill>
          <a:schemeClr val="tx1"/>
        </a:solidFill>
        <a:latin typeface="+mn-lt"/>
        <a:ea typeface="+mn-ea"/>
        <a:cs typeface="+mn-cs"/>
      </a:defRPr>
    </a:lvl2pPr>
    <a:lvl3pPr marL="1069975" algn="l" defTabSz="1069975" rtl="0" eaLnBrk="1" latinLnBrk="0" hangingPunct="1">
      <a:defRPr sz="2100" kern="1200">
        <a:solidFill>
          <a:schemeClr val="tx1"/>
        </a:solidFill>
        <a:latin typeface="+mn-lt"/>
        <a:ea typeface="+mn-ea"/>
        <a:cs typeface="+mn-cs"/>
      </a:defRPr>
    </a:lvl3pPr>
    <a:lvl4pPr marL="1604645" algn="l" defTabSz="1069975" rtl="0" eaLnBrk="1" latinLnBrk="0" hangingPunct="1">
      <a:defRPr sz="2100" kern="1200">
        <a:solidFill>
          <a:schemeClr val="tx1"/>
        </a:solidFill>
        <a:latin typeface="+mn-lt"/>
        <a:ea typeface="+mn-ea"/>
        <a:cs typeface="+mn-cs"/>
      </a:defRPr>
    </a:lvl4pPr>
    <a:lvl5pPr marL="2139950" algn="l" defTabSz="1069975" rtl="0" eaLnBrk="1" latinLnBrk="0" hangingPunct="1">
      <a:defRPr sz="2100" kern="1200">
        <a:solidFill>
          <a:schemeClr val="tx1"/>
        </a:solidFill>
        <a:latin typeface="+mn-lt"/>
        <a:ea typeface="+mn-ea"/>
        <a:cs typeface="+mn-cs"/>
      </a:defRPr>
    </a:lvl5pPr>
    <a:lvl6pPr marL="2674620" algn="l" defTabSz="1069975" rtl="0" eaLnBrk="1" latinLnBrk="0" hangingPunct="1">
      <a:defRPr sz="2100" kern="1200">
        <a:solidFill>
          <a:schemeClr val="tx1"/>
        </a:solidFill>
        <a:latin typeface="+mn-lt"/>
        <a:ea typeface="+mn-ea"/>
        <a:cs typeface="+mn-cs"/>
      </a:defRPr>
    </a:lvl6pPr>
    <a:lvl7pPr marL="3209290" algn="l" defTabSz="1069975" rtl="0" eaLnBrk="1" latinLnBrk="0" hangingPunct="1">
      <a:defRPr sz="2100" kern="1200">
        <a:solidFill>
          <a:schemeClr val="tx1"/>
        </a:solidFill>
        <a:latin typeface="+mn-lt"/>
        <a:ea typeface="+mn-ea"/>
        <a:cs typeface="+mn-cs"/>
      </a:defRPr>
    </a:lvl7pPr>
    <a:lvl8pPr marL="3744595" algn="l" defTabSz="1069975" rtl="0" eaLnBrk="1" latinLnBrk="0" hangingPunct="1">
      <a:defRPr sz="2100" kern="1200">
        <a:solidFill>
          <a:schemeClr val="tx1"/>
        </a:solidFill>
        <a:latin typeface="+mn-lt"/>
        <a:ea typeface="+mn-ea"/>
        <a:cs typeface="+mn-cs"/>
      </a:defRPr>
    </a:lvl8pPr>
    <a:lvl9pPr marL="4279265" algn="l" defTabSz="1069975"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FCA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3" autoAdjust="0"/>
    <p:restoredTop sz="80334" autoAdjust="0"/>
  </p:normalViewPr>
  <p:slideViewPr>
    <p:cSldViewPr>
      <p:cViewPr varScale="1">
        <p:scale>
          <a:sx n="68" d="100"/>
          <a:sy n="68" d="100"/>
        </p:scale>
        <p:origin x="192" y="60"/>
      </p:cViewPr>
      <p:guideLst>
        <p:guide orient="horz" pos="2268"/>
        <p:guide pos="4032"/>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3.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C03DA-8B7D-447E-9C29-3A60D78EE7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24613-4AE4-47A1-995F-688A24B3495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069975" rtl="0" eaLnBrk="1" latinLnBrk="0" hangingPunct="1">
      <a:defRPr sz="1400" kern="1200">
        <a:solidFill>
          <a:schemeClr val="tx1"/>
        </a:solidFill>
        <a:latin typeface="+mn-lt"/>
        <a:ea typeface="+mn-ea"/>
        <a:cs typeface="+mn-cs"/>
      </a:defRPr>
    </a:lvl1pPr>
    <a:lvl2pPr marL="534670" algn="l" defTabSz="1069975" rtl="0" eaLnBrk="1" latinLnBrk="0" hangingPunct="1">
      <a:defRPr sz="1400" kern="1200">
        <a:solidFill>
          <a:schemeClr val="tx1"/>
        </a:solidFill>
        <a:latin typeface="+mn-lt"/>
        <a:ea typeface="+mn-ea"/>
        <a:cs typeface="+mn-cs"/>
      </a:defRPr>
    </a:lvl2pPr>
    <a:lvl3pPr marL="1069975" algn="l" defTabSz="1069975" rtl="0" eaLnBrk="1" latinLnBrk="0" hangingPunct="1">
      <a:defRPr sz="1400" kern="1200">
        <a:solidFill>
          <a:schemeClr val="tx1"/>
        </a:solidFill>
        <a:latin typeface="+mn-lt"/>
        <a:ea typeface="+mn-ea"/>
        <a:cs typeface="+mn-cs"/>
      </a:defRPr>
    </a:lvl3pPr>
    <a:lvl4pPr marL="1604645" algn="l" defTabSz="1069975" rtl="0" eaLnBrk="1" latinLnBrk="0" hangingPunct="1">
      <a:defRPr sz="1400" kern="1200">
        <a:solidFill>
          <a:schemeClr val="tx1"/>
        </a:solidFill>
        <a:latin typeface="+mn-lt"/>
        <a:ea typeface="+mn-ea"/>
        <a:cs typeface="+mn-cs"/>
      </a:defRPr>
    </a:lvl4pPr>
    <a:lvl5pPr marL="2139950" algn="l" defTabSz="1069975" rtl="0" eaLnBrk="1" latinLnBrk="0" hangingPunct="1">
      <a:defRPr sz="1400" kern="1200">
        <a:solidFill>
          <a:schemeClr val="tx1"/>
        </a:solidFill>
        <a:latin typeface="+mn-lt"/>
        <a:ea typeface="+mn-ea"/>
        <a:cs typeface="+mn-cs"/>
      </a:defRPr>
    </a:lvl5pPr>
    <a:lvl6pPr marL="2674620" algn="l" defTabSz="1069975" rtl="0" eaLnBrk="1" latinLnBrk="0" hangingPunct="1">
      <a:defRPr sz="1400" kern="1200">
        <a:solidFill>
          <a:schemeClr val="tx1"/>
        </a:solidFill>
        <a:latin typeface="+mn-lt"/>
        <a:ea typeface="+mn-ea"/>
        <a:cs typeface="+mn-cs"/>
      </a:defRPr>
    </a:lvl6pPr>
    <a:lvl7pPr marL="3209290" algn="l" defTabSz="1069975" rtl="0" eaLnBrk="1" latinLnBrk="0" hangingPunct="1">
      <a:defRPr sz="1400" kern="1200">
        <a:solidFill>
          <a:schemeClr val="tx1"/>
        </a:solidFill>
        <a:latin typeface="+mn-lt"/>
        <a:ea typeface="+mn-ea"/>
        <a:cs typeface="+mn-cs"/>
      </a:defRPr>
    </a:lvl7pPr>
    <a:lvl8pPr marL="3744595" algn="l" defTabSz="1069975" rtl="0" eaLnBrk="1" latinLnBrk="0" hangingPunct="1">
      <a:defRPr sz="1400" kern="1200">
        <a:solidFill>
          <a:schemeClr val="tx1"/>
        </a:solidFill>
        <a:latin typeface="+mn-lt"/>
        <a:ea typeface="+mn-ea"/>
        <a:cs typeface="+mn-cs"/>
      </a:defRPr>
    </a:lvl8pPr>
    <a:lvl9pPr marL="4279265" algn="l" defTabSz="106997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069975" rtl="0" eaLnBrk="1" fontAlgn="auto" latinLnBrk="0" hangingPunct="1">
              <a:lnSpc>
                <a:spcPct val="100000"/>
              </a:lnSpc>
              <a:spcBef>
                <a:spcPts val="0"/>
              </a:spcBef>
              <a:spcAft>
                <a:spcPts val="0"/>
              </a:spcAft>
              <a:buClrTx/>
              <a:buSzTx/>
              <a:buFontTx/>
              <a:buNone/>
              <a:defRPr/>
            </a:pPr>
            <a:r>
              <a:rPr lang="zh-CN" altLang="en-US" dirty="0" smtClean="0"/>
              <a:t>另外在读秀中，</a:t>
            </a:r>
            <a:r>
              <a:rPr lang="zh-CN" altLang="en-US" dirty="0" smtClean="0">
                <a:solidFill>
                  <a:srgbClr val="FF0000"/>
                </a:solidFill>
              </a:rPr>
              <a:t>除了可以检索如书名，作者，出版社，等字段外，还可以扩大检索范围到图书章节里去，</a:t>
            </a:r>
            <a:r>
              <a:rPr lang="zh-CN" altLang="en-US" dirty="0" smtClean="0"/>
              <a:t>就是读秀的目次检索。可以将关键词精确到具体的章节，具体段落中。这样可以帮助用户寻找更多相关资源。</a:t>
            </a:r>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并且还能对接</a:t>
            </a:r>
            <a:r>
              <a:rPr lang="en-US" altLang="zh-CN" dirty="0" err="1" smtClean="0"/>
              <a:t>opac</a:t>
            </a:r>
            <a:r>
              <a:rPr lang="zh-CN" altLang="en-US" dirty="0" smtClean="0"/>
              <a:t>系统，做到电子与纸本馆藏一体化检索</a:t>
            </a:r>
            <a:endParaRPr lang="zh-CN" altLang="en-US" dirty="0"/>
          </a:p>
        </p:txBody>
      </p:sp>
      <p:sp>
        <p:nvSpPr>
          <p:cNvPr id="4" name="灯片编号占位符 3"/>
          <p:cNvSpPr>
            <a:spLocks noGrp="1"/>
          </p:cNvSpPr>
          <p:nvPr>
            <p:ph type="sldNum" sz="quarter" idx="10"/>
          </p:nvPr>
        </p:nvSpPr>
        <p:spPr/>
        <p:txBody>
          <a:bodyPr/>
          <a:lstStyle/>
          <a:p>
            <a:fld id="{616666D4-257C-42C7-B82D-BB4B3864EDD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1069975" rtl="0" eaLnBrk="1" fontAlgn="auto" latinLnBrk="0" hangingPunct="1">
              <a:lnSpc>
                <a:spcPct val="100000"/>
              </a:lnSpc>
              <a:spcBef>
                <a:spcPts val="0"/>
              </a:spcBef>
              <a:spcAft>
                <a:spcPts val="0"/>
              </a:spcAft>
              <a:buClrTx/>
              <a:buSzTx/>
              <a:buFontTx/>
              <a:buNone/>
              <a:defRPr/>
            </a:pPr>
            <a:r>
              <a:rPr lang="zh-CN" altLang="en-US" dirty="0" smtClean="0"/>
              <a:t>读秀学术搜索资源库提供的一站式检索服务，通过一站式检索的关联检索，来查找相关的知识、相关的人物</a:t>
            </a:r>
            <a:endParaRPr lang="zh-CN" altLang="en-US" dirty="0" smtClean="0"/>
          </a:p>
          <a:p>
            <a:pPr marL="0" marR="0" indent="0" algn="l" defTabSz="1069975" rtl="0" eaLnBrk="1" fontAlgn="auto" latinLnBrk="0" hangingPunct="1">
              <a:lnSpc>
                <a:spcPct val="100000"/>
              </a:lnSpc>
              <a:spcBef>
                <a:spcPts val="0"/>
              </a:spcBef>
              <a:spcAft>
                <a:spcPts val="0"/>
              </a:spcAft>
              <a:buClrTx/>
              <a:buSzTx/>
              <a:buFontTx/>
              <a:buNone/>
              <a:defRPr/>
            </a:pPr>
            <a:r>
              <a:rPr lang="zh-CN" altLang="en-US" dirty="0" smtClean="0"/>
              <a:t>通过目次检索，深入检索内容，通过对电子与纸本馆藏一体化的检索，是读者的检索内容更加全面</a:t>
            </a:r>
            <a:endParaRPr lang="en-US" altLang="zh-CN" dirty="0" smtClean="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第二大服务就是我们的全新的知识点阅读服务</a:t>
            </a:r>
            <a:endParaRPr lang="zh-CN" altLang="en-US" dirty="0"/>
          </a:p>
        </p:txBody>
      </p:sp>
      <p:sp>
        <p:nvSpPr>
          <p:cNvPr id="4" name="灯片编号占位符 3"/>
          <p:cNvSpPr>
            <a:spLocks noGrp="1"/>
          </p:cNvSpPr>
          <p:nvPr>
            <p:ph type="sldNum" sz="quarter" idx="10"/>
          </p:nvPr>
        </p:nvSpPr>
        <p:spPr/>
        <p:txBody>
          <a:bodyPr/>
          <a:lstStyle/>
          <a:p>
            <a:fld id="{616666D4-257C-42C7-B82D-BB4B3864EDD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1069975" rtl="0" eaLnBrk="0" fontAlgn="auto" latinLnBrk="0" hangingPunct="0">
              <a:lnSpc>
                <a:spcPct val="150000"/>
              </a:lnSpc>
              <a:spcBef>
                <a:spcPts val="0"/>
              </a:spcBef>
              <a:spcAft>
                <a:spcPts val="0"/>
              </a:spcAft>
              <a:buClrTx/>
              <a:buSzTx/>
              <a:buFontTx/>
              <a:buNone/>
              <a:defRPr/>
            </a:pPr>
            <a:r>
              <a:rPr lang="zh-CN" altLang="en-US" dirty="0" smtClean="0"/>
              <a:t>所谓的知识点服务指的是</a:t>
            </a:r>
            <a:r>
              <a:rPr lang="zh-CN" altLang="en-US" sz="1400" kern="1200" dirty="0" smtClean="0">
                <a:solidFill>
                  <a:schemeClr val="tx1"/>
                </a:solidFill>
                <a:latin typeface="+mn-lt"/>
                <a:ea typeface="+mn-ea"/>
                <a:cs typeface="+mn-cs"/>
              </a:rPr>
              <a:t>：将所有图书打碎，以章节目录为基础，目前，</a:t>
            </a:r>
            <a:r>
              <a:rPr lang="zh-CN" altLang="zh-CN" sz="1400" kern="1200" dirty="0" smtClean="0">
                <a:solidFill>
                  <a:schemeClr val="tx1"/>
                </a:solidFill>
                <a:latin typeface="+mn-lt"/>
                <a:ea typeface="+mn-ea"/>
                <a:cs typeface="+mn-cs"/>
              </a:rPr>
              <a:t>可搜索的信息量超过</a:t>
            </a:r>
            <a:r>
              <a:rPr lang="zh-CN" altLang="en-US" sz="1400" kern="1200" dirty="0" smtClean="0">
                <a:solidFill>
                  <a:schemeClr val="tx1"/>
                </a:solidFill>
                <a:latin typeface="+mn-lt"/>
                <a:ea typeface="+mn-ea"/>
                <a:cs typeface="+mn-cs"/>
              </a:rPr>
              <a:t>十六</a:t>
            </a:r>
            <a:r>
              <a:rPr lang="zh-CN" altLang="zh-CN" sz="1400" kern="1200" dirty="0" smtClean="0">
                <a:solidFill>
                  <a:schemeClr val="tx1"/>
                </a:solidFill>
                <a:latin typeface="+mn-lt"/>
                <a:ea typeface="+mn-ea"/>
                <a:cs typeface="+mn-cs"/>
              </a:rPr>
              <a:t>亿页，为读者提供深入到图书内容的全文检索</a:t>
            </a:r>
            <a:r>
              <a:rPr lang="zh-CN" altLang="en-US" sz="1400" kern="1200" dirty="0" smtClean="0">
                <a:solidFill>
                  <a:schemeClr val="tx1"/>
                </a:solidFill>
                <a:latin typeface="+mn-lt"/>
                <a:ea typeface="+mn-ea"/>
                <a:cs typeface="+mn-cs"/>
              </a:rPr>
              <a:t>，读者可以根据任何一句话、任何一句诗词找到出自哪一本书。</a:t>
            </a:r>
            <a:endParaRPr lang="en-US" altLang="zh-CN" sz="1400" kern="1200" dirty="0" smtClean="0">
              <a:solidFill>
                <a:schemeClr val="tx1"/>
              </a:solidFill>
              <a:latin typeface="+mn-lt"/>
              <a:ea typeface="+mn-ea"/>
              <a:cs typeface="+mn-cs"/>
            </a:endParaRPr>
          </a:p>
          <a:p>
            <a:pPr eaLnBrk="0" hangingPunct="0">
              <a:lnSpc>
                <a:spcPct val="150000"/>
              </a:lnSpc>
              <a:defRPr/>
            </a:pPr>
            <a:r>
              <a:rPr lang="zh-CN" altLang="en-US" sz="1400" kern="1200" dirty="0" smtClean="0">
                <a:solidFill>
                  <a:schemeClr val="tx1"/>
                </a:solidFill>
                <a:latin typeface="+mn-lt"/>
                <a:ea typeface="+mn-ea"/>
                <a:cs typeface="+mn-cs"/>
              </a:rPr>
              <a:t>提高阅读深度，在碎片化、海量高维数据的帮助下加强公众的探索分析体验。</a:t>
            </a:r>
            <a:endParaRPr lang="zh-CN" altLang="en-US" sz="1400" kern="1200" dirty="0" smtClean="0">
              <a:solidFill>
                <a:schemeClr val="tx1"/>
              </a:solidFill>
              <a:latin typeface="+mn-lt"/>
              <a:ea typeface="+mn-ea"/>
              <a:cs typeface="+mn-cs"/>
            </a:endParaRPr>
          </a:p>
          <a:p>
            <a:pPr eaLnBrk="0" hangingPunct="0">
              <a:lnSpc>
                <a:spcPct val="150000"/>
              </a:lnSpc>
              <a:defRPr/>
            </a:pPr>
            <a:endParaRPr lang="en-US" altLang="zh-CN" sz="1400" kern="1200" dirty="0" smtClean="0">
              <a:solidFill>
                <a:schemeClr val="tx1"/>
              </a:solidFill>
              <a:latin typeface="+mn-lt"/>
              <a:ea typeface="+mn-ea"/>
              <a:cs typeface="+mn-cs"/>
            </a:endParaRPr>
          </a:p>
          <a:p>
            <a:endParaRPr lang="zh-CN" altLang="en-US" sz="14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以拿破仑为例：从横扫欧洲到兵败滑铁卢，是什么原因照成他失败了呢？</a:t>
            </a:r>
            <a:endParaRPr lang="en-US" altLang="zh-CN" dirty="0" smtClean="0"/>
          </a:p>
          <a:p>
            <a:r>
              <a:rPr lang="zh-CN" altLang="en-US" dirty="0" smtClean="0"/>
              <a:t>我们带着问题来读秀知识库需找答案</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在读秀“知识”频道输入“拿破仑失败的原因”进行检索</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在知识频道检索结果通过检索结果快速定位问题知识点，拿破仑失败的原因是：</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069975" rtl="0" eaLnBrk="1" fontAlgn="auto" latinLnBrk="0" hangingPunct="1">
              <a:lnSpc>
                <a:spcPct val="100000"/>
              </a:lnSpc>
              <a:spcBef>
                <a:spcPts val="0"/>
              </a:spcBef>
              <a:spcAft>
                <a:spcPts val="0"/>
              </a:spcAft>
              <a:buClrTx/>
              <a:buSzTx/>
              <a:buFontTx/>
              <a:buNone/>
              <a:defRPr/>
            </a:pPr>
            <a:r>
              <a:rPr lang="zh-CN" altLang="en-US" dirty="0" smtClean="0"/>
              <a:t>比如说想要了解：</a:t>
            </a:r>
            <a:r>
              <a:rPr lang="zh-CN" altLang="en-US" sz="1400" dirty="0" smtClean="0">
                <a:latin typeface="微软雅黑" panose="020B0503020204020204" pitchFamily="34" charset="-122"/>
                <a:ea typeface="微软雅黑" panose="020B0503020204020204" pitchFamily="34" charset="-122"/>
              </a:rPr>
              <a:t>大雨铸就“滑铁卢”这个原因，可以直接点击章节名称</a:t>
            </a:r>
            <a:r>
              <a:rPr lang="zh-CN" altLang="en-US" sz="1400" baseline="0" dirty="0" smtClean="0">
                <a:latin typeface="微软雅黑" panose="020B0503020204020204" pitchFamily="34" charset="-122"/>
                <a:ea typeface="微软雅黑" panose="020B0503020204020204" pitchFamily="34" charset="-122"/>
              </a:rPr>
              <a:t> 或 </a:t>
            </a:r>
            <a:r>
              <a:rPr lang="en-US" altLang="zh-CN" sz="1400" baseline="0" dirty="0" smtClean="0">
                <a:latin typeface="微软雅黑" panose="020B0503020204020204" pitchFamily="34" charset="-122"/>
                <a:ea typeface="微软雅黑" panose="020B0503020204020204" pitchFamily="34" charset="-122"/>
              </a:rPr>
              <a:t>pdf</a:t>
            </a:r>
            <a:r>
              <a:rPr lang="zh-CN" altLang="en-US" sz="1400" baseline="0" dirty="0" smtClean="0">
                <a:latin typeface="微软雅黑" panose="020B0503020204020204" pitchFamily="34" charset="-122"/>
                <a:ea typeface="微软雅黑" panose="020B0503020204020204" pitchFamily="34" charset="-122"/>
              </a:rPr>
              <a:t>下载 进行相关阅读</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图书馆是一个搜集</a:t>
            </a:r>
            <a:r>
              <a:rPr lang="zh-CN" altLang="en-US" sz="1400" dirty="0" smtClean="0">
                <a:latin typeface="微软雅黑" panose="020B0503020204020204" pitchFamily="34" charset="-122"/>
                <a:ea typeface="微软雅黑" panose="020B0503020204020204" pitchFamily="34" charset="-122"/>
              </a:rPr>
              <a:t>、整理、收藏图书资料供人阅览、参考</a:t>
            </a:r>
            <a:r>
              <a:rPr lang="zh-CN" altLang="en-US" dirty="0" smtClean="0"/>
              <a:t>的机构，图书馆最原生态的服务是查资料与阅读，但是</a:t>
            </a:r>
            <a:r>
              <a:rPr lang="en-US" altLang="zh-CN" dirty="0" smtClean="0"/>
              <a:t>21</a:t>
            </a:r>
            <a:r>
              <a:rPr lang="zh-CN" altLang="en-US" dirty="0" smtClean="0"/>
              <a:t>世纪是互联网时代，互联网时代人们对于资源的需求越来越大，人们查找资料与阅读的方式在改变，因此图书馆需要这样一个强大的资源库</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在阅读页面还有一些贴心的小功能，包含文字识别，放大缩小，保存打印，最重要的是还可以通过这个知识点来查找到这本书，点击资料来源，直接进入到相关图书的卡片页</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然后通过多种方式来获取这本书，讲到获取资源，我们读秀也提供多种获取服务，也就是我要给大家介绍的读秀资源库第三个服务</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069975" rtl="0" eaLnBrk="1" fontAlgn="auto" latinLnBrk="0" hangingPunct="1">
              <a:lnSpc>
                <a:spcPct val="100000"/>
              </a:lnSpc>
              <a:spcBef>
                <a:spcPts val="0"/>
              </a:spcBef>
              <a:spcAft>
                <a:spcPts val="0"/>
              </a:spcAft>
              <a:buClrTx/>
              <a:buSzTx/>
              <a:buFontTx/>
              <a:buNone/>
              <a:defRPr/>
            </a:pPr>
            <a:r>
              <a:rPr lang="zh-CN" altLang="en-US" dirty="0" smtClean="0"/>
              <a:t>对于本馆有的电子全文，我们可以直接点击“包库全文阅读”，在线阅读</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1069975" rtl="0" eaLnBrk="1" fontAlgn="auto" latinLnBrk="0" hangingPunct="1">
              <a:lnSpc>
                <a:spcPct val="100000"/>
              </a:lnSpc>
              <a:spcBef>
                <a:spcPts val="0"/>
              </a:spcBef>
              <a:spcAft>
                <a:spcPts val="0"/>
              </a:spcAft>
              <a:buClrTx/>
              <a:buSzTx/>
              <a:buFontTx/>
              <a:buNone/>
              <a:defRPr/>
            </a:pPr>
            <a:r>
              <a:rPr lang="zh-CN" altLang="en-US" dirty="0" smtClean="0">
                <a:ea typeface="+mn-ea"/>
              </a:rPr>
              <a:t>为了方便用户浏览，在这里设置的有目录展示，还支持书内关键词检索。</a:t>
            </a:r>
            <a:endParaRPr lang="zh-CN" altLang="en-US" dirty="0" smtClean="0">
              <a:ea typeface="+mn-ea"/>
            </a:endParaRPr>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本馆有本书馆藏纸书的话，做为图书馆的忠实用户，第一时间肯定想到的是去图书馆查询，或上图书馆</a:t>
            </a:r>
            <a:r>
              <a:rPr lang="en-US" altLang="zh-CN" dirty="0" smtClean="0"/>
              <a:t>OPAC</a:t>
            </a:r>
            <a:r>
              <a:rPr lang="zh-CN" altLang="en-US" dirty="0" smtClean="0"/>
              <a:t>系统进行查阅。为了让我们的老师、同学更节省时间，更方便。读秀可和单位</a:t>
            </a:r>
            <a:r>
              <a:rPr lang="en-US" altLang="zh-CN" dirty="0" smtClean="0"/>
              <a:t>OPAC</a:t>
            </a:r>
            <a:r>
              <a:rPr lang="zh-CN" altLang="en-US" dirty="0" smtClean="0"/>
              <a:t>系统做对接，点击本馆“馆藏纸本”按钮，可跳转至图书馆</a:t>
            </a:r>
            <a:r>
              <a:rPr lang="zh-CN" altLang="en-US" baseline="0" dirty="0" smtClean="0"/>
              <a:t> </a:t>
            </a:r>
            <a:r>
              <a:rPr lang="en-US" altLang="zh-CN" baseline="0" dirty="0" smtClean="0"/>
              <a:t>OPAC</a:t>
            </a:r>
            <a:r>
              <a:rPr lang="zh-CN" altLang="en-US" baseline="0" dirty="0" smtClean="0"/>
              <a:t>系统，进行查寻馆藏信息，借阅历史等。</a:t>
            </a:r>
            <a:endParaRPr lang="zh-CN" altLang="en-US" dirty="0"/>
          </a:p>
        </p:txBody>
      </p:sp>
      <p:sp>
        <p:nvSpPr>
          <p:cNvPr id="4" name="灯片编号占位符 3"/>
          <p:cNvSpPr>
            <a:spLocks noGrp="1"/>
          </p:cNvSpPr>
          <p:nvPr>
            <p:ph type="sldNum" sz="quarter" idx="10"/>
          </p:nvPr>
        </p:nvSpPr>
        <p:spPr/>
        <p:txBody>
          <a:bodyPr/>
          <a:lstStyle/>
          <a:p>
            <a:fld id="{616666D4-257C-42C7-B82D-BB4B3864EDD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1069975" rtl="0" eaLnBrk="1" fontAlgn="auto" latinLnBrk="0" hangingPunct="1">
              <a:lnSpc>
                <a:spcPct val="100000"/>
              </a:lnSpc>
              <a:spcBef>
                <a:spcPts val="0"/>
              </a:spcBef>
              <a:spcAft>
                <a:spcPts val="0"/>
              </a:spcAft>
              <a:buClrTx/>
              <a:buSzTx/>
              <a:buFontTx/>
              <a:buNone/>
              <a:defRPr/>
            </a:pPr>
            <a:r>
              <a:rPr lang="zh-CN" altLang="en-US" dirty="0" smtClean="0"/>
              <a:t>通过我们的图书馆文献检索系统，查看这本书的馆藏位置，从而方便进行借阅</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如果本馆没有的资源呢？别担心，我们也可以通过文献传递的方式来获取。</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069975" rtl="0" eaLnBrk="1" fontAlgn="auto" latinLnBrk="0" hangingPunct="1">
              <a:lnSpc>
                <a:spcPct val="100000"/>
              </a:lnSpc>
              <a:spcBef>
                <a:spcPts val="0"/>
              </a:spcBef>
              <a:spcAft>
                <a:spcPts val="0"/>
              </a:spcAft>
              <a:buClrTx/>
              <a:buSzTx/>
              <a:buFontTx/>
              <a:buNone/>
              <a:defRPr/>
            </a:pPr>
            <a:r>
              <a:rPr lang="zh-CN" altLang="en-US" dirty="0" smtClean="0"/>
              <a:t>点击题名进入图书的卡片页，点击右侧的图书馆文献传递按钮</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1069975" rtl="0" eaLnBrk="1" fontAlgn="auto" latinLnBrk="0" hangingPunct="1">
              <a:lnSpc>
                <a:spcPct val="100000"/>
              </a:lnSpc>
              <a:spcBef>
                <a:spcPts val="0"/>
              </a:spcBef>
              <a:spcAft>
                <a:spcPts val="0"/>
              </a:spcAft>
              <a:buClrTx/>
              <a:buSzTx/>
              <a:buFontTx/>
              <a:buNone/>
              <a:defRPr/>
            </a:pPr>
            <a:r>
              <a:rPr lang="zh-CN" altLang="en-US" dirty="0" smtClean="0"/>
              <a:t>输入我们需要的图书页码范围，以及自己的邮箱，确认提交</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1" indent="0" algn="l" defTabSz="1069975" rtl="0" eaLnBrk="1" fontAlgn="auto" latinLnBrk="0" hangingPunct="1">
              <a:lnSpc>
                <a:spcPct val="100000"/>
              </a:lnSpc>
              <a:spcBef>
                <a:spcPts val="0"/>
              </a:spcBef>
              <a:spcAft>
                <a:spcPts val="0"/>
              </a:spcAft>
              <a:buClrTx/>
              <a:buSzTx/>
              <a:buFontTx/>
              <a:buNone/>
              <a:defRPr/>
            </a:pPr>
            <a:r>
              <a:rPr lang="zh-CN" altLang="en-US" dirty="0" smtClean="0"/>
              <a:t>读秀学术搜索资源库是由</a:t>
            </a:r>
            <a:r>
              <a:rPr lang="zh-CN" altLang="zh-CN" sz="2400" dirty="0" smtClean="0">
                <a:latin typeface="微软雅黑" panose="020B0503020204020204" pitchFamily="34" charset="-122"/>
              </a:rPr>
              <a:t>海量图书</a:t>
            </a:r>
            <a:r>
              <a:rPr lang="zh-CN" altLang="en-US" sz="2400" dirty="0" smtClean="0">
                <a:latin typeface="微软雅黑" panose="020B0503020204020204" pitchFamily="34" charset="-122"/>
              </a:rPr>
              <a:t>资源</a:t>
            </a:r>
            <a:r>
              <a:rPr lang="zh-CN" altLang="zh-CN" sz="2400" dirty="0" smtClean="0">
                <a:latin typeface="微软雅黑" panose="020B0503020204020204" pitchFamily="34" charset="-122"/>
              </a:rPr>
              <a:t>组成的庞大的知识系统</a:t>
            </a:r>
            <a:r>
              <a:rPr lang="zh-CN" altLang="en-US" sz="2400" dirty="0" smtClean="0">
                <a:latin typeface="微软雅黑" panose="020B0503020204020204" pitchFamily="34" charset="-122"/>
              </a:rPr>
              <a:t>，</a:t>
            </a:r>
            <a:r>
              <a:rPr lang="zh-CN" altLang="zh-CN" sz="2400" dirty="0" smtClean="0">
                <a:latin typeface="微软雅黑" panose="020B0503020204020204" pitchFamily="34" charset="-122"/>
              </a:rPr>
              <a:t>读秀现收录</a:t>
            </a:r>
            <a:r>
              <a:rPr lang="en-US" altLang="zh-CN" sz="2400" dirty="0" smtClean="0">
                <a:latin typeface="微软雅黑" panose="020B0503020204020204" pitchFamily="34" charset="-122"/>
              </a:rPr>
              <a:t>590</a:t>
            </a:r>
            <a:r>
              <a:rPr lang="zh-CN" altLang="zh-CN" sz="2400" dirty="0" smtClean="0">
                <a:latin typeface="微软雅黑" panose="020B0503020204020204" pitchFamily="34" charset="-122"/>
              </a:rPr>
              <a:t>万种中文图书题录信息，</a:t>
            </a:r>
            <a:r>
              <a:rPr lang="zh-CN" altLang="en-US" sz="2400" dirty="0" smtClean="0">
                <a:latin typeface="微软雅黑" panose="020B0503020204020204" pitchFamily="34" charset="-122"/>
              </a:rPr>
              <a:t>可以对</a:t>
            </a:r>
            <a:r>
              <a:rPr lang="en-US" altLang="zh-CN" sz="2400" dirty="0" smtClean="0">
                <a:latin typeface="微软雅黑" panose="020B0503020204020204" pitchFamily="34" charset="-122"/>
              </a:rPr>
              <a:t>310</a:t>
            </a:r>
            <a:r>
              <a:rPr lang="zh-CN" altLang="zh-CN" sz="2400" dirty="0" smtClean="0">
                <a:latin typeface="微软雅黑" panose="020B0503020204020204" pitchFamily="34" charset="-122"/>
              </a:rPr>
              <a:t>万种中文图书</a:t>
            </a:r>
            <a:r>
              <a:rPr lang="zh-CN" altLang="en-US" sz="2400" dirty="0" smtClean="0">
                <a:latin typeface="微软雅黑" panose="020B0503020204020204" pitchFamily="34" charset="-122"/>
              </a:rPr>
              <a:t>进行文献传递</a:t>
            </a:r>
            <a:r>
              <a:rPr lang="zh-CN" altLang="zh-CN" sz="2400" dirty="0" smtClean="0">
                <a:latin typeface="微软雅黑" panose="020B0503020204020204" pitchFamily="34" charset="-122"/>
              </a:rPr>
              <a:t>，可搜索的信息量超过1</a:t>
            </a:r>
            <a:r>
              <a:rPr lang="en-US" altLang="zh-CN" sz="2400" dirty="0" smtClean="0">
                <a:latin typeface="微软雅黑" panose="020B0503020204020204" pitchFamily="34" charset="-122"/>
              </a:rPr>
              <a:t>6.5</a:t>
            </a:r>
            <a:r>
              <a:rPr lang="zh-CN" altLang="zh-CN" sz="2400" dirty="0" smtClean="0">
                <a:latin typeface="微软雅黑" panose="020B0503020204020204" pitchFamily="34" charset="-122"/>
              </a:rPr>
              <a:t>亿页。</a:t>
            </a:r>
            <a:r>
              <a:rPr lang="zh-CN" altLang="en-US" sz="2400" dirty="0" smtClean="0">
                <a:latin typeface="微软雅黑" panose="020B0503020204020204" pitchFamily="34" charset="-122"/>
              </a:rPr>
              <a:t>提供深入到图全文进行检索，提供多种的资源获取方式</a:t>
            </a:r>
            <a:r>
              <a:rPr lang="zh-CN" altLang="en-US" dirty="0" smtClean="0"/>
              <a:t>，让图书馆用户不但能够找到资源并且能够找到资源</a:t>
            </a:r>
            <a:endParaRPr lang="zh-CN" altLang="en-US" dirty="0"/>
          </a:p>
        </p:txBody>
      </p:sp>
      <p:sp>
        <p:nvSpPr>
          <p:cNvPr id="4" name="灯片编号占位符 3"/>
          <p:cNvSpPr>
            <a:spLocks noGrp="1"/>
          </p:cNvSpPr>
          <p:nvPr>
            <p:ph type="sldNum" sz="quarter" idx="10"/>
          </p:nvPr>
        </p:nvSpPr>
        <p:spPr/>
        <p:txBody>
          <a:bodyPr/>
          <a:lstStyle/>
          <a:p>
            <a:fld id="{32324CB8-5ED7-4F52-9624-236BCCB4B68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咨询成功之后，所需正文可以很快的传递到我们的邮箱中去，直接点击链接</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就可以在线阅读了</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最后呢，给大家总结一下，我们的读秀学术搜索资源库可以为图书馆提供资源的一站式检索服务；全新的知识点阅读服务，可以根据任何一句话，一句诗词等</a:t>
            </a:r>
            <a:r>
              <a:rPr lang="zh-CN" altLang="en-US" sz="1400" kern="1200" dirty="0" smtClean="0">
                <a:solidFill>
                  <a:schemeClr val="tx1"/>
                </a:solidFill>
                <a:latin typeface="+mn-lt"/>
                <a:ea typeface="+mn-ea"/>
                <a:cs typeface="+mn-cs"/>
              </a:rPr>
              <a:t>找到出自哪一本；另外我们不但能够找到资源，资源的获取方式也是多样的，本馆有的可以直接在线获取，本馆没有的也可以通过我们的文献传递来获取相关的资源</a:t>
            </a:r>
            <a:r>
              <a:rPr lang="zh-CN" altLang="en-US" dirty="0" smtClean="0"/>
              <a:t>，通过读秀学术搜索资源库，</a:t>
            </a:r>
            <a:r>
              <a:rPr lang="zh-CN" altLang="en-US" dirty="0" smtClean="0">
                <a:ea typeface="+mn-ea"/>
              </a:rPr>
              <a:t>为用户提供全面的资源检索和获取服务，来更好的提高图书馆的服务质量</a:t>
            </a:r>
            <a:endParaRPr lang="zh-CN" altLang="en-US" dirty="0"/>
          </a:p>
        </p:txBody>
      </p:sp>
      <p:sp>
        <p:nvSpPr>
          <p:cNvPr id="4" name="灯片编号占位符 3"/>
          <p:cNvSpPr>
            <a:spLocks noGrp="1"/>
          </p:cNvSpPr>
          <p:nvPr>
            <p:ph type="sldNum" sz="quarter" idx="10"/>
          </p:nvPr>
        </p:nvSpPr>
        <p:spPr/>
        <p:txBody>
          <a:bodyPr/>
          <a:lstStyle/>
          <a:p>
            <a:fld id="{616666D4-257C-42C7-B82D-BB4B3864EDD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读者可以根据任何一句话，任何一个知识点，任何一个章节都能查找到所需要的资源，目前读秀的用户情况如下：</a:t>
            </a:r>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那么读秀学术搜索资源库能给我们图书馆带来哪些服务呢？</a:t>
            </a:r>
            <a:endParaRPr lang="en-US" altLang="zh-CN" dirty="0" smtClean="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接下来我门由以下三个方面来给大家介绍一下我们的读秀学术搜索资源库</a:t>
            </a:r>
            <a:endParaRPr lang="en-US" altLang="zh-CN" dirty="0" smtClean="0"/>
          </a:p>
          <a:p>
            <a:r>
              <a:rPr lang="zh-CN" altLang="en-US" dirty="0" smtClean="0"/>
              <a:t>首先是图书的一站式检索服务</a:t>
            </a: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B68628-051D-43EE-A4CF-BA06D5F139C8}" type="slidenum">
              <a:rPr lang="zh-CN" altLang="en-US" smtClean="0">
                <a:latin typeface="Calibri" panose="020F0502020204030204" pitchFamily="34" charset="0"/>
              </a:rPr>
            </a:fld>
            <a:endParaRPr lang="en-US" altLang="zh-CN">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6666D4-257C-42C7-B82D-BB4B3864EDD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1069975" rtl="0" eaLnBrk="1" fontAlgn="auto" latinLnBrk="0" hangingPunct="1">
              <a:lnSpc>
                <a:spcPct val="100000"/>
              </a:lnSpc>
              <a:spcBef>
                <a:spcPts val="0"/>
              </a:spcBef>
              <a:spcAft>
                <a:spcPts val="0"/>
              </a:spcAft>
              <a:buClrTx/>
              <a:buSzTx/>
              <a:buFontTx/>
              <a:buNone/>
              <a:defRPr/>
            </a:pPr>
            <a:r>
              <a:rPr lang="zh-CN" altLang="en-US" dirty="0" smtClean="0"/>
              <a:t>进入我们眼帘的是读秀的首页，在图书频道输入关键词“王国维”，而在这里可对检索的关键词进行定位，可以是全部字段搜索，可以是作者，可以是书名</a:t>
            </a:r>
            <a:r>
              <a:rPr lang="zh-CN" altLang="en-US" baseline="0" dirty="0" smtClean="0"/>
              <a:t>。</a:t>
            </a:r>
            <a:endParaRPr lang="en-US" altLang="zh-CN" baseline="0" dirty="0" smtClean="0"/>
          </a:p>
          <a:p>
            <a:pPr marL="0" marR="0" lvl="0" indent="0" algn="l" defTabSz="1069975" rtl="0" eaLnBrk="1" fontAlgn="auto" latinLnBrk="0" hangingPunct="1">
              <a:lnSpc>
                <a:spcPct val="100000"/>
              </a:lnSpc>
              <a:spcBef>
                <a:spcPts val="0"/>
              </a:spcBef>
              <a:spcAft>
                <a:spcPts val="0"/>
              </a:spcAft>
              <a:buClrTx/>
              <a:buSzTx/>
              <a:buFontTx/>
              <a:buNone/>
              <a:defRPr/>
            </a:pPr>
            <a:r>
              <a:rPr lang="zh-CN" altLang="en-US" baseline="0" dirty="0" smtClean="0"/>
              <a:t>点击中文检索进入检索结果页</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069975" rtl="0" eaLnBrk="1" fontAlgn="auto" latinLnBrk="0" hangingPunct="1">
              <a:lnSpc>
                <a:spcPct val="100000"/>
              </a:lnSpc>
              <a:spcBef>
                <a:spcPts val="0"/>
              </a:spcBef>
              <a:spcAft>
                <a:spcPts val="0"/>
              </a:spcAft>
              <a:buClrTx/>
              <a:buSzTx/>
              <a:buFontTx/>
              <a:buNone/>
              <a:defRPr/>
            </a:pPr>
            <a:r>
              <a:rPr lang="zh-CN" altLang="en-US" dirty="0" smtClean="0"/>
              <a:t>检索结果页面右侧可以看到是你所检索的关键词相关的期刊，报纸、论文等相关的其他频道的相关展示。给读者提供一些参考意见</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48272" y="288082"/>
            <a:ext cx="8656229" cy="901690"/>
          </a:xfrm>
        </p:spPr>
        <p:txBody>
          <a:bodyPr>
            <a:normAutofit/>
          </a:bodyPr>
          <a:lstStyle>
            <a:lvl1pPr algn="l">
              <a:defRPr sz="4000">
                <a:solidFill>
                  <a:schemeClr val="tx1">
                    <a:lumMod val="75000"/>
                    <a:lumOff val="25000"/>
                  </a:schemeClr>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C92ECF9-1C64-45C7-A351-5C2B04CB53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00B7EE-1E89-4FFA-B365-5BB8C644522A}" type="slidenum">
              <a:rPr lang="zh-CN" altLang="en-US" smtClean="0"/>
            </a:fld>
            <a:endParaRPr lang="zh-CN" altLang="en-US"/>
          </a:p>
        </p:txBody>
      </p:sp>
      <p:sp>
        <p:nvSpPr>
          <p:cNvPr id="7" name="Line 45"/>
          <p:cNvSpPr>
            <a:spLocks noChangeShapeType="1"/>
          </p:cNvSpPr>
          <p:nvPr userDrawn="1"/>
        </p:nvSpPr>
        <p:spPr bwMode="auto">
          <a:xfrm>
            <a:off x="843348" y="1083655"/>
            <a:ext cx="5989500" cy="0"/>
          </a:xfrm>
          <a:prstGeom prst="line">
            <a:avLst/>
          </a:prstGeom>
          <a:solidFill>
            <a:schemeClr val="accent1">
              <a:lumMod val="75000"/>
            </a:schemeClr>
          </a:solidFill>
          <a:ln w="9525">
            <a:solidFill>
              <a:srgbClr val="760000"/>
            </a:solidFill>
            <a:round/>
          </a:ln>
        </p:spPr>
        <p:txBody>
          <a:bodyPr wrap="none" lIns="109678" tIns="54838" rIns="109678" bIns="54838" anchor="ctr"/>
          <a:lstStyle/>
          <a:p>
            <a:endParaRPr lang="zh-CN" altLang="en-US" dirty="0">
              <a:latin typeface="微软雅黑" panose="020B0503020204020204" pitchFamily="34" charset="-122"/>
              <a:ea typeface="微软雅黑" panose="020B0503020204020204" pitchFamily="34" charset="-122"/>
            </a:endParaRPr>
          </a:p>
        </p:txBody>
      </p:sp>
      <p:sp>
        <p:nvSpPr>
          <p:cNvPr id="8" name="流程图: 延期 8"/>
          <p:cNvSpPr/>
          <p:nvPr userDrawn="1"/>
        </p:nvSpPr>
        <p:spPr>
          <a:xfrm>
            <a:off x="25617" y="432098"/>
            <a:ext cx="1409206" cy="894076"/>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2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92ECF9-1C64-45C7-A351-5C2B04CB53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00B7EE-1E89-4FFA-B365-5BB8C644522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2139214" y="2053165"/>
            <a:ext cx="9782276" cy="4432646"/>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wrap="square" numCol="1" anchorCtr="0" compatLnSpc="1"/>
          <a:lstStyle>
            <a:lvl1pPr>
              <a:defRPr>
                <a:solidFill>
                  <a:srgbClr val="898989"/>
                </a:solidFill>
                <a:ea typeface="黑体" panose="02010609060101010101" pitchFamily="49" charset="-122"/>
              </a:defRPr>
            </a:lvl1pPr>
          </a:lstStyle>
          <a:p>
            <a:pPr>
              <a:defRPr/>
            </a:pPr>
            <a:fld id="{5C74CEDC-3F10-4053-9CAB-9C4101546C28}"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68EF326-B667-4986-872D-C310FB599E03}"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40080" y="288370"/>
            <a:ext cx="11521441" cy="1200150"/>
          </a:xfrm>
          <a:prstGeom prst="rect">
            <a:avLst/>
          </a:prstGeom>
        </p:spPr>
        <p:txBody>
          <a:bodyPr vert="horz" lIns="106985" tIns="53492" rIns="106985" bIns="53492"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40080" y="1680212"/>
            <a:ext cx="11521441" cy="4752261"/>
          </a:xfrm>
          <a:prstGeom prst="rect">
            <a:avLst/>
          </a:prstGeom>
        </p:spPr>
        <p:txBody>
          <a:bodyPr vert="horz" lIns="106985" tIns="53492" rIns="106985" bIns="53492"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40080" y="6674169"/>
            <a:ext cx="2987040" cy="383381"/>
          </a:xfrm>
          <a:prstGeom prst="rect">
            <a:avLst/>
          </a:prstGeom>
        </p:spPr>
        <p:txBody>
          <a:bodyPr vert="horz" lIns="106985" tIns="53492" rIns="106985" bIns="53492" rtlCol="0" anchor="ctr"/>
          <a:lstStyle>
            <a:lvl1pPr algn="l">
              <a:defRPr sz="1400">
                <a:solidFill>
                  <a:schemeClr val="tx1">
                    <a:tint val="75000"/>
                  </a:schemeClr>
                </a:solidFill>
              </a:defRPr>
            </a:lvl1pPr>
          </a:lstStyle>
          <a:p>
            <a:fld id="{28C937AB-5291-48FC-9075-9F29944D13C7}" type="datetimeFigureOut">
              <a:rPr lang="zh-CN" altLang="en-US" smtClean="0"/>
            </a:fld>
            <a:endParaRPr lang="zh-CN" altLang="en-US"/>
          </a:p>
        </p:txBody>
      </p:sp>
      <p:sp>
        <p:nvSpPr>
          <p:cNvPr id="5" name="页脚占位符 4"/>
          <p:cNvSpPr>
            <a:spLocks noGrp="1"/>
          </p:cNvSpPr>
          <p:nvPr>
            <p:ph type="ftr" sz="quarter" idx="3"/>
          </p:nvPr>
        </p:nvSpPr>
        <p:spPr>
          <a:xfrm>
            <a:off x="4373881" y="6674169"/>
            <a:ext cx="4053840" cy="383381"/>
          </a:xfrm>
          <a:prstGeom prst="rect">
            <a:avLst/>
          </a:prstGeom>
        </p:spPr>
        <p:txBody>
          <a:bodyPr vert="horz" lIns="106985" tIns="53492" rIns="106985" bIns="53492"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174480" y="6674169"/>
            <a:ext cx="2987040" cy="383381"/>
          </a:xfrm>
          <a:prstGeom prst="rect">
            <a:avLst/>
          </a:prstGeom>
        </p:spPr>
        <p:txBody>
          <a:bodyPr vert="horz" lIns="106985" tIns="53492" rIns="106985" bIns="53492" rtlCol="0" anchor="ctr"/>
          <a:lstStyle>
            <a:lvl1pPr algn="r">
              <a:defRPr sz="1400">
                <a:solidFill>
                  <a:schemeClr val="tx1">
                    <a:tint val="75000"/>
                  </a:schemeClr>
                </a:solidFill>
              </a:defRPr>
            </a:lvl1pPr>
          </a:lstStyle>
          <a:p>
            <a:fld id="{78A3CECD-E187-45A6-BE7A-E277637993E6}" type="slidenum">
              <a:rPr lang="zh-CN" altLang="en-US" smtClean="0"/>
            </a:fld>
            <a:endParaRPr lang="zh-CN" altLang="en-US"/>
          </a:p>
        </p:txBody>
      </p:sp>
      <p:sp>
        <p:nvSpPr>
          <p:cNvPr id="7" name="矩形 6"/>
          <p:cNvSpPr/>
          <p:nvPr userDrawn="1"/>
        </p:nvSpPr>
        <p:spPr>
          <a:xfrm>
            <a:off x="8244409" y="6240380"/>
            <a:ext cx="775136" cy="230832"/>
          </a:xfrm>
          <a:prstGeom prst="rect">
            <a:avLst/>
          </a:prstGeom>
        </p:spPr>
        <p:txBody>
          <a:bodyPr wrap="square">
            <a:spAutoFit/>
          </a:bodyPr>
          <a:lstStyle/>
          <a:p>
            <a:pPr lvl="0"/>
            <a:r>
              <a:rPr lang="en-US" altLang="zh-CN" sz="100" dirty="0">
                <a:solidFill>
                  <a:schemeClr val="bg2"/>
                </a:solidFill>
              </a:rPr>
              <a:t>PPT</a:t>
            </a:r>
            <a:r>
              <a:rPr lang="zh-CN" altLang="en-US" sz="100" dirty="0">
                <a:solidFill>
                  <a:schemeClr val="bg2"/>
                </a:solidFill>
              </a:rPr>
              <a:t>模板下载：</a:t>
            </a:r>
            <a:r>
              <a:rPr lang="en-US" altLang="zh-CN" sz="100" dirty="0">
                <a:solidFill>
                  <a:schemeClr val="bg2"/>
                </a:solidFill>
              </a:rPr>
              <a:t>www.1ppt.com/moban/     </a:t>
            </a:r>
            <a:r>
              <a:rPr lang="zh-CN" altLang="en-US" sz="100" dirty="0">
                <a:solidFill>
                  <a:schemeClr val="bg2"/>
                </a:solidFill>
              </a:rPr>
              <a:t>行业</a:t>
            </a:r>
            <a:r>
              <a:rPr lang="en-US" altLang="zh-CN" sz="100" dirty="0">
                <a:solidFill>
                  <a:schemeClr val="bg2"/>
                </a:solidFill>
              </a:rPr>
              <a:t>PPT</a:t>
            </a:r>
            <a:r>
              <a:rPr lang="zh-CN" altLang="en-US" sz="100" dirty="0">
                <a:solidFill>
                  <a:schemeClr val="bg2"/>
                </a:solidFill>
              </a:rPr>
              <a:t>模板：</a:t>
            </a:r>
            <a:r>
              <a:rPr lang="en-US" altLang="zh-CN" sz="100" dirty="0">
                <a:solidFill>
                  <a:schemeClr val="bg2"/>
                </a:solidFill>
              </a:rPr>
              <a:t>www.1ppt.com/hangye/ </a:t>
            </a:r>
            <a:endParaRPr lang="en-US" altLang="zh-CN" sz="100" dirty="0">
              <a:solidFill>
                <a:schemeClr val="bg2"/>
              </a:solidFill>
            </a:endParaRPr>
          </a:p>
          <a:p>
            <a:pPr lvl="0"/>
            <a:r>
              <a:rPr lang="zh-CN" altLang="en-US" sz="100" dirty="0">
                <a:solidFill>
                  <a:schemeClr val="bg2"/>
                </a:solidFill>
              </a:rPr>
              <a:t>节日</a:t>
            </a:r>
            <a:r>
              <a:rPr lang="en-US" altLang="zh-CN" sz="100" dirty="0">
                <a:solidFill>
                  <a:schemeClr val="bg2"/>
                </a:solidFill>
              </a:rPr>
              <a:t>PPT</a:t>
            </a:r>
            <a:r>
              <a:rPr lang="zh-CN" altLang="en-US" sz="100" dirty="0">
                <a:solidFill>
                  <a:schemeClr val="bg2"/>
                </a:solidFill>
              </a:rPr>
              <a:t>模板：</a:t>
            </a:r>
            <a:r>
              <a:rPr lang="en-US" altLang="zh-CN" sz="100" dirty="0">
                <a:solidFill>
                  <a:schemeClr val="bg2"/>
                </a:solidFill>
              </a:rPr>
              <a:t>www.1ppt.com/jieri/           PPT</a:t>
            </a:r>
            <a:r>
              <a:rPr lang="zh-CN" altLang="en-US" sz="100" dirty="0">
                <a:solidFill>
                  <a:schemeClr val="bg2"/>
                </a:solidFill>
              </a:rPr>
              <a:t>素材下载：</a:t>
            </a:r>
            <a:r>
              <a:rPr lang="en-US" altLang="zh-CN" sz="100" dirty="0">
                <a:solidFill>
                  <a:schemeClr val="bg2"/>
                </a:solidFill>
              </a:rPr>
              <a:t>www.1ppt.com/sucai/</a:t>
            </a:r>
            <a:endParaRPr lang="en-US" altLang="zh-CN" sz="100" dirty="0">
              <a:solidFill>
                <a:schemeClr val="bg2"/>
              </a:solidFill>
            </a:endParaRPr>
          </a:p>
          <a:p>
            <a:pPr lvl="0"/>
            <a:r>
              <a:rPr lang="en-US" altLang="zh-CN" sz="100" dirty="0">
                <a:solidFill>
                  <a:schemeClr val="bg2"/>
                </a:solidFill>
              </a:rPr>
              <a:t>PPT</a:t>
            </a:r>
            <a:r>
              <a:rPr lang="zh-CN" altLang="en-US" sz="100" dirty="0">
                <a:solidFill>
                  <a:schemeClr val="bg2"/>
                </a:solidFill>
              </a:rPr>
              <a:t>背景图片：</a:t>
            </a:r>
            <a:r>
              <a:rPr lang="en-US" altLang="zh-CN" sz="100" dirty="0">
                <a:solidFill>
                  <a:schemeClr val="bg2"/>
                </a:solidFill>
              </a:rPr>
              <a:t>www.1ppt.com/beijing/      PPT</a:t>
            </a:r>
            <a:r>
              <a:rPr lang="zh-CN" altLang="en-US" sz="100" dirty="0">
                <a:solidFill>
                  <a:schemeClr val="bg2"/>
                </a:solidFill>
              </a:rPr>
              <a:t>图表下载：</a:t>
            </a:r>
            <a:r>
              <a:rPr lang="en-US" altLang="zh-CN" sz="100" dirty="0">
                <a:solidFill>
                  <a:schemeClr val="bg2"/>
                </a:solidFill>
              </a:rPr>
              <a:t>www.1ppt.com/tubiao/      </a:t>
            </a:r>
            <a:endParaRPr lang="en-US" altLang="zh-CN" sz="100" dirty="0">
              <a:solidFill>
                <a:schemeClr val="bg2"/>
              </a:solidFill>
            </a:endParaRPr>
          </a:p>
          <a:p>
            <a:pPr lvl="0"/>
            <a:r>
              <a:rPr lang="zh-CN" altLang="en-US" sz="100" dirty="0">
                <a:solidFill>
                  <a:schemeClr val="bg2"/>
                </a:solidFill>
              </a:rPr>
              <a:t>优秀</a:t>
            </a:r>
            <a:r>
              <a:rPr lang="en-US" altLang="zh-CN" sz="100" dirty="0">
                <a:solidFill>
                  <a:schemeClr val="bg2"/>
                </a:solidFill>
              </a:rPr>
              <a:t>PPT</a:t>
            </a:r>
            <a:r>
              <a:rPr lang="zh-CN" altLang="en-US" sz="100" dirty="0">
                <a:solidFill>
                  <a:schemeClr val="bg2"/>
                </a:solidFill>
              </a:rPr>
              <a:t>下载：</a:t>
            </a:r>
            <a:r>
              <a:rPr lang="en-US" altLang="zh-CN" sz="100" dirty="0">
                <a:solidFill>
                  <a:schemeClr val="bg2"/>
                </a:solidFill>
              </a:rPr>
              <a:t>www.1ppt.com/xiazai/        PPT</a:t>
            </a:r>
            <a:r>
              <a:rPr lang="zh-CN" altLang="en-US" sz="100" dirty="0">
                <a:solidFill>
                  <a:schemeClr val="bg2"/>
                </a:solidFill>
              </a:rPr>
              <a:t>教程： </a:t>
            </a:r>
            <a:r>
              <a:rPr lang="en-US" altLang="zh-CN" sz="100" dirty="0">
                <a:solidFill>
                  <a:schemeClr val="bg2"/>
                </a:solidFill>
              </a:rPr>
              <a:t>www.1ppt.com/powerpoint/      </a:t>
            </a:r>
            <a:endParaRPr lang="en-US" altLang="zh-CN" sz="100" dirty="0">
              <a:solidFill>
                <a:schemeClr val="bg2"/>
              </a:solidFill>
            </a:endParaRPr>
          </a:p>
          <a:p>
            <a:pPr lvl="0"/>
            <a:r>
              <a:rPr lang="en-US" altLang="zh-CN" sz="100" dirty="0">
                <a:solidFill>
                  <a:schemeClr val="bg2"/>
                </a:solidFill>
              </a:rPr>
              <a:t>Word</a:t>
            </a:r>
            <a:r>
              <a:rPr lang="zh-CN" altLang="en-US" sz="100" dirty="0">
                <a:solidFill>
                  <a:schemeClr val="bg2"/>
                </a:solidFill>
              </a:rPr>
              <a:t>教程： </a:t>
            </a:r>
            <a:r>
              <a:rPr lang="en-US" altLang="zh-CN" sz="100" dirty="0">
                <a:solidFill>
                  <a:schemeClr val="bg2"/>
                </a:solidFill>
              </a:rPr>
              <a:t>www.1ppt.com/word/              Excel</a:t>
            </a:r>
            <a:r>
              <a:rPr lang="zh-CN" altLang="en-US" sz="100" dirty="0">
                <a:solidFill>
                  <a:schemeClr val="bg2"/>
                </a:solidFill>
              </a:rPr>
              <a:t>教程：</a:t>
            </a:r>
            <a:r>
              <a:rPr lang="en-US" altLang="zh-CN" sz="100" dirty="0">
                <a:solidFill>
                  <a:schemeClr val="bg2"/>
                </a:solidFill>
              </a:rPr>
              <a:t>www.1ppt.com/excel/  </a:t>
            </a:r>
            <a:endParaRPr lang="en-US" altLang="zh-CN" sz="100" dirty="0">
              <a:solidFill>
                <a:schemeClr val="bg2"/>
              </a:solidFill>
            </a:endParaRPr>
          </a:p>
          <a:p>
            <a:pPr lvl="0"/>
            <a:r>
              <a:rPr lang="zh-CN" altLang="en-US" sz="100" dirty="0">
                <a:solidFill>
                  <a:schemeClr val="bg2"/>
                </a:solidFill>
              </a:rPr>
              <a:t>资料下载：</a:t>
            </a:r>
            <a:r>
              <a:rPr lang="en-US" altLang="zh-CN" sz="100" dirty="0">
                <a:solidFill>
                  <a:schemeClr val="bg2"/>
                </a:solidFill>
              </a:rPr>
              <a:t>www.1ppt.com/ziliao/                PPT</a:t>
            </a:r>
            <a:r>
              <a:rPr lang="zh-CN" altLang="en-US" sz="100" dirty="0">
                <a:solidFill>
                  <a:schemeClr val="bg2"/>
                </a:solidFill>
              </a:rPr>
              <a:t>课件下载：</a:t>
            </a:r>
            <a:r>
              <a:rPr lang="en-US" altLang="zh-CN" sz="100" dirty="0">
                <a:solidFill>
                  <a:schemeClr val="bg2"/>
                </a:solidFill>
              </a:rPr>
              <a:t>www.1ppt.com/kejian/ </a:t>
            </a:r>
            <a:endParaRPr lang="en-US" altLang="zh-CN" sz="100" dirty="0">
              <a:solidFill>
                <a:schemeClr val="bg2"/>
              </a:solidFill>
            </a:endParaRPr>
          </a:p>
          <a:p>
            <a:pPr lvl="0"/>
            <a:r>
              <a:rPr lang="zh-CN" altLang="en-US" sz="100" dirty="0">
                <a:solidFill>
                  <a:schemeClr val="bg2"/>
                </a:solidFill>
              </a:rPr>
              <a:t>范文下载：</a:t>
            </a:r>
            <a:r>
              <a:rPr lang="en-US" altLang="zh-CN" sz="100" dirty="0">
                <a:solidFill>
                  <a:schemeClr val="bg2"/>
                </a:solidFill>
              </a:rPr>
              <a:t>www.1ppt.com/fanwen/             </a:t>
            </a:r>
            <a:r>
              <a:rPr lang="zh-CN" altLang="en-US" sz="100" dirty="0">
                <a:solidFill>
                  <a:schemeClr val="bg2"/>
                </a:solidFill>
              </a:rPr>
              <a:t>试卷下载：</a:t>
            </a:r>
            <a:r>
              <a:rPr lang="en-US" altLang="zh-CN" sz="100" dirty="0">
                <a:solidFill>
                  <a:schemeClr val="bg2"/>
                </a:solidFill>
              </a:rPr>
              <a:t>www.1ppt.com/shiti/  </a:t>
            </a:r>
            <a:endParaRPr lang="en-US" altLang="zh-CN" sz="100" dirty="0">
              <a:solidFill>
                <a:schemeClr val="bg2"/>
              </a:solidFill>
            </a:endParaRPr>
          </a:p>
          <a:p>
            <a:pPr lvl="0"/>
            <a:r>
              <a:rPr lang="zh-CN" altLang="en-US" sz="100" dirty="0">
                <a:solidFill>
                  <a:schemeClr val="bg2"/>
                </a:solidFill>
              </a:rPr>
              <a:t>教案下载：</a:t>
            </a:r>
            <a:r>
              <a:rPr lang="en-US" altLang="zh-CN" sz="100" dirty="0">
                <a:solidFill>
                  <a:schemeClr val="bg2"/>
                </a:solidFill>
              </a:rPr>
              <a:t>www.1ppt.com/jiaoan/  </a:t>
            </a:r>
            <a:r>
              <a:rPr lang="en-US" altLang="zh-CN" sz="100" dirty="0" smtClean="0">
                <a:solidFill>
                  <a:schemeClr val="bg2"/>
                </a:solidFill>
              </a:rPr>
              <a:t>      PPT</a:t>
            </a:r>
            <a:r>
              <a:rPr lang="zh-CN" altLang="en-US" sz="100" dirty="0" smtClean="0">
                <a:solidFill>
                  <a:schemeClr val="bg2"/>
                </a:solidFill>
              </a:rPr>
              <a:t>论坛：</a:t>
            </a:r>
            <a:r>
              <a:rPr lang="en-US" altLang="zh-CN" sz="100" dirty="0" smtClean="0">
                <a:solidFill>
                  <a:schemeClr val="bg2"/>
                </a:solidFill>
              </a:rPr>
              <a:t>www.1ppt.cn</a:t>
            </a:r>
            <a:endParaRPr lang="en-US" altLang="zh-CN" sz="100" dirty="0">
              <a:solidFill>
                <a:schemeClr val="bg2"/>
              </a:solidFill>
            </a:endParaRPr>
          </a:p>
          <a:p>
            <a:pPr lvl="0"/>
            <a:r>
              <a:rPr lang="en-US" altLang="zh-CN" sz="100" dirty="0">
                <a:solidFill>
                  <a:schemeClr val="bg2"/>
                </a:solidFill>
              </a:rPr>
              <a:t> </a:t>
            </a:r>
            <a:endParaRPr lang="zh-CN" altLang="en-US" sz="1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069975" rtl="0" eaLnBrk="1" latinLnBrk="0" hangingPunct="1">
        <a:spcBef>
          <a:spcPct val="0"/>
        </a:spcBef>
        <a:buNone/>
        <a:defRPr sz="5100" kern="1200">
          <a:solidFill>
            <a:schemeClr val="tx1"/>
          </a:solidFill>
          <a:latin typeface="+mj-lt"/>
          <a:ea typeface="+mj-ea"/>
          <a:cs typeface="+mj-cs"/>
        </a:defRPr>
      </a:lvl1pPr>
    </p:titleStyle>
    <p:bodyStyle>
      <a:lvl1pPr marL="401320" indent="-401320" algn="l" defTabSz="106997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69315" indent="-334645" algn="l" defTabSz="106997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37310" indent="-267335" algn="l" defTabSz="106997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87198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407285"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941955"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7726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1193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46600" indent="-267335" algn="l" defTabSz="106997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69975" rtl="0" eaLnBrk="1" latinLnBrk="0" hangingPunct="1">
        <a:defRPr sz="2100" kern="1200">
          <a:solidFill>
            <a:schemeClr val="tx1"/>
          </a:solidFill>
          <a:latin typeface="+mn-lt"/>
          <a:ea typeface="+mn-ea"/>
          <a:cs typeface="+mn-cs"/>
        </a:defRPr>
      </a:lvl1pPr>
      <a:lvl2pPr marL="534670" algn="l" defTabSz="1069975" rtl="0" eaLnBrk="1" latinLnBrk="0" hangingPunct="1">
        <a:defRPr sz="2100" kern="1200">
          <a:solidFill>
            <a:schemeClr val="tx1"/>
          </a:solidFill>
          <a:latin typeface="+mn-lt"/>
          <a:ea typeface="+mn-ea"/>
          <a:cs typeface="+mn-cs"/>
        </a:defRPr>
      </a:lvl2pPr>
      <a:lvl3pPr marL="1069975" algn="l" defTabSz="1069975" rtl="0" eaLnBrk="1" latinLnBrk="0" hangingPunct="1">
        <a:defRPr sz="2100" kern="1200">
          <a:solidFill>
            <a:schemeClr val="tx1"/>
          </a:solidFill>
          <a:latin typeface="+mn-lt"/>
          <a:ea typeface="+mn-ea"/>
          <a:cs typeface="+mn-cs"/>
        </a:defRPr>
      </a:lvl3pPr>
      <a:lvl4pPr marL="1604645" algn="l" defTabSz="1069975" rtl="0" eaLnBrk="1" latinLnBrk="0" hangingPunct="1">
        <a:defRPr sz="2100" kern="1200">
          <a:solidFill>
            <a:schemeClr val="tx1"/>
          </a:solidFill>
          <a:latin typeface="+mn-lt"/>
          <a:ea typeface="+mn-ea"/>
          <a:cs typeface="+mn-cs"/>
        </a:defRPr>
      </a:lvl4pPr>
      <a:lvl5pPr marL="2139950" algn="l" defTabSz="1069975" rtl="0" eaLnBrk="1" latinLnBrk="0" hangingPunct="1">
        <a:defRPr sz="2100" kern="1200">
          <a:solidFill>
            <a:schemeClr val="tx1"/>
          </a:solidFill>
          <a:latin typeface="+mn-lt"/>
          <a:ea typeface="+mn-ea"/>
          <a:cs typeface="+mn-cs"/>
        </a:defRPr>
      </a:lvl5pPr>
      <a:lvl6pPr marL="2674620" algn="l" defTabSz="1069975" rtl="0" eaLnBrk="1" latinLnBrk="0" hangingPunct="1">
        <a:defRPr sz="2100" kern="1200">
          <a:solidFill>
            <a:schemeClr val="tx1"/>
          </a:solidFill>
          <a:latin typeface="+mn-lt"/>
          <a:ea typeface="+mn-ea"/>
          <a:cs typeface="+mn-cs"/>
        </a:defRPr>
      </a:lvl6pPr>
      <a:lvl7pPr marL="3209290" algn="l" defTabSz="1069975" rtl="0" eaLnBrk="1" latinLnBrk="0" hangingPunct="1">
        <a:defRPr sz="2100" kern="1200">
          <a:solidFill>
            <a:schemeClr val="tx1"/>
          </a:solidFill>
          <a:latin typeface="+mn-lt"/>
          <a:ea typeface="+mn-ea"/>
          <a:cs typeface="+mn-cs"/>
        </a:defRPr>
      </a:lvl7pPr>
      <a:lvl8pPr marL="3744595" algn="l" defTabSz="1069975" rtl="0" eaLnBrk="1" latinLnBrk="0" hangingPunct="1">
        <a:defRPr sz="2100" kern="1200">
          <a:solidFill>
            <a:schemeClr val="tx1"/>
          </a:solidFill>
          <a:latin typeface="+mn-lt"/>
          <a:ea typeface="+mn-ea"/>
          <a:cs typeface="+mn-cs"/>
        </a:defRPr>
      </a:lvl8pPr>
      <a:lvl9pPr marL="4279265" algn="l" defTabSz="106997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slide" Target="slide12.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2686024" y="3600450"/>
            <a:ext cx="7992000" cy="0"/>
          </a:xfrm>
          <a:prstGeom prst="line">
            <a:avLst/>
          </a:prstGeom>
          <a:ln w="28575">
            <a:solidFill>
              <a:srgbClr val="C00000"/>
            </a:solidFill>
          </a:ln>
          <a:effectLst>
            <a:outerShdw blurRad="1016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543412" y="1917742"/>
            <a:ext cx="3650654" cy="1569660"/>
            <a:chOff x="3853815" y="1779399"/>
            <a:chExt cx="3650654" cy="1569660"/>
          </a:xfrm>
        </p:grpSpPr>
        <p:sp>
          <p:nvSpPr>
            <p:cNvPr id="9" name="TextBox 8"/>
            <p:cNvSpPr txBox="1"/>
            <p:nvPr/>
          </p:nvSpPr>
          <p:spPr>
            <a:xfrm>
              <a:off x="3853815" y="1936053"/>
              <a:ext cx="3650654" cy="1256352"/>
            </a:xfrm>
            <a:custGeom>
              <a:avLst/>
              <a:gdLst>
                <a:gd name="connsiteX0" fmla="*/ 0 w 3638754"/>
                <a:gd name="connsiteY0" fmla="*/ 0 h 1247943"/>
                <a:gd name="connsiteX1" fmla="*/ 3638754 w 3638754"/>
                <a:gd name="connsiteY1" fmla="*/ 0 h 1247943"/>
                <a:gd name="connsiteX2" fmla="*/ 3638754 w 3638754"/>
                <a:gd name="connsiteY2" fmla="*/ 1247943 h 1247943"/>
                <a:gd name="connsiteX3" fmla="*/ 0 w 3638754"/>
                <a:gd name="connsiteY3" fmla="*/ 1247943 h 1247943"/>
                <a:gd name="connsiteX4" fmla="*/ 0 w 3638754"/>
                <a:gd name="connsiteY4" fmla="*/ 0 h 1247943"/>
                <a:gd name="connsiteX0-1" fmla="*/ 0 w 3638754"/>
                <a:gd name="connsiteY0-2" fmla="*/ 8409 h 1256352"/>
                <a:gd name="connsiteX1-3" fmla="*/ 111925 w 3638754"/>
                <a:gd name="connsiteY1-4" fmla="*/ 0 h 1256352"/>
                <a:gd name="connsiteX2-5" fmla="*/ 3638754 w 3638754"/>
                <a:gd name="connsiteY2-6" fmla="*/ 8409 h 1256352"/>
                <a:gd name="connsiteX3-7" fmla="*/ 3638754 w 3638754"/>
                <a:gd name="connsiteY3-8" fmla="*/ 1256352 h 1256352"/>
                <a:gd name="connsiteX4-9" fmla="*/ 0 w 3638754"/>
                <a:gd name="connsiteY4-10" fmla="*/ 1256352 h 1256352"/>
                <a:gd name="connsiteX5" fmla="*/ 0 w 3638754"/>
                <a:gd name="connsiteY5" fmla="*/ 8409 h 1256352"/>
                <a:gd name="connsiteX0-11" fmla="*/ 11900 w 3650654"/>
                <a:gd name="connsiteY0-12" fmla="*/ 8409 h 1256352"/>
                <a:gd name="connsiteX1-13" fmla="*/ 123825 w 3650654"/>
                <a:gd name="connsiteY1-14" fmla="*/ 0 h 1256352"/>
                <a:gd name="connsiteX2-15" fmla="*/ 3650654 w 3650654"/>
                <a:gd name="connsiteY2-16" fmla="*/ 8409 h 1256352"/>
                <a:gd name="connsiteX3-17" fmla="*/ 3650654 w 3650654"/>
                <a:gd name="connsiteY3-18" fmla="*/ 1256352 h 1256352"/>
                <a:gd name="connsiteX4-19" fmla="*/ 11900 w 3650654"/>
                <a:gd name="connsiteY4-20" fmla="*/ 1256352 h 1256352"/>
                <a:gd name="connsiteX5-21" fmla="*/ 0 w 3650654"/>
                <a:gd name="connsiteY5-22" fmla="*/ 76200 h 1256352"/>
                <a:gd name="connsiteX6" fmla="*/ 11900 w 3650654"/>
                <a:gd name="connsiteY6" fmla="*/ 8409 h 1256352"/>
                <a:gd name="connsiteX0-23" fmla="*/ 0 w 3650654"/>
                <a:gd name="connsiteY0-24" fmla="*/ 76200 h 1256352"/>
                <a:gd name="connsiteX1-25" fmla="*/ 123825 w 3650654"/>
                <a:gd name="connsiteY1-26" fmla="*/ 0 h 1256352"/>
                <a:gd name="connsiteX2-27" fmla="*/ 3650654 w 3650654"/>
                <a:gd name="connsiteY2-28" fmla="*/ 8409 h 1256352"/>
                <a:gd name="connsiteX3-29" fmla="*/ 3650654 w 3650654"/>
                <a:gd name="connsiteY3-30" fmla="*/ 1256352 h 1256352"/>
                <a:gd name="connsiteX4-31" fmla="*/ 11900 w 3650654"/>
                <a:gd name="connsiteY4-32" fmla="*/ 1256352 h 1256352"/>
                <a:gd name="connsiteX5-33" fmla="*/ 0 w 3650654"/>
                <a:gd name="connsiteY5-34" fmla="*/ 76200 h 12563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650654" h="1256352">
                  <a:moveTo>
                    <a:pt x="0" y="76200"/>
                  </a:moveTo>
                  <a:lnTo>
                    <a:pt x="123825" y="0"/>
                  </a:lnTo>
                  <a:lnTo>
                    <a:pt x="3650654" y="8409"/>
                  </a:lnTo>
                  <a:lnTo>
                    <a:pt x="3650654" y="1256352"/>
                  </a:lnTo>
                  <a:lnTo>
                    <a:pt x="11900" y="1256352"/>
                  </a:lnTo>
                  <a:lnTo>
                    <a:pt x="0" y="7620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3200">
                  <a:solidFill>
                    <a:schemeClr val="bg1"/>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11500" dirty="0"/>
            </a:p>
          </p:txBody>
        </p:sp>
        <p:sp>
          <p:nvSpPr>
            <p:cNvPr id="10" name="TextBox 9"/>
            <p:cNvSpPr txBox="1"/>
            <p:nvPr/>
          </p:nvSpPr>
          <p:spPr>
            <a:xfrm>
              <a:off x="4228706" y="1779399"/>
              <a:ext cx="2800767" cy="1569660"/>
            </a:xfrm>
            <a:prstGeom prst="rect">
              <a:avLst/>
            </a:prstGeom>
            <a:noFill/>
          </p:spPr>
          <p:txBody>
            <a:bodyPr wrap="none" rtlCol="0">
              <a:spAutoFit/>
            </a:bodyPr>
            <a:lstStyle/>
            <a:p>
              <a:r>
                <a:rPr lang="zh-CN" altLang="en-US" sz="9600" spc="600" dirty="0" smtClean="0">
                  <a:solidFill>
                    <a:schemeClr val="bg1"/>
                  </a:solidFill>
                  <a:latin typeface="Impact" panose="020B0806030902050204" pitchFamily="34" charset="0"/>
                  <a:ea typeface="微软雅黑" panose="020B0503020204020204" pitchFamily="34" charset="-122"/>
                </a:rPr>
                <a:t>读秀</a:t>
              </a:r>
              <a:endParaRPr lang="zh-CN" altLang="en-US" sz="9600" spc="600" dirty="0">
                <a:solidFill>
                  <a:schemeClr val="bg1"/>
                </a:solidFill>
                <a:latin typeface="Impact" panose="020B0806030902050204" pitchFamily="34" charset="0"/>
                <a:ea typeface="微软雅黑" panose="020B0503020204020204" pitchFamily="34" charset="-122"/>
              </a:endParaRPr>
            </a:p>
          </p:txBody>
        </p:sp>
      </p:grpSp>
      <p:sp>
        <p:nvSpPr>
          <p:cNvPr id="13" name="TextBox 12"/>
          <p:cNvSpPr txBox="1"/>
          <p:nvPr/>
        </p:nvSpPr>
        <p:spPr>
          <a:xfrm>
            <a:off x="6415966" y="4243392"/>
            <a:ext cx="2213610" cy="1013460"/>
          </a:xfrm>
          <a:prstGeom prst="rect">
            <a:avLst/>
          </a:prstGeom>
          <a:noFill/>
        </p:spPr>
        <p:txBody>
          <a:bodyPr wrap="none" lIns="91393" tIns="45696" rIns="91393" bIns="45696"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汇报人</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：超星集团</a:t>
            </a:r>
            <a:endPar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时间：</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2021</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9" presetClass="entr" presetSubtype="0" decel="10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84176" y="1625736"/>
            <a:ext cx="2736304" cy="5215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图片 2"/>
          <p:cNvPicPr>
            <a:picLocks noChangeAspect="1"/>
          </p:cNvPicPr>
          <p:nvPr/>
        </p:nvPicPr>
        <p:blipFill>
          <a:blip r:embed="rId2"/>
          <a:stretch>
            <a:fillRect/>
          </a:stretch>
        </p:blipFill>
        <p:spPr>
          <a:xfrm>
            <a:off x="4096544" y="612239"/>
            <a:ext cx="2542857" cy="6228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p:cNvPicPr>
            <a:picLocks noChangeAspect="1"/>
          </p:cNvPicPr>
          <p:nvPr/>
        </p:nvPicPr>
        <p:blipFill>
          <a:blip r:embed="rId3"/>
          <a:stretch>
            <a:fillRect/>
          </a:stretch>
        </p:blipFill>
        <p:spPr>
          <a:xfrm>
            <a:off x="7480920" y="-82999"/>
            <a:ext cx="2571429" cy="6923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10453265" y="6384784"/>
            <a:ext cx="2348335" cy="420115"/>
          </a:xfrm>
          <a:prstGeom prst="rect">
            <a:avLst/>
          </a:prstGeom>
        </p:spPr>
        <p:txBody>
          <a:bodyPr wrap="none" lIns="96012" tIns="48006" rIns="96012" bIns="48006">
            <a:spAutoFit/>
          </a:bodyPr>
          <a:lstStyle/>
          <a:p>
            <a:pPr eaLnBrk="0" fontAlgn="base" hangingPunct="0">
              <a:spcBef>
                <a:spcPct val="0"/>
              </a:spcBef>
              <a:spcAft>
                <a:spcPct val="0"/>
              </a:spcAft>
            </a:pPr>
            <a:r>
              <a:rPr lang="zh-CN" altLang="en-US" b="1" dirty="0" smtClean="0">
                <a:ea typeface="微软雅黑 Light" panose="020B0502040204020203" pitchFamily="34" charset="-122"/>
                <a:cs typeface="+mn-ea"/>
                <a:sym typeface="+mn-lt"/>
              </a:rPr>
              <a:t>右侧相关文献检索</a:t>
            </a:r>
            <a:endParaRPr lang="zh-CN" altLang="en-US" b="1" dirty="0">
              <a:ea typeface="微软雅黑 Light" panose="020B0502040204020203"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40160" y="1584226"/>
            <a:ext cx="10504762" cy="4523809"/>
          </a:xfrm>
          <a:prstGeom prst="rect">
            <a:avLst/>
          </a:prstGeom>
        </p:spPr>
      </p:pic>
      <p:sp>
        <p:nvSpPr>
          <p:cNvPr id="4" name="圆角矩形 3"/>
          <p:cNvSpPr/>
          <p:nvPr/>
        </p:nvSpPr>
        <p:spPr>
          <a:xfrm>
            <a:off x="4687691" y="4891407"/>
            <a:ext cx="4460896" cy="680476"/>
          </a:xfrm>
          <a:prstGeom prst="roundRect">
            <a:avLst/>
          </a:pr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pic>
        <p:nvPicPr>
          <p:cNvPr id="5" name="图片 4"/>
          <p:cNvPicPr>
            <a:picLocks noChangeAspect="1"/>
          </p:cNvPicPr>
          <p:nvPr/>
        </p:nvPicPr>
        <p:blipFill>
          <a:blip r:embed="rId2"/>
          <a:stretch>
            <a:fillRect/>
          </a:stretch>
        </p:blipFill>
        <p:spPr>
          <a:xfrm>
            <a:off x="8561040" y="3720723"/>
            <a:ext cx="4100000" cy="1140000"/>
          </a:xfrm>
          <a:prstGeom prst="rect">
            <a:avLst/>
          </a:prstGeom>
          <a:ln w="41275">
            <a:solidFill>
              <a:srgbClr val="00B050"/>
            </a:solidFill>
          </a:ln>
        </p:spPr>
      </p:pic>
      <p:sp>
        <p:nvSpPr>
          <p:cNvPr id="6" name="AutoShape 9"/>
          <p:cNvSpPr>
            <a:spLocks noChangeArrowheads="1"/>
          </p:cNvSpPr>
          <p:nvPr/>
        </p:nvSpPr>
        <p:spPr bwMode="auto">
          <a:xfrm>
            <a:off x="10112797" y="2592338"/>
            <a:ext cx="2548243" cy="536719"/>
          </a:xfrm>
          <a:prstGeom prst="wedgeRectCallout">
            <a:avLst>
              <a:gd name="adj1" fmla="val 24209"/>
              <a:gd name="adj2" fmla="val 84012"/>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noAutofit/>
          </a:bodyPr>
          <a:lstStyle/>
          <a:p>
            <a:pPr algn="ctr"/>
            <a:r>
              <a:rPr lang="zh-CN" altLang="en-US" b="1" dirty="0" smtClean="0">
                <a:solidFill>
                  <a:srgbClr val="70AD47">
                    <a:lumMod val="75000"/>
                  </a:srgbClr>
                </a:solidFill>
                <a:ea typeface="微软雅黑" panose="020B0503020204020204" pitchFamily="34" charset="-122"/>
              </a:rPr>
              <a:t>深入图书目次检索</a:t>
            </a:r>
            <a:endParaRPr lang="zh-CN" altLang="en-US" b="1" dirty="0">
              <a:solidFill>
                <a:srgbClr val="70AD47">
                  <a:lumMod val="75000"/>
                </a:srgbClr>
              </a:solidFill>
              <a:ea typeface="微软雅黑" panose="020B0503020204020204" pitchFamily="34" charset="-122"/>
            </a:endParaRPr>
          </a:p>
        </p:txBody>
      </p:sp>
      <p:sp>
        <p:nvSpPr>
          <p:cNvPr id="7" name="矩形 6"/>
          <p:cNvSpPr/>
          <p:nvPr/>
        </p:nvSpPr>
        <p:spPr>
          <a:xfrm>
            <a:off x="9402787" y="122464"/>
            <a:ext cx="2958480" cy="831692"/>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zh-CN" altLang="en-US" sz="2900" dirty="0" smtClean="0">
                <a:solidFill>
                  <a:prstClr val="white"/>
                </a:solidFill>
                <a:latin typeface="微软雅黑" panose="020B0503020204020204" pitchFamily="34" charset="-122"/>
                <a:ea typeface="微软雅黑" panose="020B0503020204020204" pitchFamily="34" charset="-122"/>
              </a:rPr>
              <a:t>目录检索</a:t>
            </a:r>
            <a:endParaRPr lang="zh-CN" altLang="en-US" sz="29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29" y="1158333"/>
            <a:ext cx="12801600" cy="6077431"/>
          </a:xfrm>
          <a:prstGeom prst="rect">
            <a:avLst/>
          </a:prstGeom>
        </p:spPr>
      </p:pic>
      <p:sp>
        <p:nvSpPr>
          <p:cNvPr id="8" name="圆角矩形 7"/>
          <p:cNvSpPr/>
          <p:nvPr/>
        </p:nvSpPr>
        <p:spPr>
          <a:xfrm>
            <a:off x="3586550" y="4008027"/>
            <a:ext cx="1738993" cy="37804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9" name="AutoShape 9"/>
          <p:cNvSpPr>
            <a:spLocks noChangeArrowheads="1"/>
          </p:cNvSpPr>
          <p:nvPr/>
        </p:nvSpPr>
        <p:spPr bwMode="auto">
          <a:xfrm>
            <a:off x="5962814" y="3912696"/>
            <a:ext cx="2643205" cy="568703"/>
          </a:xfrm>
          <a:prstGeom prst="wedgeRectCallout">
            <a:avLst>
              <a:gd name="adj1" fmla="val -64050"/>
              <a:gd name="adj2" fmla="val 7253"/>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noAutofit/>
          </a:bodyPr>
          <a:lstStyle/>
          <a:p>
            <a:pPr algn="ctr"/>
            <a:r>
              <a:rPr lang="zh-CN" altLang="en-US" b="1" dirty="0" smtClean="0">
                <a:solidFill>
                  <a:srgbClr val="70AD47">
                    <a:lumMod val="75000"/>
                  </a:srgbClr>
                </a:solidFill>
                <a:ea typeface="微软雅黑" panose="020B0503020204020204" pitchFamily="34" charset="-122"/>
              </a:rPr>
              <a:t>同时检索馆藏纸书</a:t>
            </a:r>
            <a:endParaRPr lang="zh-CN" altLang="en-US" b="1" dirty="0">
              <a:solidFill>
                <a:srgbClr val="70AD47">
                  <a:lumMod val="75000"/>
                </a:srgbClr>
              </a:solidFill>
              <a:ea typeface="微软雅黑" panose="020B0503020204020204" pitchFamily="34" charset="-122"/>
            </a:endParaRPr>
          </a:p>
        </p:txBody>
      </p:sp>
      <p:sp>
        <p:nvSpPr>
          <p:cNvPr id="10" name="矩形 9"/>
          <p:cNvSpPr/>
          <p:nvPr/>
        </p:nvSpPr>
        <p:spPr>
          <a:xfrm>
            <a:off x="9497144" y="144066"/>
            <a:ext cx="2958480" cy="831692"/>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en-US" altLang="zh-CN" sz="2900" dirty="0" smtClean="0">
                <a:solidFill>
                  <a:prstClr val="white"/>
                </a:solidFill>
                <a:latin typeface="微软雅黑" panose="020B0503020204020204" pitchFamily="34" charset="-122"/>
                <a:ea typeface="微软雅黑" panose="020B0503020204020204" pitchFamily="34" charset="-122"/>
              </a:rPr>
              <a:t>OPAC</a:t>
            </a:r>
            <a:r>
              <a:rPr lang="zh-CN" altLang="en-US" sz="2900" dirty="0" smtClean="0">
                <a:solidFill>
                  <a:prstClr val="white"/>
                </a:solidFill>
                <a:latin typeface="微软雅黑" panose="020B0503020204020204" pitchFamily="34" charset="-122"/>
                <a:ea typeface="微软雅黑" panose="020B0503020204020204" pitchFamily="34" charset="-122"/>
              </a:rPr>
              <a:t>一体检索</a:t>
            </a:r>
            <a:endParaRPr lang="zh-CN" altLang="en-US" sz="29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出自【趣你的PPT】(微信:qunideppt)：最优质的PPT资源库"/>
          <p:cNvGrpSpPr/>
          <p:nvPr/>
        </p:nvGrpSpPr>
        <p:grpSpPr>
          <a:xfrm>
            <a:off x="1746977" y="5600429"/>
            <a:ext cx="3582253" cy="384722"/>
            <a:chOff x="3393886" y="498888"/>
            <a:chExt cx="1968774" cy="366401"/>
          </a:xfrm>
        </p:grpSpPr>
        <p:sp>
          <p:nvSpPr>
            <p:cNvPr id="3" name="出自【趣你的PPT】(微信:qunideppt)：最优质的PPT资源库"/>
            <p:cNvSpPr txBox="1"/>
            <p:nvPr/>
          </p:nvSpPr>
          <p:spPr>
            <a:xfrm>
              <a:off x="3620654" y="498888"/>
              <a:ext cx="1742006" cy="366401"/>
            </a:xfrm>
            <a:prstGeom prst="rect">
              <a:avLst/>
            </a:prstGeom>
            <a:noFill/>
          </p:spPr>
          <p:txBody>
            <a:bodyPr wrap="square" rtlCol="0">
              <a:spAutoFit/>
            </a:bodyPr>
            <a:lstStyle/>
            <a:p>
              <a:pPr algn="ctr" defTabSz="960120">
                <a:defRPr/>
              </a:pPr>
              <a:r>
                <a:rPr lang="zh-CN" altLang="en-US" sz="1900" b="1" kern="0" dirty="0" smtClean="0">
                  <a:latin typeface="微软雅黑" panose="020B0503020204020204" pitchFamily="34" charset="-122"/>
                  <a:ea typeface="微软雅黑" panose="020B0503020204020204" pitchFamily="34" charset="-122"/>
                </a:rPr>
                <a:t>中文图书的一站式检索服务</a:t>
              </a:r>
              <a:endParaRPr lang="zh-CN" altLang="en-US" sz="1900" b="1" kern="0" dirty="0">
                <a:latin typeface="微软雅黑" panose="020B0503020204020204" pitchFamily="34" charset="-122"/>
                <a:ea typeface="微软雅黑" panose="020B0503020204020204" pitchFamily="34" charset="-122"/>
              </a:endParaRPr>
            </a:p>
          </p:txBody>
        </p:sp>
        <p:sp>
          <p:nvSpPr>
            <p:cNvPr id="4" name="出自【趣你的PPT】(微信:qunideppt)：最优质的PPT资源库"/>
            <p:cNvSpPr/>
            <p:nvPr/>
          </p:nvSpPr>
          <p:spPr>
            <a:xfrm rot="5400000">
              <a:off x="3375744" y="570170"/>
              <a:ext cx="263051" cy="226768"/>
            </a:xfrm>
            <a:prstGeom prst="triangl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Group 4出自【趣你的PPT】(微信:qunideppt)：最优质的PPT资源库"/>
          <p:cNvGrpSpPr/>
          <p:nvPr/>
        </p:nvGrpSpPr>
        <p:grpSpPr>
          <a:xfrm>
            <a:off x="1815221" y="3451741"/>
            <a:ext cx="1410910" cy="1835670"/>
            <a:chOff x="4259118" y="4113333"/>
            <a:chExt cx="1791632" cy="2331009"/>
          </a:xfrm>
        </p:grpSpPr>
        <p:grpSp>
          <p:nvGrpSpPr>
            <p:cNvPr id="6" name="Group 49"/>
            <p:cNvGrpSpPr/>
            <p:nvPr/>
          </p:nvGrpSpPr>
          <p:grpSpPr>
            <a:xfrm rot="637440">
              <a:off x="4259118" y="4113333"/>
              <a:ext cx="1791632" cy="2331009"/>
              <a:chOff x="1995342" y="3429000"/>
              <a:chExt cx="1791632" cy="2331009"/>
            </a:xfrm>
          </p:grpSpPr>
          <p:grpSp>
            <p:nvGrpSpPr>
              <p:cNvPr id="8" name="Group 51"/>
              <p:cNvGrpSpPr/>
              <p:nvPr/>
            </p:nvGrpSpPr>
            <p:grpSpPr>
              <a:xfrm>
                <a:off x="1995342" y="3429000"/>
                <a:ext cx="1634798" cy="1580194"/>
                <a:chOff x="1995342" y="3429000"/>
                <a:chExt cx="1634798" cy="1580194"/>
              </a:xfrm>
            </p:grpSpPr>
            <p:sp>
              <p:nvSpPr>
                <p:cNvPr id="11" name="出自【趣你的PPT】(微信:qunideppt)：最优质的PPT资源库"/>
                <p:cNvSpPr/>
                <p:nvPr/>
              </p:nvSpPr>
              <p:spPr bwMode="auto">
                <a:xfrm>
                  <a:off x="2095500" y="3429000"/>
                  <a:ext cx="1534640" cy="1580194"/>
                </a:xfrm>
                <a:custGeom>
                  <a:avLst/>
                  <a:gdLst>
                    <a:gd name="T0" fmla="*/ 1152 w 1152"/>
                    <a:gd name="T1" fmla="*/ 1170 h 1291"/>
                    <a:gd name="T2" fmla="*/ 533 w 1152"/>
                    <a:gd name="T3" fmla="*/ 1291 h 1291"/>
                    <a:gd name="T4" fmla="*/ 435 w 1152"/>
                    <a:gd name="T5" fmla="*/ 805 h 1291"/>
                    <a:gd name="T6" fmla="*/ 0 w 1152"/>
                    <a:gd name="T7" fmla="*/ 177 h 1291"/>
                    <a:gd name="T8" fmla="*/ 922 w 1152"/>
                    <a:gd name="T9" fmla="*/ 0 h 1291"/>
                    <a:gd name="T10" fmla="*/ 1152 w 1152"/>
                    <a:gd name="T11" fmla="*/ 1170 h 1291"/>
                  </a:gdLst>
                  <a:ahLst/>
                  <a:cxnLst>
                    <a:cxn ang="0">
                      <a:pos x="T0" y="T1"/>
                    </a:cxn>
                    <a:cxn ang="0">
                      <a:pos x="T2" y="T3"/>
                    </a:cxn>
                    <a:cxn ang="0">
                      <a:pos x="T4" y="T5"/>
                    </a:cxn>
                    <a:cxn ang="0">
                      <a:pos x="T6" y="T7"/>
                    </a:cxn>
                    <a:cxn ang="0">
                      <a:pos x="T8" y="T9"/>
                    </a:cxn>
                    <a:cxn ang="0">
                      <a:pos x="T10" y="T11"/>
                    </a:cxn>
                  </a:cxnLst>
                  <a:rect l="0" t="0" r="r" b="b"/>
                  <a:pathLst>
                    <a:path w="1152" h="1291">
                      <a:moveTo>
                        <a:pt x="1152" y="1170"/>
                      </a:moveTo>
                      <a:lnTo>
                        <a:pt x="533" y="1291"/>
                      </a:lnTo>
                      <a:lnTo>
                        <a:pt x="435" y="805"/>
                      </a:lnTo>
                      <a:lnTo>
                        <a:pt x="0" y="177"/>
                      </a:lnTo>
                      <a:lnTo>
                        <a:pt x="922" y="0"/>
                      </a:lnTo>
                      <a:lnTo>
                        <a:pt x="1152" y="1170"/>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defTabSz="720090"/>
                  <a:endParaRPr lang="id-ID" sz="800" kern="0" dirty="0"/>
                </a:p>
              </p:txBody>
            </p:sp>
            <p:sp>
              <p:nvSpPr>
                <p:cNvPr id="12" name="出自【趣你的PPT】(微信:qunideppt)：最优质的PPT资源库"/>
                <p:cNvSpPr/>
                <p:nvPr/>
              </p:nvSpPr>
              <p:spPr bwMode="auto">
                <a:xfrm>
                  <a:off x="1995342" y="3588555"/>
                  <a:ext cx="1181810" cy="1195265"/>
                </a:xfrm>
                <a:custGeom>
                  <a:avLst/>
                  <a:gdLst>
                    <a:gd name="T0" fmla="*/ 13 w 303"/>
                    <a:gd name="T1" fmla="*/ 13 h 307"/>
                    <a:gd name="T2" fmla="*/ 13 w 303"/>
                    <a:gd name="T3" fmla="*/ 13 h 307"/>
                    <a:gd name="T4" fmla="*/ 13 w 303"/>
                    <a:gd name="T5" fmla="*/ 59 h 307"/>
                    <a:gd name="T6" fmla="*/ 244 w 303"/>
                    <a:gd name="T7" fmla="*/ 294 h 307"/>
                    <a:gd name="T8" fmla="*/ 291 w 303"/>
                    <a:gd name="T9" fmla="*/ 294 h 307"/>
                    <a:gd name="T10" fmla="*/ 291 w 303"/>
                    <a:gd name="T11" fmla="*/ 294 h 307"/>
                    <a:gd name="T12" fmla="*/ 291 w 303"/>
                    <a:gd name="T13" fmla="*/ 247 h 307"/>
                    <a:gd name="T14" fmla="*/ 59 w 303"/>
                    <a:gd name="T15" fmla="*/ 13 h 307"/>
                    <a:gd name="T16" fmla="*/ 13 w 303"/>
                    <a:gd name="T17" fmla="*/ 1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07">
                      <a:moveTo>
                        <a:pt x="13" y="13"/>
                      </a:moveTo>
                      <a:cubicBezTo>
                        <a:pt x="13" y="13"/>
                        <a:pt x="13" y="13"/>
                        <a:pt x="13" y="13"/>
                      </a:cubicBezTo>
                      <a:cubicBezTo>
                        <a:pt x="0" y="26"/>
                        <a:pt x="0" y="46"/>
                        <a:pt x="13" y="59"/>
                      </a:cubicBezTo>
                      <a:cubicBezTo>
                        <a:pt x="244" y="294"/>
                        <a:pt x="244" y="294"/>
                        <a:pt x="244" y="294"/>
                      </a:cubicBezTo>
                      <a:cubicBezTo>
                        <a:pt x="257" y="307"/>
                        <a:pt x="278" y="306"/>
                        <a:pt x="291" y="294"/>
                      </a:cubicBezTo>
                      <a:cubicBezTo>
                        <a:pt x="291" y="294"/>
                        <a:pt x="291" y="294"/>
                        <a:pt x="291" y="294"/>
                      </a:cubicBezTo>
                      <a:cubicBezTo>
                        <a:pt x="303" y="281"/>
                        <a:pt x="303" y="260"/>
                        <a:pt x="291" y="247"/>
                      </a:cubicBezTo>
                      <a:cubicBezTo>
                        <a:pt x="59" y="13"/>
                        <a:pt x="59" y="13"/>
                        <a:pt x="59" y="13"/>
                      </a:cubicBezTo>
                      <a:cubicBezTo>
                        <a:pt x="46" y="0"/>
                        <a:pt x="25" y="0"/>
                        <a:pt x="13" y="13"/>
                      </a:cubicBez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defTabSz="720090"/>
                  <a:endParaRPr lang="id-ID" sz="800" kern="0" dirty="0"/>
                </a:p>
              </p:txBody>
            </p:sp>
          </p:grpSp>
          <p:sp>
            <p:nvSpPr>
              <p:cNvPr id="9" name="出自【趣你的PPT】(微信:qunideppt)：最优质的PPT资源库"/>
              <p:cNvSpPr/>
              <p:nvPr/>
            </p:nvSpPr>
            <p:spPr>
              <a:xfrm rot="20944194">
                <a:off x="2801463" y="4732257"/>
                <a:ext cx="985511" cy="1027752"/>
              </a:xfrm>
              <a:custGeom>
                <a:avLst/>
                <a:gdLst>
                  <a:gd name="connsiteX0" fmla="*/ 962349 w 962349"/>
                  <a:gd name="connsiteY0" fmla="*/ 0 h 1105910"/>
                  <a:gd name="connsiteX1" fmla="*/ 961373 w 962349"/>
                  <a:gd name="connsiteY1" fmla="*/ 383325 h 1105910"/>
                  <a:gd name="connsiteX2" fmla="*/ 961373 w 962349"/>
                  <a:gd name="connsiteY2" fmla="*/ 1105910 h 1105910"/>
                  <a:gd name="connsiteX3" fmla="*/ 5608 w 962349"/>
                  <a:gd name="connsiteY3" fmla="*/ 1105910 h 1105910"/>
                  <a:gd name="connsiteX4" fmla="*/ 5608 w 962349"/>
                  <a:gd name="connsiteY4" fmla="*/ 331345 h 1105910"/>
                  <a:gd name="connsiteX5" fmla="*/ 1475 w 962349"/>
                  <a:gd name="connsiteY5" fmla="*/ 330547 h 1105910"/>
                  <a:gd name="connsiteX6" fmla="*/ 0 w 962349"/>
                  <a:gd name="connsiteY6" fmla="*/ 938 h 11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349" h="1105910">
                    <a:moveTo>
                      <a:pt x="962349" y="0"/>
                    </a:moveTo>
                    <a:lnTo>
                      <a:pt x="961373" y="383325"/>
                    </a:lnTo>
                    <a:lnTo>
                      <a:pt x="961373" y="1105910"/>
                    </a:lnTo>
                    <a:lnTo>
                      <a:pt x="5608" y="1105910"/>
                    </a:lnTo>
                    <a:lnTo>
                      <a:pt x="5608" y="331345"/>
                    </a:lnTo>
                    <a:lnTo>
                      <a:pt x="1475" y="330547"/>
                    </a:lnTo>
                    <a:lnTo>
                      <a:pt x="0" y="938"/>
                    </a:lnTo>
                    <a:close/>
                  </a:path>
                </a:pathLst>
              </a:custGeom>
              <a:solidFill>
                <a:srgbClr val="47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10" name="出自【趣你的PPT】(微信:qunideppt)：最优质的PPT资源库"/>
              <p:cNvSpPr/>
              <p:nvPr/>
            </p:nvSpPr>
            <p:spPr>
              <a:xfrm rot="20944194">
                <a:off x="3232637" y="4689594"/>
                <a:ext cx="550928" cy="1035734"/>
              </a:xfrm>
              <a:custGeom>
                <a:avLst/>
                <a:gdLst>
                  <a:gd name="connsiteX0" fmla="*/ 537980 w 537980"/>
                  <a:gd name="connsiteY0" fmla="*/ 1524 h 1114499"/>
                  <a:gd name="connsiteX1" fmla="*/ 536619 w 537980"/>
                  <a:gd name="connsiteY1" fmla="*/ 517367 h 1114499"/>
                  <a:gd name="connsiteX2" fmla="*/ 535622 w 537980"/>
                  <a:gd name="connsiteY2" fmla="*/ 517174 h 1114499"/>
                  <a:gd name="connsiteX3" fmla="*/ 535447 w 537980"/>
                  <a:gd name="connsiteY3" fmla="*/ 517140 h 1114499"/>
                  <a:gd name="connsiteX4" fmla="*/ 535447 w 537980"/>
                  <a:gd name="connsiteY4" fmla="*/ 1114499 h 1114499"/>
                  <a:gd name="connsiteX5" fmla="*/ 21380 w 537980"/>
                  <a:gd name="connsiteY5" fmla="*/ 1114499 h 1114499"/>
                  <a:gd name="connsiteX6" fmla="*/ 21380 w 537980"/>
                  <a:gd name="connsiteY6" fmla="*/ 336049 h 1114499"/>
                  <a:gd name="connsiteX7" fmla="*/ 19965 w 537980"/>
                  <a:gd name="connsiteY7" fmla="*/ 310360 h 1114499"/>
                  <a:gd name="connsiteX8" fmla="*/ 0 w 537980"/>
                  <a:gd name="connsiteY8" fmla="*/ 0 h 1114499"/>
                  <a:gd name="connsiteX9" fmla="*/ 537980 w 537980"/>
                  <a:gd name="connsiteY9" fmla="*/ 1524 h 11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80" h="1114499">
                    <a:moveTo>
                      <a:pt x="537980" y="1524"/>
                    </a:moveTo>
                    <a:cubicBezTo>
                      <a:pt x="537980" y="1524"/>
                      <a:pt x="537980" y="1524"/>
                      <a:pt x="536619" y="517367"/>
                    </a:cubicBezTo>
                    <a:cubicBezTo>
                      <a:pt x="536619" y="517367"/>
                      <a:pt x="536619" y="517367"/>
                      <a:pt x="535622" y="517174"/>
                    </a:cubicBezTo>
                    <a:lnTo>
                      <a:pt x="535447" y="517140"/>
                    </a:lnTo>
                    <a:lnTo>
                      <a:pt x="535447" y="1114499"/>
                    </a:lnTo>
                    <a:lnTo>
                      <a:pt x="21380" y="1114499"/>
                    </a:lnTo>
                    <a:lnTo>
                      <a:pt x="21380" y="336049"/>
                    </a:lnTo>
                    <a:lnTo>
                      <a:pt x="19965" y="310360"/>
                    </a:lnTo>
                    <a:cubicBezTo>
                      <a:pt x="13715" y="198588"/>
                      <a:pt x="6732" y="81276"/>
                      <a:pt x="0" y="0"/>
                    </a:cubicBezTo>
                    <a:cubicBezTo>
                      <a:pt x="0" y="0"/>
                      <a:pt x="0" y="0"/>
                      <a:pt x="537980" y="1524"/>
                    </a:cubicBezTo>
                    <a:close/>
                  </a:path>
                </a:pathLst>
              </a:custGeom>
              <a:solidFill>
                <a:srgbClr val="676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grpSp>
        <p:sp>
          <p:nvSpPr>
            <p:cNvPr id="7" name="出自【趣你的PPT】(微信:qunideppt)：最优质的PPT资源库"/>
            <p:cNvSpPr/>
            <p:nvPr/>
          </p:nvSpPr>
          <p:spPr>
            <a:xfrm>
              <a:off x="5467350" y="5638800"/>
              <a:ext cx="183860" cy="183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grpSp>
      <p:grpSp>
        <p:nvGrpSpPr>
          <p:cNvPr id="13" name="Group 5出自【趣你的PPT】(微信:qunideppt)：最优质的PPT资源库"/>
          <p:cNvGrpSpPr/>
          <p:nvPr/>
        </p:nvGrpSpPr>
        <p:grpSpPr>
          <a:xfrm>
            <a:off x="3297735" y="3439184"/>
            <a:ext cx="1410910" cy="1835670"/>
            <a:chOff x="6113070" y="4115155"/>
            <a:chExt cx="1791632" cy="2331009"/>
          </a:xfrm>
        </p:grpSpPr>
        <p:grpSp>
          <p:nvGrpSpPr>
            <p:cNvPr id="14" name="Group 42"/>
            <p:cNvGrpSpPr/>
            <p:nvPr/>
          </p:nvGrpSpPr>
          <p:grpSpPr>
            <a:xfrm rot="20962560" flipH="1">
              <a:off x="6113070" y="4115155"/>
              <a:ext cx="1791632" cy="2331009"/>
              <a:chOff x="1995342" y="3429000"/>
              <a:chExt cx="1791632" cy="2331009"/>
            </a:xfrm>
          </p:grpSpPr>
          <p:grpSp>
            <p:nvGrpSpPr>
              <p:cNvPr id="16" name="Group 44"/>
              <p:cNvGrpSpPr/>
              <p:nvPr/>
            </p:nvGrpSpPr>
            <p:grpSpPr>
              <a:xfrm>
                <a:off x="1995342" y="3429000"/>
                <a:ext cx="1634798" cy="1580194"/>
                <a:chOff x="1995342" y="3429000"/>
                <a:chExt cx="1634798" cy="1580194"/>
              </a:xfrm>
            </p:grpSpPr>
            <p:sp>
              <p:nvSpPr>
                <p:cNvPr id="19" name="出自【趣你的PPT】(微信:qunideppt)：最优质的PPT资源库"/>
                <p:cNvSpPr/>
                <p:nvPr/>
              </p:nvSpPr>
              <p:spPr bwMode="auto">
                <a:xfrm>
                  <a:off x="2095500" y="3429000"/>
                  <a:ext cx="1534640" cy="1580194"/>
                </a:xfrm>
                <a:custGeom>
                  <a:avLst/>
                  <a:gdLst>
                    <a:gd name="T0" fmla="*/ 1152 w 1152"/>
                    <a:gd name="T1" fmla="*/ 1170 h 1291"/>
                    <a:gd name="T2" fmla="*/ 533 w 1152"/>
                    <a:gd name="T3" fmla="*/ 1291 h 1291"/>
                    <a:gd name="T4" fmla="*/ 435 w 1152"/>
                    <a:gd name="T5" fmla="*/ 805 h 1291"/>
                    <a:gd name="T6" fmla="*/ 0 w 1152"/>
                    <a:gd name="T7" fmla="*/ 177 h 1291"/>
                    <a:gd name="T8" fmla="*/ 922 w 1152"/>
                    <a:gd name="T9" fmla="*/ 0 h 1291"/>
                    <a:gd name="T10" fmla="*/ 1152 w 1152"/>
                    <a:gd name="T11" fmla="*/ 1170 h 1291"/>
                  </a:gdLst>
                  <a:ahLst/>
                  <a:cxnLst>
                    <a:cxn ang="0">
                      <a:pos x="T0" y="T1"/>
                    </a:cxn>
                    <a:cxn ang="0">
                      <a:pos x="T2" y="T3"/>
                    </a:cxn>
                    <a:cxn ang="0">
                      <a:pos x="T4" y="T5"/>
                    </a:cxn>
                    <a:cxn ang="0">
                      <a:pos x="T6" y="T7"/>
                    </a:cxn>
                    <a:cxn ang="0">
                      <a:pos x="T8" y="T9"/>
                    </a:cxn>
                    <a:cxn ang="0">
                      <a:pos x="T10" y="T11"/>
                    </a:cxn>
                  </a:cxnLst>
                  <a:rect l="0" t="0" r="r" b="b"/>
                  <a:pathLst>
                    <a:path w="1152" h="1291">
                      <a:moveTo>
                        <a:pt x="1152" y="1170"/>
                      </a:moveTo>
                      <a:lnTo>
                        <a:pt x="533" y="1291"/>
                      </a:lnTo>
                      <a:lnTo>
                        <a:pt x="435" y="805"/>
                      </a:lnTo>
                      <a:lnTo>
                        <a:pt x="0" y="177"/>
                      </a:lnTo>
                      <a:lnTo>
                        <a:pt x="922" y="0"/>
                      </a:lnTo>
                      <a:lnTo>
                        <a:pt x="1152" y="1170"/>
                      </a:ln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defTabSz="720090"/>
                  <a:endParaRPr lang="id-ID" sz="800" kern="0" dirty="0"/>
                </a:p>
              </p:txBody>
            </p:sp>
            <p:sp>
              <p:nvSpPr>
                <p:cNvPr id="20" name="出自【趣你的PPT】(微信:qunideppt)：最优质的PPT资源库"/>
                <p:cNvSpPr/>
                <p:nvPr/>
              </p:nvSpPr>
              <p:spPr bwMode="auto">
                <a:xfrm>
                  <a:off x="1995342" y="3588555"/>
                  <a:ext cx="1181810" cy="1195265"/>
                </a:xfrm>
                <a:custGeom>
                  <a:avLst/>
                  <a:gdLst>
                    <a:gd name="T0" fmla="*/ 13 w 303"/>
                    <a:gd name="T1" fmla="*/ 13 h 307"/>
                    <a:gd name="T2" fmla="*/ 13 w 303"/>
                    <a:gd name="T3" fmla="*/ 13 h 307"/>
                    <a:gd name="T4" fmla="*/ 13 w 303"/>
                    <a:gd name="T5" fmla="*/ 59 h 307"/>
                    <a:gd name="T6" fmla="*/ 244 w 303"/>
                    <a:gd name="T7" fmla="*/ 294 h 307"/>
                    <a:gd name="T8" fmla="*/ 291 w 303"/>
                    <a:gd name="T9" fmla="*/ 294 h 307"/>
                    <a:gd name="T10" fmla="*/ 291 w 303"/>
                    <a:gd name="T11" fmla="*/ 294 h 307"/>
                    <a:gd name="T12" fmla="*/ 291 w 303"/>
                    <a:gd name="T13" fmla="*/ 247 h 307"/>
                    <a:gd name="T14" fmla="*/ 59 w 303"/>
                    <a:gd name="T15" fmla="*/ 13 h 307"/>
                    <a:gd name="T16" fmla="*/ 13 w 303"/>
                    <a:gd name="T17" fmla="*/ 1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07">
                      <a:moveTo>
                        <a:pt x="13" y="13"/>
                      </a:moveTo>
                      <a:cubicBezTo>
                        <a:pt x="13" y="13"/>
                        <a:pt x="13" y="13"/>
                        <a:pt x="13" y="13"/>
                      </a:cubicBezTo>
                      <a:cubicBezTo>
                        <a:pt x="0" y="26"/>
                        <a:pt x="0" y="46"/>
                        <a:pt x="13" y="59"/>
                      </a:cubicBezTo>
                      <a:cubicBezTo>
                        <a:pt x="244" y="294"/>
                        <a:pt x="244" y="294"/>
                        <a:pt x="244" y="294"/>
                      </a:cubicBezTo>
                      <a:cubicBezTo>
                        <a:pt x="257" y="307"/>
                        <a:pt x="278" y="306"/>
                        <a:pt x="291" y="294"/>
                      </a:cubicBezTo>
                      <a:cubicBezTo>
                        <a:pt x="291" y="294"/>
                        <a:pt x="291" y="294"/>
                        <a:pt x="291" y="294"/>
                      </a:cubicBezTo>
                      <a:cubicBezTo>
                        <a:pt x="303" y="281"/>
                        <a:pt x="303" y="260"/>
                        <a:pt x="291" y="247"/>
                      </a:cubicBezTo>
                      <a:cubicBezTo>
                        <a:pt x="59" y="13"/>
                        <a:pt x="59" y="13"/>
                        <a:pt x="59" y="13"/>
                      </a:cubicBezTo>
                      <a:cubicBezTo>
                        <a:pt x="46" y="0"/>
                        <a:pt x="25" y="0"/>
                        <a:pt x="13" y="13"/>
                      </a:cubicBezTo>
                      <a:close/>
                    </a:path>
                  </a:pathLst>
                </a:custGeom>
                <a:solidFill>
                  <a:srgbClr val="F7C2AB"/>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defTabSz="720090"/>
                  <a:endParaRPr lang="id-ID" sz="800" kern="0" dirty="0"/>
                </a:p>
              </p:txBody>
            </p:sp>
          </p:grpSp>
          <p:sp>
            <p:nvSpPr>
              <p:cNvPr id="17" name="出自【趣你的PPT】(微信:qunideppt)：最优质的PPT资源库"/>
              <p:cNvSpPr/>
              <p:nvPr/>
            </p:nvSpPr>
            <p:spPr>
              <a:xfrm rot="20944194">
                <a:off x="2801463" y="4732257"/>
                <a:ext cx="985511" cy="1027752"/>
              </a:xfrm>
              <a:custGeom>
                <a:avLst/>
                <a:gdLst>
                  <a:gd name="connsiteX0" fmla="*/ 962349 w 962349"/>
                  <a:gd name="connsiteY0" fmla="*/ 0 h 1105910"/>
                  <a:gd name="connsiteX1" fmla="*/ 961373 w 962349"/>
                  <a:gd name="connsiteY1" fmla="*/ 383325 h 1105910"/>
                  <a:gd name="connsiteX2" fmla="*/ 961373 w 962349"/>
                  <a:gd name="connsiteY2" fmla="*/ 1105910 h 1105910"/>
                  <a:gd name="connsiteX3" fmla="*/ 5608 w 962349"/>
                  <a:gd name="connsiteY3" fmla="*/ 1105910 h 1105910"/>
                  <a:gd name="connsiteX4" fmla="*/ 5608 w 962349"/>
                  <a:gd name="connsiteY4" fmla="*/ 331345 h 1105910"/>
                  <a:gd name="connsiteX5" fmla="*/ 1475 w 962349"/>
                  <a:gd name="connsiteY5" fmla="*/ 330547 h 1105910"/>
                  <a:gd name="connsiteX6" fmla="*/ 0 w 962349"/>
                  <a:gd name="connsiteY6" fmla="*/ 938 h 11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349" h="1105910">
                    <a:moveTo>
                      <a:pt x="962349" y="0"/>
                    </a:moveTo>
                    <a:lnTo>
                      <a:pt x="961373" y="383325"/>
                    </a:lnTo>
                    <a:lnTo>
                      <a:pt x="961373" y="1105910"/>
                    </a:lnTo>
                    <a:lnTo>
                      <a:pt x="5608" y="1105910"/>
                    </a:lnTo>
                    <a:lnTo>
                      <a:pt x="5608" y="331345"/>
                    </a:lnTo>
                    <a:lnTo>
                      <a:pt x="1475" y="330547"/>
                    </a:lnTo>
                    <a:lnTo>
                      <a:pt x="0" y="938"/>
                    </a:lnTo>
                    <a:close/>
                  </a:path>
                </a:pathLst>
              </a:custGeom>
              <a:solidFill>
                <a:srgbClr val="47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18" name="出自【趣你的PPT】(微信:qunideppt)：最优质的PPT资源库"/>
              <p:cNvSpPr/>
              <p:nvPr/>
            </p:nvSpPr>
            <p:spPr>
              <a:xfrm rot="20944194">
                <a:off x="3232637" y="4689594"/>
                <a:ext cx="550928" cy="1035734"/>
              </a:xfrm>
              <a:custGeom>
                <a:avLst/>
                <a:gdLst>
                  <a:gd name="connsiteX0" fmla="*/ 537980 w 537980"/>
                  <a:gd name="connsiteY0" fmla="*/ 1524 h 1114499"/>
                  <a:gd name="connsiteX1" fmla="*/ 536619 w 537980"/>
                  <a:gd name="connsiteY1" fmla="*/ 517367 h 1114499"/>
                  <a:gd name="connsiteX2" fmla="*/ 535622 w 537980"/>
                  <a:gd name="connsiteY2" fmla="*/ 517174 h 1114499"/>
                  <a:gd name="connsiteX3" fmla="*/ 535447 w 537980"/>
                  <a:gd name="connsiteY3" fmla="*/ 517140 h 1114499"/>
                  <a:gd name="connsiteX4" fmla="*/ 535447 w 537980"/>
                  <a:gd name="connsiteY4" fmla="*/ 1114499 h 1114499"/>
                  <a:gd name="connsiteX5" fmla="*/ 21380 w 537980"/>
                  <a:gd name="connsiteY5" fmla="*/ 1114499 h 1114499"/>
                  <a:gd name="connsiteX6" fmla="*/ 21380 w 537980"/>
                  <a:gd name="connsiteY6" fmla="*/ 336049 h 1114499"/>
                  <a:gd name="connsiteX7" fmla="*/ 19965 w 537980"/>
                  <a:gd name="connsiteY7" fmla="*/ 310360 h 1114499"/>
                  <a:gd name="connsiteX8" fmla="*/ 0 w 537980"/>
                  <a:gd name="connsiteY8" fmla="*/ 0 h 1114499"/>
                  <a:gd name="connsiteX9" fmla="*/ 537980 w 537980"/>
                  <a:gd name="connsiteY9" fmla="*/ 1524 h 11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80" h="1114499">
                    <a:moveTo>
                      <a:pt x="537980" y="1524"/>
                    </a:moveTo>
                    <a:cubicBezTo>
                      <a:pt x="537980" y="1524"/>
                      <a:pt x="537980" y="1524"/>
                      <a:pt x="536619" y="517367"/>
                    </a:cubicBezTo>
                    <a:cubicBezTo>
                      <a:pt x="536619" y="517367"/>
                      <a:pt x="536619" y="517367"/>
                      <a:pt x="535622" y="517174"/>
                    </a:cubicBezTo>
                    <a:lnTo>
                      <a:pt x="535447" y="517140"/>
                    </a:lnTo>
                    <a:lnTo>
                      <a:pt x="535447" y="1114499"/>
                    </a:lnTo>
                    <a:lnTo>
                      <a:pt x="21380" y="1114499"/>
                    </a:lnTo>
                    <a:lnTo>
                      <a:pt x="21380" y="336049"/>
                    </a:lnTo>
                    <a:lnTo>
                      <a:pt x="19965" y="310360"/>
                    </a:lnTo>
                    <a:cubicBezTo>
                      <a:pt x="13715" y="198588"/>
                      <a:pt x="6732" y="81276"/>
                      <a:pt x="0" y="0"/>
                    </a:cubicBezTo>
                    <a:cubicBezTo>
                      <a:pt x="0" y="0"/>
                      <a:pt x="0" y="0"/>
                      <a:pt x="537980" y="1524"/>
                    </a:cubicBezTo>
                    <a:close/>
                  </a:path>
                </a:pathLst>
              </a:custGeom>
              <a:solidFill>
                <a:srgbClr val="676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grpSp>
        <p:sp>
          <p:nvSpPr>
            <p:cNvPr id="15" name="出自【趣你的PPT】(微信:qunideppt)：最优质的PPT资源库"/>
            <p:cNvSpPr/>
            <p:nvPr/>
          </p:nvSpPr>
          <p:spPr>
            <a:xfrm>
              <a:off x="6540998" y="5638800"/>
              <a:ext cx="183860" cy="183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grpSp>
      <p:grpSp>
        <p:nvGrpSpPr>
          <p:cNvPr id="21" name="Group 6出自【趣你的PPT】(微信:qunideppt)：最优质的PPT资源库"/>
          <p:cNvGrpSpPr/>
          <p:nvPr/>
        </p:nvGrpSpPr>
        <p:grpSpPr>
          <a:xfrm>
            <a:off x="1945098" y="1748346"/>
            <a:ext cx="2638548" cy="2638548"/>
            <a:chOff x="3756928" y="2720063"/>
            <a:chExt cx="2312311" cy="2312311"/>
          </a:xfrm>
        </p:grpSpPr>
        <p:sp>
          <p:nvSpPr>
            <p:cNvPr id="22" name="出自【趣你的PPT】(微信:qunideppt)：最优质的PPT资源库"/>
            <p:cNvSpPr/>
            <p:nvPr/>
          </p:nvSpPr>
          <p:spPr>
            <a:xfrm>
              <a:off x="3756928" y="2720063"/>
              <a:ext cx="2312311" cy="2312311"/>
            </a:xfrm>
            <a:prstGeom prst="ellipse">
              <a:avLst/>
            </a:prstGeom>
            <a:gradFill>
              <a:gsLst>
                <a:gs pos="0">
                  <a:srgbClr val="F0F0F0"/>
                </a:gs>
                <a:gs pos="100000">
                  <a:srgbClr val="F8F8F8"/>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23" name="出自【趣你的PPT】(微信:qunideppt)：最优质的PPT资源库"/>
            <p:cNvSpPr/>
            <p:nvPr/>
          </p:nvSpPr>
          <p:spPr>
            <a:xfrm>
              <a:off x="3961945" y="2925080"/>
              <a:ext cx="1902279" cy="1902279"/>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24" name="出自【趣你的PPT】(微信:qunideppt)：最优质的PPT资源库"/>
            <p:cNvSpPr/>
            <p:nvPr/>
          </p:nvSpPr>
          <p:spPr>
            <a:xfrm>
              <a:off x="4174670" y="3135992"/>
              <a:ext cx="1480457" cy="1480457"/>
            </a:xfrm>
            <a:prstGeom prst="ellipse">
              <a:avLst/>
            </a:prstGeom>
            <a:gradFill>
              <a:gsLst>
                <a:gs pos="0">
                  <a:srgbClr val="F0F0F0"/>
                </a:gs>
                <a:gs pos="100000">
                  <a:srgbClr val="F8F8F8"/>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25" name="出自【趣你的PPT】(微信:qunideppt)：最优质的PPT资源库"/>
            <p:cNvSpPr/>
            <p:nvPr/>
          </p:nvSpPr>
          <p:spPr>
            <a:xfrm>
              <a:off x="4410528" y="3371850"/>
              <a:ext cx="1020536" cy="1020536"/>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26" name="出自【趣你的PPT】(微信:qunideppt)：最优质的PPT资源库"/>
            <p:cNvSpPr/>
            <p:nvPr/>
          </p:nvSpPr>
          <p:spPr>
            <a:xfrm>
              <a:off x="4652961" y="3626740"/>
              <a:ext cx="520245" cy="520245"/>
            </a:xfrm>
            <a:prstGeom prst="ellipse">
              <a:avLst/>
            </a:prstGeom>
            <a:gradFill>
              <a:gsLst>
                <a:gs pos="0">
                  <a:srgbClr val="F0F0F0"/>
                </a:gs>
                <a:gs pos="100000">
                  <a:srgbClr val="F8F8F8"/>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sp>
          <p:nvSpPr>
            <p:cNvPr id="27" name="出自【趣你的PPT】(微信:qunideppt)：最优质的PPT资源库"/>
            <p:cNvSpPr/>
            <p:nvPr/>
          </p:nvSpPr>
          <p:spPr>
            <a:xfrm>
              <a:off x="4825771" y="3805574"/>
              <a:ext cx="168732" cy="168732"/>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AU" sz="1400" kern="0" dirty="0">
                <a:solidFill>
                  <a:schemeClr val="tx1"/>
                </a:solidFill>
              </a:endParaRPr>
            </a:p>
          </p:txBody>
        </p:sp>
      </p:grpSp>
      <p:grpSp>
        <p:nvGrpSpPr>
          <p:cNvPr id="28" name="Group 7出自【趣你的PPT】(微信:qunideppt)：最优质的PPT资源库"/>
          <p:cNvGrpSpPr/>
          <p:nvPr/>
        </p:nvGrpSpPr>
        <p:grpSpPr>
          <a:xfrm rot="20146767">
            <a:off x="1835263" y="3248549"/>
            <a:ext cx="414952" cy="519437"/>
            <a:chOff x="8068337" y="1975255"/>
            <a:chExt cx="526923" cy="659602"/>
          </a:xfrm>
        </p:grpSpPr>
        <p:sp>
          <p:nvSpPr>
            <p:cNvPr id="29" name="出自【趣你的PPT】(微信:qunideppt)：最优质的PPT资源库"/>
            <p:cNvSpPr/>
            <p:nvPr/>
          </p:nvSpPr>
          <p:spPr bwMode="auto">
            <a:xfrm>
              <a:off x="8303367" y="1988523"/>
              <a:ext cx="291893" cy="646334"/>
            </a:xfrm>
            <a:custGeom>
              <a:avLst/>
              <a:gdLst>
                <a:gd name="T0" fmla="*/ 12 w 65"/>
                <a:gd name="T1" fmla="*/ 0 h 144"/>
                <a:gd name="T2" fmla="*/ 7 w 65"/>
                <a:gd name="T3" fmla="*/ 1 h 144"/>
                <a:gd name="T4" fmla="*/ 0 w 65"/>
                <a:gd name="T5" fmla="*/ 133 h 144"/>
                <a:gd name="T6" fmla="*/ 0 w 65"/>
                <a:gd name="T7" fmla="*/ 134 h 144"/>
                <a:gd name="T8" fmla="*/ 2 w 65"/>
                <a:gd name="T9" fmla="*/ 134 h 144"/>
                <a:gd name="T10" fmla="*/ 38 w 65"/>
                <a:gd name="T11" fmla="*/ 144 h 144"/>
                <a:gd name="T12" fmla="*/ 40 w 65"/>
                <a:gd name="T13" fmla="*/ 144 h 144"/>
                <a:gd name="T14" fmla="*/ 62 w 65"/>
                <a:gd name="T15" fmla="*/ 126 h 144"/>
                <a:gd name="T16" fmla="*/ 58 w 65"/>
                <a:gd name="T17" fmla="*/ 107 h 144"/>
                <a:gd name="T18" fmla="*/ 37 w 65"/>
                <a:gd name="T19" fmla="*/ 96 h 144"/>
                <a:gd name="T20" fmla="*/ 38 w 65"/>
                <a:gd name="T21" fmla="*/ 96 h 144"/>
                <a:gd name="T22" fmla="*/ 57 w 65"/>
                <a:gd name="T23" fmla="*/ 71 h 144"/>
                <a:gd name="T24" fmla="*/ 47 w 65"/>
                <a:gd name="T25" fmla="*/ 50 h 144"/>
                <a:gd name="T26" fmla="*/ 40 w 65"/>
                <a:gd name="T27" fmla="*/ 48 h 144"/>
                <a:gd name="T28" fmla="*/ 52 w 65"/>
                <a:gd name="T29" fmla="*/ 26 h 144"/>
                <a:gd name="T30" fmla="*/ 42 w 65"/>
                <a:gd name="T31" fmla="*/ 5 h 144"/>
                <a:gd name="T32" fmla="*/ 12 w 65"/>
                <a:gd name="T3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44">
                  <a:moveTo>
                    <a:pt x="12" y="0"/>
                  </a:moveTo>
                  <a:cubicBezTo>
                    <a:pt x="10" y="0"/>
                    <a:pt x="9" y="1"/>
                    <a:pt x="7" y="1"/>
                  </a:cubicBezTo>
                  <a:cubicBezTo>
                    <a:pt x="0" y="133"/>
                    <a:pt x="0" y="133"/>
                    <a:pt x="0" y="133"/>
                  </a:cubicBezTo>
                  <a:cubicBezTo>
                    <a:pt x="0" y="134"/>
                    <a:pt x="0" y="134"/>
                    <a:pt x="0" y="134"/>
                  </a:cubicBezTo>
                  <a:cubicBezTo>
                    <a:pt x="1" y="134"/>
                    <a:pt x="1" y="134"/>
                    <a:pt x="2" y="134"/>
                  </a:cubicBezTo>
                  <a:cubicBezTo>
                    <a:pt x="16" y="140"/>
                    <a:pt x="37" y="144"/>
                    <a:pt x="38" y="144"/>
                  </a:cubicBezTo>
                  <a:cubicBezTo>
                    <a:pt x="39" y="144"/>
                    <a:pt x="39" y="144"/>
                    <a:pt x="40" y="144"/>
                  </a:cubicBezTo>
                  <a:cubicBezTo>
                    <a:pt x="48" y="144"/>
                    <a:pt x="59" y="136"/>
                    <a:pt x="62" y="126"/>
                  </a:cubicBezTo>
                  <a:cubicBezTo>
                    <a:pt x="65" y="118"/>
                    <a:pt x="64" y="112"/>
                    <a:pt x="58" y="107"/>
                  </a:cubicBezTo>
                  <a:cubicBezTo>
                    <a:pt x="53" y="102"/>
                    <a:pt x="45" y="99"/>
                    <a:pt x="37" y="96"/>
                  </a:cubicBezTo>
                  <a:cubicBezTo>
                    <a:pt x="38" y="96"/>
                    <a:pt x="38" y="96"/>
                    <a:pt x="38" y="96"/>
                  </a:cubicBezTo>
                  <a:cubicBezTo>
                    <a:pt x="47" y="95"/>
                    <a:pt x="56" y="82"/>
                    <a:pt x="57" y="71"/>
                  </a:cubicBezTo>
                  <a:cubicBezTo>
                    <a:pt x="59" y="61"/>
                    <a:pt x="55" y="53"/>
                    <a:pt x="47" y="50"/>
                  </a:cubicBezTo>
                  <a:cubicBezTo>
                    <a:pt x="45" y="49"/>
                    <a:pt x="43" y="48"/>
                    <a:pt x="40" y="48"/>
                  </a:cubicBezTo>
                  <a:cubicBezTo>
                    <a:pt x="46" y="43"/>
                    <a:pt x="50" y="34"/>
                    <a:pt x="52" y="26"/>
                  </a:cubicBezTo>
                  <a:cubicBezTo>
                    <a:pt x="53" y="16"/>
                    <a:pt x="50" y="9"/>
                    <a:pt x="42" y="5"/>
                  </a:cubicBezTo>
                  <a:cubicBezTo>
                    <a:pt x="33" y="1"/>
                    <a:pt x="21" y="0"/>
                    <a:pt x="12" y="0"/>
                  </a:cubicBezTo>
                </a:path>
              </a:pathLst>
            </a:custGeom>
            <a:solidFill>
              <a:schemeClr val="bg1">
                <a:lumMod val="50000"/>
              </a:schemeClr>
            </a:solidFill>
            <a:ln>
              <a:noFill/>
            </a:ln>
          </p:spPr>
          <p:txBody>
            <a:bodyPr vert="horz" wrap="square" lIns="68580" tIns="34290" rIns="68580" bIns="34290" numCol="1" anchor="t" anchorCtr="0" compatLnSpc="1"/>
            <a:lstStyle/>
            <a:p>
              <a:pPr defTabSz="720090"/>
              <a:endParaRPr lang="en-US" sz="1400" kern="0" dirty="0"/>
            </a:p>
          </p:txBody>
        </p:sp>
        <p:sp>
          <p:nvSpPr>
            <p:cNvPr id="30" name="出自【趣你的PPT】(微信:qunideppt)：最优质的PPT资源库"/>
            <p:cNvSpPr/>
            <p:nvPr/>
          </p:nvSpPr>
          <p:spPr bwMode="auto">
            <a:xfrm>
              <a:off x="8072128" y="2178064"/>
              <a:ext cx="483329" cy="227449"/>
            </a:xfrm>
            <a:custGeom>
              <a:avLst/>
              <a:gdLst>
                <a:gd name="T0" fmla="*/ 39 w 107"/>
                <a:gd name="T1" fmla="*/ 51 h 51"/>
                <a:gd name="T2" fmla="*/ 80 w 107"/>
                <a:gd name="T3" fmla="*/ 49 h 51"/>
                <a:gd name="T4" fmla="*/ 89 w 107"/>
                <a:gd name="T5" fmla="*/ 8 h 51"/>
                <a:gd name="T6" fmla="*/ 27 w 107"/>
                <a:gd name="T7" fmla="*/ 6 h 51"/>
                <a:gd name="T8" fmla="*/ 39 w 107"/>
                <a:gd name="T9" fmla="*/ 51 h 51"/>
              </a:gdLst>
              <a:ahLst/>
              <a:cxnLst>
                <a:cxn ang="0">
                  <a:pos x="T0" y="T1"/>
                </a:cxn>
                <a:cxn ang="0">
                  <a:pos x="T2" y="T3"/>
                </a:cxn>
                <a:cxn ang="0">
                  <a:pos x="T4" y="T5"/>
                </a:cxn>
                <a:cxn ang="0">
                  <a:pos x="T6" y="T7"/>
                </a:cxn>
                <a:cxn ang="0">
                  <a:pos x="T8" y="T9"/>
                </a:cxn>
              </a:cxnLst>
              <a:rect l="0" t="0" r="r" b="b"/>
              <a:pathLst>
                <a:path w="107" h="51">
                  <a:moveTo>
                    <a:pt x="39" y="51"/>
                  </a:moveTo>
                  <a:cubicBezTo>
                    <a:pt x="80" y="49"/>
                    <a:pt x="80" y="49"/>
                    <a:pt x="80" y="49"/>
                  </a:cubicBezTo>
                  <a:cubicBezTo>
                    <a:pt x="93" y="47"/>
                    <a:pt x="107" y="16"/>
                    <a:pt x="89" y="8"/>
                  </a:cubicBezTo>
                  <a:cubicBezTo>
                    <a:pt x="70" y="0"/>
                    <a:pt x="34" y="5"/>
                    <a:pt x="27" y="6"/>
                  </a:cubicBezTo>
                  <a:cubicBezTo>
                    <a:pt x="19" y="7"/>
                    <a:pt x="0" y="36"/>
                    <a:pt x="39" y="51"/>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sp>
          <p:nvSpPr>
            <p:cNvPr id="31" name="出自【趣你的PPT】(微信:qunideppt)：最优质的PPT资源库"/>
            <p:cNvSpPr/>
            <p:nvPr/>
          </p:nvSpPr>
          <p:spPr bwMode="auto">
            <a:xfrm>
              <a:off x="8130886" y="2378977"/>
              <a:ext cx="451107" cy="242612"/>
            </a:xfrm>
            <a:custGeom>
              <a:avLst/>
              <a:gdLst>
                <a:gd name="T0" fmla="*/ 33 w 100"/>
                <a:gd name="T1" fmla="*/ 42 h 54"/>
                <a:gd name="T2" fmla="*/ 68 w 100"/>
                <a:gd name="T3" fmla="*/ 52 h 54"/>
                <a:gd name="T4" fmla="*/ 86 w 100"/>
                <a:gd name="T5" fmla="*/ 19 h 54"/>
                <a:gd name="T6" fmla="*/ 34 w 100"/>
                <a:gd name="T7" fmla="*/ 1 h 54"/>
                <a:gd name="T8" fmla="*/ 33 w 100"/>
                <a:gd name="T9" fmla="*/ 42 h 54"/>
              </a:gdLst>
              <a:ahLst/>
              <a:cxnLst>
                <a:cxn ang="0">
                  <a:pos x="T0" y="T1"/>
                </a:cxn>
                <a:cxn ang="0">
                  <a:pos x="T2" y="T3"/>
                </a:cxn>
                <a:cxn ang="0">
                  <a:pos x="T4" y="T5"/>
                </a:cxn>
                <a:cxn ang="0">
                  <a:pos x="T6" y="T7"/>
                </a:cxn>
                <a:cxn ang="0">
                  <a:pos x="T8" y="T9"/>
                </a:cxn>
              </a:cxnLst>
              <a:rect l="0" t="0" r="r" b="b"/>
              <a:pathLst>
                <a:path w="100" h="54">
                  <a:moveTo>
                    <a:pt x="33" y="42"/>
                  </a:moveTo>
                  <a:cubicBezTo>
                    <a:pt x="47" y="48"/>
                    <a:pt x="68" y="52"/>
                    <a:pt x="68" y="52"/>
                  </a:cubicBezTo>
                  <a:cubicBezTo>
                    <a:pt x="80" y="54"/>
                    <a:pt x="100" y="31"/>
                    <a:pt x="86" y="19"/>
                  </a:cubicBezTo>
                  <a:cubicBezTo>
                    <a:pt x="73" y="7"/>
                    <a:pt x="41" y="2"/>
                    <a:pt x="34" y="1"/>
                  </a:cubicBezTo>
                  <a:cubicBezTo>
                    <a:pt x="27" y="0"/>
                    <a:pt x="0" y="29"/>
                    <a:pt x="33" y="42"/>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sp>
          <p:nvSpPr>
            <p:cNvPr id="32" name="出自【趣你的PPT】(微信:qunideppt)：最优质的PPT资源库"/>
            <p:cNvSpPr/>
            <p:nvPr/>
          </p:nvSpPr>
          <p:spPr bwMode="auto">
            <a:xfrm>
              <a:off x="8068337" y="1975255"/>
              <a:ext cx="458688" cy="229344"/>
            </a:xfrm>
            <a:custGeom>
              <a:avLst/>
              <a:gdLst>
                <a:gd name="T0" fmla="*/ 37 w 102"/>
                <a:gd name="T1" fmla="*/ 51 h 51"/>
                <a:gd name="T2" fmla="*/ 76 w 102"/>
                <a:gd name="T3" fmla="*/ 49 h 51"/>
                <a:gd name="T4" fmla="*/ 85 w 102"/>
                <a:gd name="T5" fmla="*/ 8 h 51"/>
                <a:gd name="T6" fmla="*/ 26 w 102"/>
                <a:gd name="T7" fmla="*/ 7 h 51"/>
                <a:gd name="T8" fmla="*/ 37 w 102"/>
                <a:gd name="T9" fmla="*/ 51 h 51"/>
              </a:gdLst>
              <a:ahLst/>
              <a:cxnLst>
                <a:cxn ang="0">
                  <a:pos x="T0" y="T1"/>
                </a:cxn>
                <a:cxn ang="0">
                  <a:pos x="T2" y="T3"/>
                </a:cxn>
                <a:cxn ang="0">
                  <a:pos x="T4" y="T5"/>
                </a:cxn>
                <a:cxn ang="0">
                  <a:pos x="T6" y="T7"/>
                </a:cxn>
                <a:cxn ang="0">
                  <a:pos x="T8" y="T9"/>
                </a:cxn>
              </a:cxnLst>
              <a:rect l="0" t="0" r="r" b="b"/>
              <a:pathLst>
                <a:path w="102" h="51">
                  <a:moveTo>
                    <a:pt x="37" y="51"/>
                  </a:moveTo>
                  <a:cubicBezTo>
                    <a:pt x="76" y="49"/>
                    <a:pt x="76" y="49"/>
                    <a:pt x="76" y="49"/>
                  </a:cubicBezTo>
                  <a:cubicBezTo>
                    <a:pt x="89" y="47"/>
                    <a:pt x="102" y="16"/>
                    <a:pt x="85" y="8"/>
                  </a:cubicBezTo>
                  <a:cubicBezTo>
                    <a:pt x="67" y="0"/>
                    <a:pt x="33" y="4"/>
                    <a:pt x="26" y="7"/>
                  </a:cubicBezTo>
                  <a:cubicBezTo>
                    <a:pt x="19" y="9"/>
                    <a:pt x="0" y="36"/>
                    <a:pt x="37" y="51"/>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grpSp>
      <p:grpSp>
        <p:nvGrpSpPr>
          <p:cNvPr id="33" name="Group 8出自【趣你的PPT】(微信:qunideppt)：最优质的PPT资源库"/>
          <p:cNvGrpSpPr/>
          <p:nvPr/>
        </p:nvGrpSpPr>
        <p:grpSpPr>
          <a:xfrm rot="1362266">
            <a:off x="4302098" y="3231713"/>
            <a:ext cx="404503" cy="519437"/>
            <a:chOff x="10054723" y="2195122"/>
            <a:chExt cx="513655" cy="659602"/>
          </a:xfrm>
        </p:grpSpPr>
        <p:sp>
          <p:nvSpPr>
            <p:cNvPr id="34" name="出自【趣你的PPT】(微信:qunideppt)：最优质的PPT资源库"/>
            <p:cNvSpPr/>
            <p:nvPr/>
          </p:nvSpPr>
          <p:spPr bwMode="auto">
            <a:xfrm>
              <a:off x="10335243" y="2208390"/>
              <a:ext cx="3791" cy="62549"/>
            </a:xfrm>
            <a:custGeom>
              <a:avLst/>
              <a:gdLst>
                <a:gd name="T0" fmla="*/ 2 w 2"/>
                <a:gd name="T1" fmla="*/ 0 h 33"/>
                <a:gd name="T2" fmla="*/ 0 w 2"/>
                <a:gd name="T3" fmla="*/ 33 h 33"/>
                <a:gd name="T4" fmla="*/ 2 w 2"/>
                <a:gd name="T5" fmla="*/ 0 h 33"/>
                <a:gd name="T6" fmla="*/ 2 w 2"/>
                <a:gd name="T7" fmla="*/ 0 h 33"/>
              </a:gdLst>
              <a:ahLst/>
              <a:cxnLst>
                <a:cxn ang="0">
                  <a:pos x="T0" y="T1"/>
                </a:cxn>
                <a:cxn ang="0">
                  <a:pos x="T2" y="T3"/>
                </a:cxn>
                <a:cxn ang="0">
                  <a:pos x="T4" y="T5"/>
                </a:cxn>
                <a:cxn ang="0">
                  <a:pos x="T6" y="T7"/>
                </a:cxn>
              </a:cxnLst>
              <a:rect l="0" t="0" r="r" b="b"/>
              <a:pathLst>
                <a:path w="2" h="33">
                  <a:moveTo>
                    <a:pt x="2" y="0"/>
                  </a:moveTo>
                  <a:lnTo>
                    <a:pt x="0" y="33"/>
                  </a:lnTo>
                  <a:lnTo>
                    <a:pt x="2" y="0"/>
                  </a:lnTo>
                  <a:lnTo>
                    <a:pt x="2"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35" name="出自【趣你的PPT】(微信:qunideppt)：最优质的PPT资源库"/>
            <p:cNvSpPr/>
            <p:nvPr/>
          </p:nvSpPr>
          <p:spPr bwMode="auto">
            <a:xfrm>
              <a:off x="10335243" y="2208390"/>
              <a:ext cx="3791" cy="62549"/>
            </a:xfrm>
            <a:custGeom>
              <a:avLst/>
              <a:gdLst>
                <a:gd name="T0" fmla="*/ 2 w 2"/>
                <a:gd name="T1" fmla="*/ 0 h 33"/>
                <a:gd name="T2" fmla="*/ 0 w 2"/>
                <a:gd name="T3" fmla="*/ 33 h 33"/>
                <a:gd name="T4" fmla="*/ 2 w 2"/>
                <a:gd name="T5" fmla="*/ 0 h 33"/>
                <a:gd name="T6" fmla="*/ 2 w 2"/>
                <a:gd name="T7" fmla="*/ 0 h 33"/>
              </a:gdLst>
              <a:ahLst/>
              <a:cxnLst>
                <a:cxn ang="0">
                  <a:pos x="T0" y="T1"/>
                </a:cxn>
                <a:cxn ang="0">
                  <a:pos x="T2" y="T3"/>
                </a:cxn>
                <a:cxn ang="0">
                  <a:pos x="T4" y="T5"/>
                </a:cxn>
                <a:cxn ang="0">
                  <a:pos x="T6" y="T7"/>
                </a:cxn>
              </a:cxnLst>
              <a:rect l="0" t="0" r="r" b="b"/>
              <a:pathLst>
                <a:path w="2" h="33">
                  <a:moveTo>
                    <a:pt x="2" y="0"/>
                  </a:moveTo>
                  <a:lnTo>
                    <a:pt x="0" y="33"/>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36" name="出自【趣你的PPT】(微信:qunideppt)：最优质的PPT资源库"/>
            <p:cNvSpPr/>
            <p:nvPr/>
          </p:nvSpPr>
          <p:spPr bwMode="auto">
            <a:xfrm>
              <a:off x="10064199" y="2208390"/>
              <a:ext cx="274834" cy="646334"/>
            </a:xfrm>
            <a:custGeom>
              <a:avLst/>
              <a:gdLst>
                <a:gd name="T0" fmla="*/ 54 w 61"/>
                <a:gd name="T1" fmla="*/ 0 h 144"/>
                <a:gd name="T2" fmla="*/ 24 w 61"/>
                <a:gd name="T3" fmla="*/ 5 h 144"/>
                <a:gd name="T4" fmla="*/ 14 w 61"/>
                <a:gd name="T5" fmla="*/ 26 h 144"/>
                <a:gd name="T6" fmla="*/ 26 w 61"/>
                <a:gd name="T7" fmla="*/ 47 h 144"/>
                <a:gd name="T8" fmla="*/ 19 w 61"/>
                <a:gd name="T9" fmla="*/ 50 h 144"/>
                <a:gd name="T10" fmla="*/ 8 w 61"/>
                <a:gd name="T11" fmla="*/ 71 h 144"/>
                <a:gd name="T12" fmla="*/ 28 w 61"/>
                <a:gd name="T13" fmla="*/ 96 h 144"/>
                <a:gd name="T14" fmla="*/ 28 w 61"/>
                <a:gd name="T15" fmla="*/ 96 h 144"/>
                <a:gd name="T16" fmla="*/ 7 w 61"/>
                <a:gd name="T17" fmla="*/ 107 h 144"/>
                <a:gd name="T18" fmla="*/ 3 w 61"/>
                <a:gd name="T19" fmla="*/ 125 h 144"/>
                <a:gd name="T20" fmla="*/ 25 w 61"/>
                <a:gd name="T21" fmla="*/ 144 h 144"/>
                <a:gd name="T22" fmla="*/ 27 w 61"/>
                <a:gd name="T23" fmla="*/ 144 h 144"/>
                <a:gd name="T24" fmla="*/ 53 w 61"/>
                <a:gd name="T25" fmla="*/ 138 h 144"/>
                <a:gd name="T26" fmla="*/ 60 w 61"/>
                <a:gd name="T27" fmla="*/ 14 h 144"/>
                <a:gd name="T28" fmla="*/ 61 w 61"/>
                <a:gd name="T29" fmla="*/ 0 h 144"/>
                <a:gd name="T30" fmla="*/ 54 w 61"/>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44">
                  <a:moveTo>
                    <a:pt x="54" y="0"/>
                  </a:moveTo>
                  <a:cubicBezTo>
                    <a:pt x="45" y="0"/>
                    <a:pt x="32" y="1"/>
                    <a:pt x="24" y="5"/>
                  </a:cubicBezTo>
                  <a:cubicBezTo>
                    <a:pt x="16" y="9"/>
                    <a:pt x="13" y="16"/>
                    <a:pt x="14" y="26"/>
                  </a:cubicBezTo>
                  <a:cubicBezTo>
                    <a:pt x="15" y="34"/>
                    <a:pt x="20" y="43"/>
                    <a:pt x="26" y="47"/>
                  </a:cubicBezTo>
                  <a:cubicBezTo>
                    <a:pt x="23" y="48"/>
                    <a:pt x="21" y="49"/>
                    <a:pt x="19" y="50"/>
                  </a:cubicBezTo>
                  <a:cubicBezTo>
                    <a:pt x="11" y="53"/>
                    <a:pt x="7" y="61"/>
                    <a:pt x="8" y="71"/>
                  </a:cubicBezTo>
                  <a:cubicBezTo>
                    <a:pt x="10" y="82"/>
                    <a:pt x="18" y="95"/>
                    <a:pt x="28" y="96"/>
                  </a:cubicBezTo>
                  <a:cubicBezTo>
                    <a:pt x="28" y="96"/>
                    <a:pt x="28" y="96"/>
                    <a:pt x="28" y="96"/>
                  </a:cubicBezTo>
                  <a:cubicBezTo>
                    <a:pt x="20" y="99"/>
                    <a:pt x="12" y="102"/>
                    <a:pt x="7" y="107"/>
                  </a:cubicBezTo>
                  <a:cubicBezTo>
                    <a:pt x="2" y="111"/>
                    <a:pt x="0" y="118"/>
                    <a:pt x="3" y="125"/>
                  </a:cubicBezTo>
                  <a:cubicBezTo>
                    <a:pt x="7" y="135"/>
                    <a:pt x="17" y="144"/>
                    <a:pt x="25" y="144"/>
                  </a:cubicBezTo>
                  <a:cubicBezTo>
                    <a:pt x="26" y="144"/>
                    <a:pt x="27" y="144"/>
                    <a:pt x="27" y="144"/>
                  </a:cubicBezTo>
                  <a:cubicBezTo>
                    <a:pt x="28" y="144"/>
                    <a:pt x="41" y="142"/>
                    <a:pt x="53" y="138"/>
                  </a:cubicBezTo>
                  <a:cubicBezTo>
                    <a:pt x="60" y="14"/>
                    <a:pt x="60" y="14"/>
                    <a:pt x="60" y="14"/>
                  </a:cubicBezTo>
                  <a:cubicBezTo>
                    <a:pt x="61" y="0"/>
                    <a:pt x="61" y="0"/>
                    <a:pt x="61" y="0"/>
                  </a:cubicBezTo>
                  <a:cubicBezTo>
                    <a:pt x="58" y="0"/>
                    <a:pt x="56" y="0"/>
                    <a:pt x="54" y="0"/>
                  </a:cubicBezTo>
                </a:path>
              </a:pathLst>
            </a:custGeom>
            <a:solidFill>
              <a:schemeClr val="bg1">
                <a:lumMod val="50000"/>
              </a:schemeClr>
            </a:solidFill>
            <a:ln>
              <a:noFill/>
            </a:ln>
          </p:spPr>
          <p:txBody>
            <a:bodyPr vert="horz" wrap="square" lIns="68580" tIns="34290" rIns="68580" bIns="34290" numCol="1" anchor="t" anchorCtr="0" compatLnSpc="1"/>
            <a:lstStyle/>
            <a:p>
              <a:pPr defTabSz="720090"/>
              <a:endParaRPr lang="en-US" sz="1400" kern="0" dirty="0"/>
            </a:p>
          </p:txBody>
        </p:sp>
        <p:sp>
          <p:nvSpPr>
            <p:cNvPr id="37" name="出自【趣你的PPT】(微信:qunideppt)：最优质的PPT资源库"/>
            <p:cNvSpPr/>
            <p:nvPr/>
          </p:nvSpPr>
          <p:spPr bwMode="auto">
            <a:xfrm>
              <a:off x="10081259" y="2397931"/>
              <a:ext cx="483329" cy="223658"/>
            </a:xfrm>
            <a:custGeom>
              <a:avLst/>
              <a:gdLst>
                <a:gd name="T0" fmla="*/ 68 w 107"/>
                <a:gd name="T1" fmla="*/ 50 h 50"/>
                <a:gd name="T2" fmla="*/ 26 w 107"/>
                <a:gd name="T3" fmla="*/ 48 h 50"/>
                <a:gd name="T4" fmla="*/ 18 w 107"/>
                <a:gd name="T5" fmla="*/ 8 h 50"/>
                <a:gd name="T6" fmla="*/ 80 w 107"/>
                <a:gd name="T7" fmla="*/ 6 h 50"/>
                <a:gd name="T8" fmla="*/ 68 w 107"/>
                <a:gd name="T9" fmla="*/ 50 h 50"/>
              </a:gdLst>
              <a:ahLst/>
              <a:cxnLst>
                <a:cxn ang="0">
                  <a:pos x="T0" y="T1"/>
                </a:cxn>
                <a:cxn ang="0">
                  <a:pos x="T2" y="T3"/>
                </a:cxn>
                <a:cxn ang="0">
                  <a:pos x="T4" y="T5"/>
                </a:cxn>
                <a:cxn ang="0">
                  <a:pos x="T6" y="T7"/>
                </a:cxn>
                <a:cxn ang="0">
                  <a:pos x="T8" y="T9"/>
                </a:cxn>
              </a:cxnLst>
              <a:rect l="0" t="0" r="r" b="b"/>
              <a:pathLst>
                <a:path w="107" h="50">
                  <a:moveTo>
                    <a:pt x="68" y="50"/>
                  </a:moveTo>
                  <a:cubicBezTo>
                    <a:pt x="26" y="48"/>
                    <a:pt x="26" y="48"/>
                    <a:pt x="26" y="48"/>
                  </a:cubicBezTo>
                  <a:cubicBezTo>
                    <a:pt x="14" y="47"/>
                    <a:pt x="0" y="16"/>
                    <a:pt x="18" y="8"/>
                  </a:cubicBezTo>
                  <a:cubicBezTo>
                    <a:pt x="37" y="0"/>
                    <a:pt x="72" y="5"/>
                    <a:pt x="80" y="6"/>
                  </a:cubicBezTo>
                  <a:cubicBezTo>
                    <a:pt x="87" y="7"/>
                    <a:pt x="107" y="35"/>
                    <a:pt x="68" y="50"/>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sp>
          <p:nvSpPr>
            <p:cNvPr id="38" name="出自【趣你的PPT】(微信:qunideppt)：最优质的PPT资源库"/>
            <p:cNvSpPr/>
            <p:nvPr/>
          </p:nvSpPr>
          <p:spPr bwMode="auto">
            <a:xfrm>
              <a:off x="10054723" y="2598844"/>
              <a:ext cx="451107" cy="238821"/>
            </a:xfrm>
            <a:custGeom>
              <a:avLst/>
              <a:gdLst>
                <a:gd name="T0" fmla="*/ 67 w 100"/>
                <a:gd name="T1" fmla="*/ 42 h 53"/>
                <a:gd name="T2" fmla="*/ 31 w 100"/>
                <a:gd name="T3" fmla="*/ 51 h 53"/>
                <a:gd name="T4" fmla="*/ 13 w 100"/>
                <a:gd name="T5" fmla="*/ 19 h 53"/>
                <a:gd name="T6" fmla="*/ 66 w 100"/>
                <a:gd name="T7" fmla="*/ 1 h 53"/>
                <a:gd name="T8" fmla="*/ 67 w 100"/>
                <a:gd name="T9" fmla="*/ 42 h 53"/>
              </a:gdLst>
              <a:ahLst/>
              <a:cxnLst>
                <a:cxn ang="0">
                  <a:pos x="T0" y="T1"/>
                </a:cxn>
                <a:cxn ang="0">
                  <a:pos x="T2" y="T3"/>
                </a:cxn>
                <a:cxn ang="0">
                  <a:pos x="T4" y="T5"/>
                </a:cxn>
                <a:cxn ang="0">
                  <a:pos x="T6" y="T7"/>
                </a:cxn>
                <a:cxn ang="0">
                  <a:pos x="T8" y="T9"/>
                </a:cxn>
              </a:cxnLst>
              <a:rect l="0" t="0" r="r" b="b"/>
              <a:pathLst>
                <a:path w="100" h="53">
                  <a:moveTo>
                    <a:pt x="67" y="42"/>
                  </a:moveTo>
                  <a:cubicBezTo>
                    <a:pt x="53" y="48"/>
                    <a:pt x="31" y="51"/>
                    <a:pt x="31" y="51"/>
                  </a:cubicBezTo>
                  <a:cubicBezTo>
                    <a:pt x="20" y="53"/>
                    <a:pt x="0" y="31"/>
                    <a:pt x="13" y="19"/>
                  </a:cubicBezTo>
                  <a:cubicBezTo>
                    <a:pt x="27" y="7"/>
                    <a:pt x="59" y="2"/>
                    <a:pt x="66" y="1"/>
                  </a:cubicBezTo>
                  <a:cubicBezTo>
                    <a:pt x="72" y="0"/>
                    <a:pt x="100" y="29"/>
                    <a:pt x="67" y="42"/>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sp>
          <p:nvSpPr>
            <p:cNvPr id="39" name="出自【趣你的PPT】(微信:qunideppt)：最优质的PPT资源库"/>
            <p:cNvSpPr/>
            <p:nvPr/>
          </p:nvSpPr>
          <p:spPr bwMode="auto">
            <a:xfrm>
              <a:off x="10109690" y="2195122"/>
              <a:ext cx="458688" cy="229344"/>
            </a:xfrm>
            <a:custGeom>
              <a:avLst/>
              <a:gdLst>
                <a:gd name="T0" fmla="*/ 65 w 102"/>
                <a:gd name="T1" fmla="*/ 51 h 51"/>
                <a:gd name="T2" fmla="*/ 25 w 102"/>
                <a:gd name="T3" fmla="*/ 48 h 51"/>
                <a:gd name="T4" fmla="*/ 17 w 102"/>
                <a:gd name="T5" fmla="*/ 8 h 51"/>
                <a:gd name="T6" fmla="*/ 76 w 102"/>
                <a:gd name="T7" fmla="*/ 6 h 51"/>
                <a:gd name="T8" fmla="*/ 65 w 102"/>
                <a:gd name="T9" fmla="*/ 51 h 51"/>
              </a:gdLst>
              <a:ahLst/>
              <a:cxnLst>
                <a:cxn ang="0">
                  <a:pos x="T0" y="T1"/>
                </a:cxn>
                <a:cxn ang="0">
                  <a:pos x="T2" y="T3"/>
                </a:cxn>
                <a:cxn ang="0">
                  <a:pos x="T4" y="T5"/>
                </a:cxn>
                <a:cxn ang="0">
                  <a:pos x="T6" y="T7"/>
                </a:cxn>
                <a:cxn ang="0">
                  <a:pos x="T8" y="T9"/>
                </a:cxn>
              </a:cxnLst>
              <a:rect l="0" t="0" r="r" b="b"/>
              <a:pathLst>
                <a:path w="102" h="51">
                  <a:moveTo>
                    <a:pt x="65" y="51"/>
                  </a:moveTo>
                  <a:cubicBezTo>
                    <a:pt x="25" y="48"/>
                    <a:pt x="25" y="48"/>
                    <a:pt x="25" y="48"/>
                  </a:cubicBezTo>
                  <a:cubicBezTo>
                    <a:pt x="13" y="47"/>
                    <a:pt x="0" y="16"/>
                    <a:pt x="17" y="8"/>
                  </a:cubicBezTo>
                  <a:cubicBezTo>
                    <a:pt x="35" y="0"/>
                    <a:pt x="69" y="4"/>
                    <a:pt x="76" y="6"/>
                  </a:cubicBezTo>
                  <a:cubicBezTo>
                    <a:pt x="83" y="9"/>
                    <a:pt x="102" y="36"/>
                    <a:pt x="65" y="51"/>
                  </a:cubicBezTo>
                  <a:close/>
                </a:path>
              </a:pathLst>
            </a:custGeom>
            <a:solidFill>
              <a:srgbClr val="F7C2AB"/>
            </a:solidFill>
            <a:ln>
              <a:noFill/>
            </a:ln>
          </p:spPr>
          <p:txBody>
            <a:bodyPr vert="horz" wrap="square" lIns="68580" tIns="34290" rIns="68580" bIns="34290" numCol="1" anchor="t" anchorCtr="0" compatLnSpc="1"/>
            <a:lstStyle/>
            <a:p>
              <a:pPr defTabSz="720090"/>
              <a:endParaRPr lang="en-US" sz="1400" kern="0" dirty="0"/>
            </a:p>
          </p:txBody>
        </p:sp>
      </p:grpSp>
      <p:grpSp>
        <p:nvGrpSpPr>
          <p:cNvPr id="40" name="Group 41出自【趣你的PPT】(微信:qunideppt)：最优质的PPT资源库"/>
          <p:cNvGrpSpPr/>
          <p:nvPr/>
        </p:nvGrpSpPr>
        <p:grpSpPr>
          <a:xfrm>
            <a:off x="3238960" y="1483416"/>
            <a:ext cx="1613822" cy="1617280"/>
            <a:chOff x="2032087" y="3235147"/>
            <a:chExt cx="1536973" cy="1540267"/>
          </a:xfrm>
        </p:grpSpPr>
        <p:sp>
          <p:nvSpPr>
            <p:cNvPr id="41" name="出自【趣你的PPT】(微信:qunideppt)：最优质的PPT资源库"/>
            <p:cNvSpPr/>
            <p:nvPr/>
          </p:nvSpPr>
          <p:spPr bwMode="auto">
            <a:xfrm flipH="1">
              <a:off x="2032087" y="3454243"/>
              <a:ext cx="1317051" cy="1321171"/>
            </a:xfrm>
            <a:custGeom>
              <a:avLst/>
              <a:gdLst>
                <a:gd name="T0" fmla="*/ 4 w 258"/>
                <a:gd name="T1" fmla="*/ 23 h 259"/>
                <a:gd name="T2" fmla="*/ 236 w 258"/>
                <a:gd name="T3" fmla="*/ 254 h 259"/>
                <a:gd name="T4" fmla="*/ 253 w 258"/>
                <a:gd name="T5" fmla="*/ 254 h 259"/>
                <a:gd name="T6" fmla="*/ 253 w 258"/>
                <a:gd name="T7" fmla="*/ 237 h 259"/>
                <a:gd name="T8" fmla="*/ 22 w 258"/>
                <a:gd name="T9" fmla="*/ 5 h 259"/>
                <a:gd name="T10" fmla="*/ 4 w 258"/>
                <a:gd name="T11" fmla="*/ 5 h 259"/>
                <a:gd name="T12" fmla="*/ 4 w 258"/>
                <a:gd name="T13" fmla="*/ 23 h 259"/>
              </a:gdLst>
              <a:ahLst/>
              <a:cxnLst>
                <a:cxn ang="0">
                  <a:pos x="T0" y="T1"/>
                </a:cxn>
                <a:cxn ang="0">
                  <a:pos x="T2" y="T3"/>
                </a:cxn>
                <a:cxn ang="0">
                  <a:pos x="T4" y="T5"/>
                </a:cxn>
                <a:cxn ang="0">
                  <a:pos x="T6" y="T7"/>
                </a:cxn>
                <a:cxn ang="0">
                  <a:pos x="T8" y="T9"/>
                </a:cxn>
                <a:cxn ang="0">
                  <a:pos x="T10" y="T11"/>
                </a:cxn>
                <a:cxn ang="0">
                  <a:pos x="T12" y="T13"/>
                </a:cxn>
              </a:cxnLst>
              <a:rect l="0" t="0" r="r" b="b"/>
              <a:pathLst>
                <a:path w="258" h="259">
                  <a:moveTo>
                    <a:pt x="4" y="23"/>
                  </a:moveTo>
                  <a:cubicBezTo>
                    <a:pt x="236" y="254"/>
                    <a:pt x="236" y="254"/>
                    <a:pt x="236" y="254"/>
                  </a:cubicBezTo>
                  <a:cubicBezTo>
                    <a:pt x="241" y="259"/>
                    <a:pt x="249" y="259"/>
                    <a:pt x="253" y="254"/>
                  </a:cubicBezTo>
                  <a:cubicBezTo>
                    <a:pt x="258" y="249"/>
                    <a:pt x="258" y="242"/>
                    <a:pt x="253" y="237"/>
                  </a:cubicBezTo>
                  <a:cubicBezTo>
                    <a:pt x="22" y="5"/>
                    <a:pt x="22" y="5"/>
                    <a:pt x="22" y="5"/>
                  </a:cubicBezTo>
                  <a:cubicBezTo>
                    <a:pt x="17" y="0"/>
                    <a:pt x="9" y="0"/>
                    <a:pt x="4" y="5"/>
                  </a:cubicBezTo>
                  <a:cubicBezTo>
                    <a:pt x="0" y="10"/>
                    <a:pt x="0" y="18"/>
                    <a:pt x="4" y="2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grpSp>
          <p:nvGrpSpPr>
            <p:cNvPr id="42" name="组合 41"/>
            <p:cNvGrpSpPr/>
            <p:nvPr/>
          </p:nvGrpSpPr>
          <p:grpSpPr>
            <a:xfrm>
              <a:off x="2063386" y="3235147"/>
              <a:ext cx="1505674" cy="1489199"/>
              <a:chOff x="2063386" y="3235147"/>
              <a:chExt cx="1505674" cy="1489199"/>
            </a:xfrm>
          </p:grpSpPr>
          <p:sp>
            <p:nvSpPr>
              <p:cNvPr id="43" name="出自【趣你的PPT】(微信:qunideppt)：最优质的PPT资源库"/>
              <p:cNvSpPr/>
              <p:nvPr/>
            </p:nvSpPr>
            <p:spPr bwMode="auto">
              <a:xfrm flipH="1">
                <a:off x="2063386" y="3489661"/>
                <a:ext cx="1240450" cy="1234685"/>
              </a:xfrm>
              <a:custGeom>
                <a:avLst/>
                <a:gdLst>
                  <a:gd name="T0" fmla="*/ 241 w 243"/>
                  <a:gd name="T1" fmla="*/ 242 h 242"/>
                  <a:gd name="T2" fmla="*/ 240 w 243"/>
                  <a:gd name="T3" fmla="*/ 233 h 242"/>
                  <a:gd name="T4" fmla="*/ 10 w 243"/>
                  <a:gd name="T5" fmla="*/ 3 h 242"/>
                  <a:gd name="T6" fmla="*/ 0 w 243"/>
                  <a:gd name="T7" fmla="*/ 2 h 242"/>
                  <a:gd name="T8" fmla="*/ 241 w 243"/>
                  <a:gd name="T9" fmla="*/ 242 h 242"/>
                </a:gdLst>
                <a:ahLst/>
                <a:cxnLst>
                  <a:cxn ang="0">
                    <a:pos x="T0" y="T1"/>
                  </a:cxn>
                  <a:cxn ang="0">
                    <a:pos x="T2" y="T3"/>
                  </a:cxn>
                  <a:cxn ang="0">
                    <a:pos x="T4" y="T5"/>
                  </a:cxn>
                  <a:cxn ang="0">
                    <a:pos x="T6" y="T7"/>
                  </a:cxn>
                  <a:cxn ang="0">
                    <a:pos x="T8" y="T9"/>
                  </a:cxn>
                </a:cxnLst>
                <a:rect l="0" t="0" r="r" b="b"/>
                <a:pathLst>
                  <a:path w="243" h="242">
                    <a:moveTo>
                      <a:pt x="241" y="242"/>
                    </a:moveTo>
                    <a:cubicBezTo>
                      <a:pt x="243" y="239"/>
                      <a:pt x="243" y="235"/>
                      <a:pt x="240" y="233"/>
                    </a:cubicBezTo>
                    <a:cubicBezTo>
                      <a:pt x="10" y="3"/>
                      <a:pt x="10" y="3"/>
                      <a:pt x="10" y="3"/>
                    </a:cubicBezTo>
                    <a:cubicBezTo>
                      <a:pt x="7" y="0"/>
                      <a:pt x="3" y="0"/>
                      <a:pt x="0" y="2"/>
                    </a:cubicBezTo>
                    <a:lnTo>
                      <a:pt x="241" y="242"/>
                    </a:lnTo>
                    <a:close/>
                  </a:path>
                </a:pathLst>
              </a:custGeom>
              <a:solidFill>
                <a:srgbClr val="5855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4" name="出自【趣你的PPT】(微信:qunideppt)：最优质的PPT资源库"/>
              <p:cNvSpPr/>
              <p:nvPr/>
            </p:nvSpPr>
            <p:spPr bwMode="auto">
              <a:xfrm flipH="1">
                <a:off x="2686083" y="3235147"/>
                <a:ext cx="520561" cy="698474"/>
              </a:xfrm>
              <a:custGeom>
                <a:avLst/>
                <a:gdLst>
                  <a:gd name="T0" fmla="*/ 137 w 632"/>
                  <a:gd name="T1" fmla="*/ 0 h 848"/>
                  <a:gd name="T2" fmla="*/ 632 w 632"/>
                  <a:gd name="T3" fmla="*/ 495 h 848"/>
                  <a:gd name="T4" fmla="*/ 496 w 632"/>
                  <a:gd name="T5" fmla="*/ 848 h 848"/>
                  <a:gd name="T6" fmla="*/ 477 w 632"/>
                  <a:gd name="T7" fmla="*/ 848 h 848"/>
                  <a:gd name="T8" fmla="*/ 0 w 632"/>
                  <a:gd name="T9" fmla="*/ 353 h 848"/>
                  <a:gd name="T10" fmla="*/ 118 w 632"/>
                  <a:gd name="T11" fmla="*/ 0 h 848"/>
                  <a:gd name="T12" fmla="*/ 137 w 632"/>
                  <a:gd name="T13" fmla="*/ 0 h 848"/>
                </a:gdLst>
                <a:ahLst/>
                <a:cxnLst>
                  <a:cxn ang="0">
                    <a:pos x="T0" y="T1"/>
                  </a:cxn>
                  <a:cxn ang="0">
                    <a:pos x="T2" y="T3"/>
                  </a:cxn>
                  <a:cxn ang="0">
                    <a:pos x="T4" y="T5"/>
                  </a:cxn>
                  <a:cxn ang="0">
                    <a:pos x="T6" y="T7"/>
                  </a:cxn>
                  <a:cxn ang="0">
                    <a:pos x="T8" y="T9"/>
                  </a:cxn>
                  <a:cxn ang="0">
                    <a:pos x="T10" y="T11"/>
                  </a:cxn>
                  <a:cxn ang="0">
                    <a:pos x="T12" y="T13"/>
                  </a:cxn>
                </a:cxnLst>
                <a:rect l="0" t="0" r="r" b="b"/>
                <a:pathLst>
                  <a:path w="632" h="848">
                    <a:moveTo>
                      <a:pt x="137" y="0"/>
                    </a:moveTo>
                    <a:lnTo>
                      <a:pt x="632" y="495"/>
                    </a:lnTo>
                    <a:lnTo>
                      <a:pt x="496" y="848"/>
                    </a:lnTo>
                    <a:lnTo>
                      <a:pt x="477" y="848"/>
                    </a:lnTo>
                    <a:lnTo>
                      <a:pt x="0" y="353"/>
                    </a:lnTo>
                    <a:lnTo>
                      <a:pt x="118" y="0"/>
                    </a:lnTo>
                    <a:lnTo>
                      <a:pt x="137" y="0"/>
                    </a:lnTo>
                    <a:close/>
                  </a:path>
                </a:pathLst>
              </a:custGeom>
              <a:solidFill>
                <a:srgbClr val="FFF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5" name="出自【趣你的PPT】(微信:qunideppt)：最优质的PPT资源库"/>
              <p:cNvSpPr/>
              <p:nvPr/>
            </p:nvSpPr>
            <p:spPr bwMode="auto">
              <a:xfrm flipH="1">
                <a:off x="2700909" y="3235147"/>
                <a:ext cx="520561" cy="698474"/>
              </a:xfrm>
              <a:custGeom>
                <a:avLst/>
                <a:gdLst>
                  <a:gd name="T0" fmla="*/ 136 w 632"/>
                  <a:gd name="T1" fmla="*/ 0 h 848"/>
                  <a:gd name="T2" fmla="*/ 632 w 632"/>
                  <a:gd name="T3" fmla="*/ 495 h 848"/>
                  <a:gd name="T4" fmla="*/ 495 w 632"/>
                  <a:gd name="T5" fmla="*/ 848 h 848"/>
                  <a:gd name="T6" fmla="*/ 0 w 632"/>
                  <a:gd name="T7" fmla="*/ 353 h 848"/>
                  <a:gd name="T8" fmla="*/ 136 w 632"/>
                  <a:gd name="T9" fmla="*/ 0 h 848"/>
                </a:gdLst>
                <a:ahLst/>
                <a:cxnLst>
                  <a:cxn ang="0">
                    <a:pos x="T0" y="T1"/>
                  </a:cxn>
                  <a:cxn ang="0">
                    <a:pos x="T2" y="T3"/>
                  </a:cxn>
                  <a:cxn ang="0">
                    <a:pos x="T4" y="T5"/>
                  </a:cxn>
                  <a:cxn ang="0">
                    <a:pos x="T6" y="T7"/>
                  </a:cxn>
                  <a:cxn ang="0">
                    <a:pos x="T8" y="T9"/>
                  </a:cxn>
                </a:cxnLst>
                <a:rect l="0" t="0" r="r" b="b"/>
                <a:pathLst>
                  <a:path w="632" h="848">
                    <a:moveTo>
                      <a:pt x="136" y="0"/>
                    </a:moveTo>
                    <a:lnTo>
                      <a:pt x="632" y="495"/>
                    </a:lnTo>
                    <a:lnTo>
                      <a:pt x="495" y="848"/>
                    </a:lnTo>
                    <a:lnTo>
                      <a:pt x="0" y="353"/>
                    </a:lnTo>
                    <a:lnTo>
                      <a:pt x="136" y="0"/>
                    </a:lnTo>
                    <a:close/>
                  </a:path>
                </a:pathLst>
              </a:custGeom>
              <a:solidFill>
                <a:srgbClr val="2697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6" name="出自【趣你的PPT】(微信:qunideppt)：最优质的PPT资源库"/>
              <p:cNvSpPr/>
              <p:nvPr/>
            </p:nvSpPr>
            <p:spPr bwMode="auto">
              <a:xfrm flipH="1">
                <a:off x="2869762" y="3586855"/>
                <a:ext cx="699298" cy="520561"/>
              </a:xfrm>
              <a:custGeom>
                <a:avLst/>
                <a:gdLst>
                  <a:gd name="T0" fmla="*/ 0 w 849"/>
                  <a:gd name="T1" fmla="*/ 136 h 632"/>
                  <a:gd name="T2" fmla="*/ 496 w 849"/>
                  <a:gd name="T3" fmla="*/ 632 h 632"/>
                  <a:gd name="T4" fmla="*/ 849 w 849"/>
                  <a:gd name="T5" fmla="*/ 496 h 632"/>
                  <a:gd name="T6" fmla="*/ 353 w 849"/>
                  <a:gd name="T7" fmla="*/ 0 h 632"/>
                  <a:gd name="T8" fmla="*/ 0 w 849"/>
                  <a:gd name="T9" fmla="*/ 136 h 632"/>
                </a:gdLst>
                <a:ahLst/>
                <a:cxnLst>
                  <a:cxn ang="0">
                    <a:pos x="T0" y="T1"/>
                  </a:cxn>
                  <a:cxn ang="0">
                    <a:pos x="T2" y="T3"/>
                  </a:cxn>
                  <a:cxn ang="0">
                    <a:pos x="T4" y="T5"/>
                  </a:cxn>
                  <a:cxn ang="0">
                    <a:pos x="T6" y="T7"/>
                  </a:cxn>
                  <a:cxn ang="0">
                    <a:pos x="T8" y="T9"/>
                  </a:cxn>
                </a:cxnLst>
                <a:rect l="0" t="0" r="r" b="b"/>
                <a:pathLst>
                  <a:path w="849" h="632">
                    <a:moveTo>
                      <a:pt x="0" y="136"/>
                    </a:moveTo>
                    <a:lnTo>
                      <a:pt x="496" y="632"/>
                    </a:lnTo>
                    <a:lnTo>
                      <a:pt x="849" y="496"/>
                    </a:lnTo>
                    <a:lnTo>
                      <a:pt x="353" y="0"/>
                    </a:lnTo>
                    <a:lnTo>
                      <a:pt x="0" y="136"/>
                    </a:lnTo>
                    <a:close/>
                  </a:path>
                </a:pathLst>
              </a:custGeom>
              <a:solidFill>
                <a:srgbClr val="2697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7" name="出自【趣你的PPT】(微信:qunideppt)：最优质的PPT资源库"/>
              <p:cNvSpPr/>
              <p:nvPr/>
            </p:nvSpPr>
            <p:spPr bwMode="auto">
              <a:xfrm flipH="1">
                <a:off x="2869762" y="3995396"/>
                <a:ext cx="290757" cy="126846"/>
              </a:xfrm>
              <a:custGeom>
                <a:avLst/>
                <a:gdLst>
                  <a:gd name="T0" fmla="*/ 353 w 353"/>
                  <a:gd name="T1" fmla="*/ 0 h 154"/>
                  <a:gd name="T2" fmla="*/ 353 w 353"/>
                  <a:gd name="T3" fmla="*/ 24 h 154"/>
                  <a:gd name="T4" fmla="*/ 0 w 353"/>
                  <a:gd name="T5" fmla="*/ 154 h 154"/>
                  <a:gd name="T6" fmla="*/ 0 w 353"/>
                  <a:gd name="T7" fmla="*/ 136 h 154"/>
                  <a:gd name="T8" fmla="*/ 353 w 353"/>
                  <a:gd name="T9" fmla="*/ 0 h 154"/>
                </a:gdLst>
                <a:ahLst/>
                <a:cxnLst>
                  <a:cxn ang="0">
                    <a:pos x="T0" y="T1"/>
                  </a:cxn>
                  <a:cxn ang="0">
                    <a:pos x="T2" y="T3"/>
                  </a:cxn>
                  <a:cxn ang="0">
                    <a:pos x="T4" y="T5"/>
                  </a:cxn>
                  <a:cxn ang="0">
                    <a:pos x="T6" y="T7"/>
                  </a:cxn>
                  <a:cxn ang="0">
                    <a:pos x="T8" y="T9"/>
                  </a:cxn>
                </a:cxnLst>
                <a:rect l="0" t="0" r="r" b="b"/>
                <a:pathLst>
                  <a:path w="353" h="154">
                    <a:moveTo>
                      <a:pt x="353" y="0"/>
                    </a:moveTo>
                    <a:lnTo>
                      <a:pt x="353" y="24"/>
                    </a:lnTo>
                    <a:lnTo>
                      <a:pt x="0" y="154"/>
                    </a:lnTo>
                    <a:lnTo>
                      <a:pt x="0" y="136"/>
                    </a:lnTo>
                    <a:lnTo>
                      <a:pt x="353" y="0"/>
                    </a:lnTo>
                    <a:close/>
                  </a:path>
                </a:pathLst>
              </a:custGeom>
              <a:solidFill>
                <a:srgbClr val="FFF5D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8" name="出自【趣你的PPT】(微信:qunideppt)：最优质的PPT资源库"/>
              <p:cNvSpPr/>
              <p:nvPr/>
            </p:nvSpPr>
            <p:spPr bwMode="auto">
              <a:xfrm flipH="1">
                <a:off x="2772569" y="3423767"/>
                <a:ext cx="448901" cy="509854"/>
              </a:xfrm>
              <a:custGeom>
                <a:avLst/>
                <a:gdLst>
                  <a:gd name="T0" fmla="*/ 8 w 88"/>
                  <a:gd name="T1" fmla="*/ 0 h 100"/>
                  <a:gd name="T2" fmla="*/ 0 w 88"/>
                  <a:gd name="T3" fmla="*/ 20 h 100"/>
                  <a:gd name="T4" fmla="*/ 80 w 88"/>
                  <a:gd name="T5" fmla="*/ 100 h 100"/>
                  <a:gd name="T6" fmla="*/ 88 w 88"/>
                  <a:gd name="T7" fmla="*/ 80 h 100"/>
                  <a:gd name="T8" fmla="*/ 8 w 88"/>
                  <a:gd name="T9" fmla="*/ 0 h 100"/>
                </a:gdLst>
                <a:ahLst/>
                <a:cxnLst>
                  <a:cxn ang="0">
                    <a:pos x="T0" y="T1"/>
                  </a:cxn>
                  <a:cxn ang="0">
                    <a:pos x="T2" y="T3"/>
                  </a:cxn>
                  <a:cxn ang="0">
                    <a:pos x="T4" y="T5"/>
                  </a:cxn>
                  <a:cxn ang="0">
                    <a:pos x="T6" y="T7"/>
                  </a:cxn>
                  <a:cxn ang="0">
                    <a:pos x="T8" y="T9"/>
                  </a:cxn>
                </a:cxnLst>
                <a:rect l="0" t="0" r="r" b="b"/>
                <a:pathLst>
                  <a:path w="88" h="100">
                    <a:moveTo>
                      <a:pt x="8" y="0"/>
                    </a:moveTo>
                    <a:cubicBezTo>
                      <a:pt x="0" y="20"/>
                      <a:pt x="0" y="20"/>
                      <a:pt x="0" y="20"/>
                    </a:cubicBezTo>
                    <a:cubicBezTo>
                      <a:pt x="80" y="100"/>
                      <a:pt x="80" y="100"/>
                      <a:pt x="80" y="100"/>
                    </a:cubicBezTo>
                    <a:cubicBezTo>
                      <a:pt x="88" y="80"/>
                      <a:pt x="88" y="80"/>
                      <a:pt x="88" y="80"/>
                    </a:cubicBezTo>
                    <a:cubicBezTo>
                      <a:pt x="61" y="53"/>
                      <a:pt x="34" y="26"/>
                      <a:pt x="8" y="0"/>
                    </a:cubicBezTo>
                    <a:close/>
                  </a:path>
                </a:pathLst>
              </a:custGeom>
              <a:solidFill>
                <a:srgbClr val="2697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720090"/>
                <a:endParaRPr lang="en-US" sz="1400" kern="0" dirty="0"/>
              </a:p>
            </p:txBody>
          </p:sp>
          <p:sp>
            <p:nvSpPr>
              <p:cNvPr id="49" name="出自【趣你的PPT】(微信:qunideppt)：最优质的PPT资源库"/>
              <p:cNvSpPr/>
              <p:nvPr/>
            </p:nvSpPr>
            <p:spPr bwMode="auto">
              <a:xfrm flipH="1">
                <a:off x="3017198" y="3305982"/>
                <a:ext cx="138378" cy="311348"/>
              </a:xfrm>
              <a:custGeom>
                <a:avLst/>
                <a:gdLst>
                  <a:gd name="T0" fmla="*/ 137 w 168"/>
                  <a:gd name="T1" fmla="*/ 0 h 378"/>
                  <a:gd name="T2" fmla="*/ 0 w 168"/>
                  <a:gd name="T3" fmla="*/ 347 h 378"/>
                  <a:gd name="T4" fmla="*/ 31 w 168"/>
                  <a:gd name="T5" fmla="*/ 378 h 378"/>
                  <a:gd name="T6" fmla="*/ 168 w 168"/>
                  <a:gd name="T7" fmla="*/ 31 h 378"/>
                  <a:gd name="T8" fmla="*/ 137 w 168"/>
                  <a:gd name="T9" fmla="*/ 0 h 378"/>
                </a:gdLst>
                <a:ahLst/>
                <a:cxnLst>
                  <a:cxn ang="0">
                    <a:pos x="T0" y="T1"/>
                  </a:cxn>
                  <a:cxn ang="0">
                    <a:pos x="T2" y="T3"/>
                  </a:cxn>
                  <a:cxn ang="0">
                    <a:pos x="T4" y="T5"/>
                  </a:cxn>
                  <a:cxn ang="0">
                    <a:pos x="T6" y="T7"/>
                  </a:cxn>
                  <a:cxn ang="0">
                    <a:pos x="T8" y="T9"/>
                  </a:cxn>
                </a:cxnLst>
                <a:rect l="0" t="0" r="r" b="b"/>
                <a:pathLst>
                  <a:path w="168" h="378">
                    <a:moveTo>
                      <a:pt x="137" y="0"/>
                    </a:moveTo>
                    <a:lnTo>
                      <a:pt x="0" y="347"/>
                    </a:lnTo>
                    <a:lnTo>
                      <a:pt x="31" y="378"/>
                    </a:lnTo>
                    <a:lnTo>
                      <a:pt x="168" y="31"/>
                    </a:lnTo>
                    <a:lnTo>
                      <a:pt x="137" y="0"/>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sp>
            <p:nvSpPr>
              <p:cNvPr id="50" name="出自【趣你的PPT】(微信:qunideppt)：最优质的PPT资源库"/>
              <p:cNvSpPr/>
              <p:nvPr/>
            </p:nvSpPr>
            <p:spPr bwMode="auto">
              <a:xfrm flipH="1">
                <a:off x="2935654" y="3387525"/>
                <a:ext cx="138378" cy="311348"/>
              </a:xfrm>
              <a:custGeom>
                <a:avLst/>
                <a:gdLst>
                  <a:gd name="T0" fmla="*/ 137 w 168"/>
                  <a:gd name="T1" fmla="*/ 0 h 378"/>
                  <a:gd name="T2" fmla="*/ 0 w 168"/>
                  <a:gd name="T3" fmla="*/ 347 h 378"/>
                  <a:gd name="T4" fmla="*/ 31 w 168"/>
                  <a:gd name="T5" fmla="*/ 378 h 378"/>
                  <a:gd name="T6" fmla="*/ 168 w 168"/>
                  <a:gd name="T7" fmla="*/ 25 h 378"/>
                  <a:gd name="T8" fmla="*/ 137 w 168"/>
                  <a:gd name="T9" fmla="*/ 0 h 378"/>
                </a:gdLst>
                <a:ahLst/>
                <a:cxnLst>
                  <a:cxn ang="0">
                    <a:pos x="T0" y="T1"/>
                  </a:cxn>
                  <a:cxn ang="0">
                    <a:pos x="T2" y="T3"/>
                  </a:cxn>
                  <a:cxn ang="0">
                    <a:pos x="T4" y="T5"/>
                  </a:cxn>
                  <a:cxn ang="0">
                    <a:pos x="T6" y="T7"/>
                  </a:cxn>
                  <a:cxn ang="0">
                    <a:pos x="T8" y="T9"/>
                  </a:cxn>
                </a:cxnLst>
                <a:rect l="0" t="0" r="r" b="b"/>
                <a:pathLst>
                  <a:path w="168" h="378">
                    <a:moveTo>
                      <a:pt x="137" y="0"/>
                    </a:moveTo>
                    <a:lnTo>
                      <a:pt x="0" y="347"/>
                    </a:lnTo>
                    <a:lnTo>
                      <a:pt x="31" y="378"/>
                    </a:lnTo>
                    <a:lnTo>
                      <a:pt x="168" y="25"/>
                    </a:lnTo>
                    <a:lnTo>
                      <a:pt x="137" y="0"/>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sp>
            <p:nvSpPr>
              <p:cNvPr id="51" name="出自【趣你的PPT】(微信:qunideppt)：最优质的PPT资源库"/>
              <p:cNvSpPr/>
              <p:nvPr/>
            </p:nvSpPr>
            <p:spPr bwMode="auto">
              <a:xfrm flipH="1">
                <a:off x="2854112" y="3464128"/>
                <a:ext cx="137554" cy="311348"/>
              </a:xfrm>
              <a:custGeom>
                <a:avLst/>
                <a:gdLst>
                  <a:gd name="T0" fmla="*/ 136 w 167"/>
                  <a:gd name="T1" fmla="*/ 0 h 378"/>
                  <a:gd name="T2" fmla="*/ 0 w 167"/>
                  <a:gd name="T3" fmla="*/ 353 h 378"/>
                  <a:gd name="T4" fmla="*/ 30 w 167"/>
                  <a:gd name="T5" fmla="*/ 378 h 378"/>
                  <a:gd name="T6" fmla="*/ 167 w 167"/>
                  <a:gd name="T7" fmla="*/ 31 h 378"/>
                  <a:gd name="T8" fmla="*/ 136 w 167"/>
                  <a:gd name="T9" fmla="*/ 0 h 378"/>
                </a:gdLst>
                <a:ahLst/>
                <a:cxnLst>
                  <a:cxn ang="0">
                    <a:pos x="T0" y="T1"/>
                  </a:cxn>
                  <a:cxn ang="0">
                    <a:pos x="T2" y="T3"/>
                  </a:cxn>
                  <a:cxn ang="0">
                    <a:pos x="T4" y="T5"/>
                  </a:cxn>
                  <a:cxn ang="0">
                    <a:pos x="T6" y="T7"/>
                  </a:cxn>
                  <a:cxn ang="0">
                    <a:pos x="T8" y="T9"/>
                  </a:cxn>
                </a:cxnLst>
                <a:rect l="0" t="0" r="r" b="b"/>
                <a:pathLst>
                  <a:path w="167" h="378">
                    <a:moveTo>
                      <a:pt x="136" y="0"/>
                    </a:moveTo>
                    <a:lnTo>
                      <a:pt x="0" y="353"/>
                    </a:lnTo>
                    <a:lnTo>
                      <a:pt x="30" y="378"/>
                    </a:lnTo>
                    <a:lnTo>
                      <a:pt x="167" y="31"/>
                    </a:lnTo>
                    <a:lnTo>
                      <a:pt x="136" y="0"/>
                    </a:lnTo>
                    <a:close/>
                  </a:path>
                </a:pathLst>
              </a:custGeom>
              <a:solidFill>
                <a:srgbClr val="FCFCFA"/>
              </a:solidFill>
              <a:ln>
                <a:noFill/>
              </a:ln>
            </p:spPr>
            <p:txBody>
              <a:bodyPr vert="horz" wrap="square" lIns="68580" tIns="34290" rIns="68580" bIns="34290" numCol="1" anchor="t" anchorCtr="0" compatLnSpc="1"/>
              <a:lstStyle/>
              <a:p>
                <a:pPr defTabSz="720090"/>
                <a:endParaRPr lang="en-US" sz="1400" kern="0" dirty="0"/>
              </a:p>
            </p:txBody>
          </p:sp>
          <p:sp>
            <p:nvSpPr>
              <p:cNvPr id="52" name="出自【趣你的PPT】(微信:qunideppt)：最优质的PPT资源库"/>
              <p:cNvSpPr/>
              <p:nvPr/>
            </p:nvSpPr>
            <p:spPr bwMode="auto">
              <a:xfrm flipH="1">
                <a:off x="2772569" y="3545672"/>
                <a:ext cx="137554" cy="311348"/>
              </a:xfrm>
              <a:custGeom>
                <a:avLst/>
                <a:gdLst>
                  <a:gd name="T0" fmla="*/ 136 w 167"/>
                  <a:gd name="T1" fmla="*/ 0 h 378"/>
                  <a:gd name="T2" fmla="*/ 0 w 167"/>
                  <a:gd name="T3" fmla="*/ 347 h 378"/>
                  <a:gd name="T4" fmla="*/ 24 w 167"/>
                  <a:gd name="T5" fmla="*/ 378 h 378"/>
                  <a:gd name="T6" fmla="*/ 167 w 167"/>
                  <a:gd name="T7" fmla="*/ 31 h 378"/>
                  <a:gd name="T8" fmla="*/ 136 w 167"/>
                  <a:gd name="T9" fmla="*/ 0 h 378"/>
                </a:gdLst>
                <a:ahLst/>
                <a:cxnLst>
                  <a:cxn ang="0">
                    <a:pos x="T0" y="T1"/>
                  </a:cxn>
                  <a:cxn ang="0">
                    <a:pos x="T2" y="T3"/>
                  </a:cxn>
                  <a:cxn ang="0">
                    <a:pos x="T4" y="T5"/>
                  </a:cxn>
                  <a:cxn ang="0">
                    <a:pos x="T6" y="T7"/>
                  </a:cxn>
                  <a:cxn ang="0">
                    <a:pos x="T8" y="T9"/>
                  </a:cxn>
                </a:cxnLst>
                <a:rect l="0" t="0" r="r" b="b"/>
                <a:pathLst>
                  <a:path w="167" h="378">
                    <a:moveTo>
                      <a:pt x="136" y="0"/>
                    </a:moveTo>
                    <a:lnTo>
                      <a:pt x="0" y="347"/>
                    </a:lnTo>
                    <a:lnTo>
                      <a:pt x="24" y="378"/>
                    </a:lnTo>
                    <a:lnTo>
                      <a:pt x="167" y="31"/>
                    </a:lnTo>
                    <a:lnTo>
                      <a:pt x="136" y="0"/>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sp>
            <p:nvSpPr>
              <p:cNvPr id="53" name="出自【趣你的PPT】(微信:qunideppt)：最优质的PPT资源库"/>
              <p:cNvSpPr/>
              <p:nvPr/>
            </p:nvSpPr>
            <p:spPr bwMode="auto">
              <a:xfrm flipH="1">
                <a:off x="3186051" y="3658514"/>
                <a:ext cx="311348" cy="137554"/>
              </a:xfrm>
              <a:custGeom>
                <a:avLst/>
                <a:gdLst>
                  <a:gd name="T0" fmla="*/ 0 w 378"/>
                  <a:gd name="T1" fmla="*/ 136 h 167"/>
                  <a:gd name="T2" fmla="*/ 347 w 378"/>
                  <a:gd name="T3" fmla="*/ 0 h 167"/>
                  <a:gd name="T4" fmla="*/ 378 w 378"/>
                  <a:gd name="T5" fmla="*/ 31 h 167"/>
                  <a:gd name="T6" fmla="*/ 31 w 378"/>
                  <a:gd name="T7" fmla="*/ 167 h 167"/>
                  <a:gd name="T8" fmla="*/ 0 w 378"/>
                  <a:gd name="T9" fmla="*/ 136 h 167"/>
                </a:gdLst>
                <a:ahLst/>
                <a:cxnLst>
                  <a:cxn ang="0">
                    <a:pos x="T0" y="T1"/>
                  </a:cxn>
                  <a:cxn ang="0">
                    <a:pos x="T2" y="T3"/>
                  </a:cxn>
                  <a:cxn ang="0">
                    <a:pos x="T4" y="T5"/>
                  </a:cxn>
                  <a:cxn ang="0">
                    <a:pos x="T6" y="T7"/>
                  </a:cxn>
                  <a:cxn ang="0">
                    <a:pos x="T8" y="T9"/>
                  </a:cxn>
                </a:cxnLst>
                <a:rect l="0" t="0" r="r" b="b"/>
                <a:pathLst>
                  <a:path w="378" h="167">
                    <a:moveTo>
                      <a:pt x="0" y="136"/>
                    </a:moveTo>
                    <a:lnTo>
                      <a:pt x="347" y="0"/>
                    </a:lnTo>
                    <a:lnTo>
                      <a:pt x="378" y="31"/>
                    </a:lnTo>
                    <a:lnTo>
                      <a:pt x="31" y="167"/>
                    </a:lnTo>
                    <a:lnTo>
                      <a:pt x="0" y="136"/>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sp>
            <p:nvSpPr>
              <p:cNvPr id="54" name="出自【趣你的PPT】(微信:qunideppt)：最优质的PPT资源库"/>
              <p:cNvSpPr/>
              <p:nvPr/>
            </p:nvSpPr>
            <p:spPr bwMode="auto">
              <a:xfrm flipH="1">
                <a:off x="3104508" y="3740058"/>
                <a:ext cx="311348" cy="137554"/>
              </a:xfrm>
              <a:custGeom>
                <a:avLst/>
                <a:gdLst>
                  <a:gd name="T0" fmla="*/ 0 w 378"/>
                  <a:gd name="T1" fmla="*/ 136 h 167"/>
                  <a:gd name="T2" fmla="*/ 347 w 378"/>
                  <a:gd name="T3" fmla="*/ 0 h 167"/>
                  <a:gd name="T4" fmla="*/ 378 w 378"/>
                  <a:gd name="T5" fmla="*/ 25 h 167"/>
                  <a:gd name="T6" fmla="*/ 31 w 378"/>
                  <a:gd name="T7" fmla="*/ 167 h 167"/>
                  <a:gd name="T8" fmla="*/ 0 w 378"/>
                  <a:gd name="T9" fmla="*/ 136 h 167"/>
                </a:gdLst>
                <a:ahLst/>
                <a:cxnLst>
                  <a:cxn ang="0">
                    <a:pos x="T0" y="T1"/>
                  </a:cxn>
                  <a:cxn ang="0">
                    <a:pos x="T2" y="T3"/>
                  </a:cxn>
                  <a:cxn ang="0">
                    <a:pos x="T4" y="T5"/>
                  </a:cxn>
                  <a:cxn ang="0">
                    <a:pos x="T6" y="T7"/>
                  </a:cxn>
                  <a:cxn ang="0">
                    <a:pos x="T8" y="T9"/>
                  </a:cxn>
                </a:cxnLst>
                <a:rect l="0" t="0" r="r" b="b"/>
                <a:pathLst>
                  <a:path w="378" h="167">
                    <a:moveTo>
                      <a:pt x="0" y="136"/>
                    </a:moveTo>
                    <a:lnTo>
                      <a:pt x="347" y="0"/>
                    </a:lnTo>
                    <a:lnTo>
                      <a:pt x="378" y="25"/>
                    </a:lnTo>
                    <a:lnTo>
                      <a:pt x="31" y="167"/>
                    </a:lnTo>
                    <a:lnTo>
                      <a:pt x="0" y="136"/>
                    </a:lnTo>
                    <a:close/>
                  </a:path>
                </a:pathLst>
              </a:custGeom>
              <a:solidFill>
                <a:srgbClr val="FCFCFB"/>
              </a:solidFill>
              <a:ln>
                <a:noFill/>
              </a:ln>
            </p:spPr>
            <p:txBody>
              <a:bodyPr vert="horz" wrap="square" lIns="68580" tIns="34290" rIns="68580" bIns="34290" numCol="1" anchor="t" anchorCtr="0" compatLnSpc="1"/>
              <a:lstStyle/>
              <a:p>
                <a:pPr defTabSz="720090"/>
                <a:endParaRPr lang="en-US" sz="1400" kern="0" dirty="0"/>
              </a:p>
            </p:txBody>
          </p:sp>
          <p:sp>
            <p:nvSpPr>
              <p:cNvPr id="55" name="出自【趣你的PPT】(微信:qunideppt)：最优质的PPT资源库"/>
              <p:cNvSpPr/>
              <p:nvPr/>
            </p:nvSpPr>
            <p:spPr bwMode="auto">
              <a:xfrm flipH="1">
                <a:off x="3022964" y="3821602"/>
                <a:ext cx="311348" cy="137554"/>
              </a:xfrm>
              <a:custGeom>
                <a:avLst/>
                <a:gdLst>
                  <a:gd name="T0" fmla="*/ 0 w 378"/>
                  <a:gd name="T1" fmla="*/ 136 h 167"/>
                  <a:gd name="T2" fmla="*/ 347 w 378"/>
                  <a:gd name="T3" fmla="*/ 0 h 167"/>
                  <a:gd name="T4" fmla="*/ 378 w 378"/>
                  <a:gd name="T5" fmla="*/ 25 h 167"/>
                  <a:gd name="T6" fmla="*/ 31 w 378"/>
                  <a:gd name="T7" fmla="*/ 167 h 167"/>
                  <a:gd name="T8" fmla="*/ 0 w 378"/>
                  <a:gd name="T9" fmla="*/ 136 h 167"/>
                </a:gdLst>
                <a:ahLst/>
                <a:cxnLst>
                  <a:cxn ang="0">
                    <a:pos x="T0" y="T1"/>
                  </a:cxn>
                  <a:cxn ang="0">
                    <a:pos x="T2" y="T3"/>
                  </a:cxn>
                  <a:cxn ang="0">
                    <a:pos x="T4" y="T5"/>
                  </a:cxn>
                  <a:cxn ang="0">
                    <a:pos x="T6" y="T7"/>
                  </a:cxn>
                  <a:cxn ang="0">
                    <a:pos x="T8" y="T9"/>
                  </a:cxn>
                </a:cxnLst>
                <a:rect l="0" t="0" r="r" b="b"/>
                <a:pathLst>
                  <a:path w="378" h="167">
                    <a:moveTo>
                      <a:pt x="0" y="136"/>
                    </a:moveTo>
                    <a:lnTo>
                      <a:pt x="347" y="0"/>
                    </a:lnTo>
                    <a:lnTo>
                      <a:pt x="378" y="25"/>
                    </a:lnTo>
                    <a:lnTo>
                      <a:pt x="31" y="167"/>
                    </a:lnTo>
                    <a:lnTo>
                      <a:pt x="0" y="136"/>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sp>
            <p:nvSpPr>
              <p:cNvPr id="56" name="出自【趣你的PPT】(微信:qunideppt)：最优质的PPT资源库"/>
              <p:cNvSpPr/>
              <p:nvPr/>
            </p:nvSpPr>
            <p:spPr bwMode="auto">
              <a:xfrm flipH="1">
                <a:off x="2941421" y="3898203"/>
                <a:ext cx="311348" cy="142496"/>
              </a:xfrm>
              <a:custGeom>
                <a:avLst/>
                <a:gdLst>
                  <a:gd name="T0" fmla="*/ 0 w 378"/>
                  <a:gd name="T1" fmla="*/ 142 h 173"/>
                  <a:gd name="T2" fmla="*/ 347 w 378"/>
                  <a:gd name="T3" fmla="*/ 0 h 173"/>
                  <a:gd name="T4" fmla="*/ 378 w 378"/>
                  <a:gd name="T5" fmla="*/ 31 h 173"/>
                  <a:gd name="T6" fmla="*/ 31 w 378"/>
                  <a:gd name="T7" fmla="*/ 173 h 173"/>
                  <a:gd name="T8" fmla="*/ 0 w 378"/>
                  <a:gd name="T9" fmla="*/ 142 h 173"/>
                </a:gdLst>
                <a:ahLst/>
                <a:cxnLst>
                  <a:cxn ang="0">
                    <a:pos x="T0" y="T1"/>
                  </a:cxn>
                  <a:cxn ang="0">
                    <a:pos x="T2" y="T3"/>
                  </a:cxn>
                  <a:cxn ang="0">
                    <a:pos x="T4" y="T5"/>
                  </a:cxn>
                  <a:cxn ang="0">
                    <a:pos x="T6" y="T7"/>
                  </a:cxn>
                  <a:cxn ang="0">
                    <a:pos x="T8" y="T9"/>
                  </a:cxn>
                </a:cxnLst>
                <a:rect l="0" t="0" r="r" b="b"/>
                <a:pathLst>
                  <a:path w="378" h="173">
                    <a:moveTo>
                      <a:pt x="0" y="142"/>
                    </a:moveTo>
                    <a:lnTo>
                      <a:pt x="347" y="0"/>
                    </a:lnTo>
                    <a:lnTo>
                      <a:pt x="378" y="31"/>
                    </a:lnTo>
                    <a:lnTo>
                      <a:pt x="31" y="173"/>
                    </a:lnTo>
                    <a:lnTo>
                      <a:pt x="0" y="142"/>
                    </a:lnTo>
                    <a:close/>
                  </a:path>
                </a:pathLst>
              </a:custGeom>
              <a:solidFill>
                <a:schemeClr val="bg1"/>
              </a:solidFill>
              <a:ln>
                <a:noFill/>
              </a:ln>
            </p:spPr>
            <p:txBody>
              <a:bodyPr vert="horz" wrap="square" lIns="68580" tIns="34290" rIns="68580" bIns="34290" numCol="1" anchor="t" anchorCtr="0" compatLnSpc="1"/>
              <a:lstStyle/>
              <a:p>
                <a:pPr defTabSz="720090"/>
                <a:endParaRPr lang="en-US" sz="1400" kern="0" dirty="0"/>
              </a:p>
            </p:txBody>
          </p:sp>
        </p:grpSp>
      </p:grpSp>
      <p:sp>
        <p:nvSpPr>
          <p:cNvPr id="57" name="出自【趣你的PPT】(微信:qunideppt)：最优质的PPT资源库"/>
          <p:cNvSpPr/>
          <p:nvPr/>
        </p:nvSpPr>
        <p:spPr>
          <a:xfrm>
            <a:off x="5851906" y="2330352"/>
            <a:ext cx="296037" cy="296037"/>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8" name="出自【趣你的PPT】(微信:qunideppt)：最优质的PPT资源库"/>
          <p:cNvSpPr/>
          <p:nvPr/>
        </p:nvSpPr>
        <p:spPr>
          <a:xfrm>
            <a:off x="6179947" y="2314350"/>
            <a:ext cx="4213194" cy="355482"/>
          </a:xfrm>
          <a:prstGeom prst="rect">
            <a:avLst/>
          </a:prstGeom>
        </p:spPr>
        <p:txBody>
          <a:bodyPr wrap="square" lIns="96012" tIns="48006" rIns="96012" bIns="48006">
            <a:spAutoFit/>
          </a:bodyPr>
          <a:lstStyle/>
          <a:p>
            <a:r>
              <a:rPr lang="zh-CN" altLang="en-US" sz="1700" b="1" dirty="0" smtClean="0">
                <a:latin typeface="微软雅黑" panose="020B0503020204020204" pitchFamily="34" charset="-122"/>
                <a:ea typeface="微软雅黑" panose="020B0503020204020204" pitchFamily="34" charset="-122"/>
              </a:rPr>
              <a:t>关联的检索</a:t>
            </a:r>
            <a:r>
              <a:rPr lang="en-US" altLang="zh-CN" sz="1700" b="1" dirty="0" smtClean="0">
                <a:latin typeface="微软雅黑" panose="020B0503020204020204" pitchFamily="34" charset="-122"/>
                <a:ea typeface="微软雅黑" panose="020B0503020204020204" pitchFamily="34" charset="-122"/>
              </a:rPr>
              <a:t>——</a:t>
            </a:r>
            <a:r>
              <a:rPr lang="zh-CN" altLang="en-US" sz="1700" b="1" dirty="0" smtClean="0">
                <a:latin typeface="微软雅黑" panose="020B0503020204020204" pitchFamily="34" charset="-122"/>
                <a:ea typeface="微软雅黑" panose="020B0503020204020204" pitchFamily="34" charset="-122"/>
              </a:rPr>
              <a:t>相关的知识、相关的人物</a:t>
            </a:r>
            <a:endParaRPr lang="zh-CN" altLang="en-US" sz="1700" b="1" dirty="0">
              <a:latin typeface="微软雅黑" panose="020B0503020204020204" pitchFamily="34" charset="-122"/>
              <a:ea typeface="微软雅黑" panose="020B0503020204020204" pitchFamily="34" charset="-122"/>
            </a:endParaRPr>
          </a:p>
        </p:txBody>
      </p:sp>
      <p:sp>
        <p:nvSpPr>
          <p:cNvPr id="61" name="出自【趣你的PPT】(微信:qunideppt)：最优质的PPT资源库"/>
          <p:cNvSpPr/>
          <p:nvPr/>
        </p:nvSpPr>
        <p:spPr>
          <a:xfrm>
            <a:off x="6179947" y="3403963"/>
            <a:ext cx="4213194" cy="355482"/>
          </a:xfrm>
          <a:prstGeom prst="rect">
            <a:avLst/>
          </a:prstGeom>
        </p:spPr>
        <p:txBody>
          <a:bodyPr wrap="square" lIns="96012" tIns="48006" rIns="96012" bIns="48006">
            <a:spAutoFit/>
          </a:bodyPr>
          <a:lstStyle/>
          <a:p>
            <a:r>
              <a:rPr lang="zh-CN" altLang="en-US" sz="1700" b="1" dirty="0">
                <a:latin typeface="微软雅黑" panose="020B0503020204020204" pitchFamily="34" charset="-122"/>
                <a:ea typeface="微软雅黑" panose="020B0503020204020204" pitchFamily="34" charset="-122"/>
              </a:rPr>
              <a:t>深入</a:t>
            </a:r>
            <a:r>
              <a:rPr lang="zh-CN" altLang="en-US" sz="1700" b="1" dirty="0" smtClean="0">
                <a:latin typeface="微软雅黑" panose="020B0503020204020204" pitchFamily="34" charset="-122"/>
                <a:ea typeface="微软雅黑" panose="020B0503020204020204" pitchFamily="34" charset="-122"/>
              </a:rPr>
              <a:t>的检索</a:t>
            </a:r>
            <a:r>
              <a:rPr lang="en-US" altLang="zh-CN" sz="1700" b="1" dirty="0" smtClean="0">
                <a:latin typeface="微软雅黑" panose="020B0503020204020204" pitchFamily="34" charset="-122"/>
                <a:ea typeface="微软雅黑" panose="020B0503020204020204" pitchFamily="34" charset="-122"/>
              </a:rPr>
              <a:t>——</a:t>
            </a:r>
            <a:r>
              <a:rPr lang="zh-CN" altLang="en-US" sz="1700" b="1" dirty="0" smtClean="0">
                <a:latin typeface="微软雅黑" panose="020B0503020204020204" pitchFamily="34" charset="-122"/>
                <a:ea typeface="微软雅黑" panose="020B0503020204020204" pitchFamily="34" charset="-122"/>
              </a:rPr>
              <a:t>目录级的图书检索</a:t>
            </a:r>
            <a:endParaRPr lang="zh-CN" altLang="en-US" sz="1700" b="1" dirty="0">
              <a:latin typeface="微软雅黑" panose="020B0503020204020204" pitchFamily="34" charset="-122"/>
              <a:ea typeface="微软雅黑" panose="020B0503020204020204" pitchFamily="34" charset="-122"/>
            </a:endParaRPr>
          </a:p>
        </p:txBody>
      </p:sp>
      <p:sp>
        <p:nvSpPr>
          <p:cNvPr id="64" name="出自【趣你的PPT】(微信:qunideppt)：最优质的PPT资源库"/>
          <p:cNvSpPr/>
          <p:nvPr/>
        </p:nvSpPr>
        <p:spPr>
          <a:xfrm>
            <a:off x="6179947" y="4480211"/>
            <a:ext cx="4440020" cy="355482"/>
          </a:xfrm>
          <a:prstGeom prst="rect">
            <a:avLst/>
          </a:prstGeom>
        </p:spPr>
        <p:txBody>
          <a:bodyPr wrap="square" lIns="96012" tIns="48006" rIns="96012" bIns="48006">
            <a:spAutoFit/>
          </a:bodyPr>
          <a:lstStyle/>
          <a:p>
            <a:r>
              <a:rPr lang="zh-CN" altLang="en-US" sz="1700" b="1" dirty="0" smtClean="0">
                <a:latin typeface="微软雅黑" panose="020B0503020204020204" pitchFamily="34" charset="-122"/>
                <a:ea typeface="微软雅黑" panose="020B0503020204020204" pitchFamily="34" charset="-122"/>
              </a:rPr>
              <a:t>立体的检索</a:t>
            </a:r>
            <a:r>
              <a:rPr lang="en-US" altLang="zh-CN" sz="1700" b="1" dirty="0" smtClean="0">
                <a:latin typeface="微软雅黑" panose="020B0503020204020204" pitchFamily="34" charset="-122"/>
                <a:ea typeface="微软雅黑" panose="020B0503020204020204" pitchFamily="34" charset="-122"/>
              </a:rPr>
              <a:t>——</a:t>
            </a:r>
            <a:r>
              <a:rPr lang="zh-CN" altLang="en-US" sz="1700" b="1" dirty="0" smtClean="0">
                <a:latin typeface="微软雅黑" panose="020B0503020204020204" pitchFamily="34" charset="-122"/>
                <a:ea typeface="微软雅黑" panose="020B0503020204020204" pitchFamily="34" charset="-122"/>
              </a:rPr>
              <a:t>纸、电一体化检索</a:t>
            </a:r>
            <a:endParaRPr lang="zh-CN" altLang="en-US" sz="1700" b="1" dirty="0">
              <a:latin typeface="微软雅黑" panose="020B0503020204020204" pitchFamily="34" charset="-122"/>
              <a:ea typeface="微软雅黑" panose="020B0503020204020204" pitchFamily="34" charset="-122"/>
            </a:endParaRPr>
          </a:p>
        </p:txBody>
      </p:sp>
      <p:sp>
        <p:nvSpPr>
          <p:cNvPr id="65" name="出自【趣你的PPT】(微信:qunideppt)：最优质的PPT资源库"/>
          <p:cNvSpPr/>
          <p:nvPr/>
        </p:nvSpPr>
        <p:spPr>
          <a:xfrm>
            <a:off x="5824400" y="3421379"/>
            <a:ext cx="296037" cy="296037"/>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6" name="出自【趣你的PPT】(微信:qunideppt)：最优质的PPT资源库"/>
          <p:cNvSpPr/>
          <p:nvPr/>
        </p:nvSpPr>
        <p:spPr>
          <a:xfrm>
            <a:off x="5871147" y="4544445"/>
            <a:ext cx="296037" cy="296037"/>
          </a:xfrm>
          <a:prstGeom prst="ellipse">
            <a:avLst/>
          </a:prstGeom>
          <a:solidFill>
            <a:srgbClr val="269790"/>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1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1000"/>
                                        <p:tgtEl>
                                          <p:spTgt spid="5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heel(1)">
                                      <p:cBhvr>
                                        <p:cTn id="10" dur="10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heel(1)">
                                      <p:cBhvr>
                                        <p:cTn id="15" dur="1000"/>
                                        <p:tgtEl>
                                          <p:spTgt spid="6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heel(1)">
                                      <p:cBhvr>
                                        <p:cTn id="18" dur="10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heel(1)">
                                      <p:cBhvr>
                                        <p:cTn id="23" dur="1000"/>
                                        <p:tgtEl>
                                          <p:spTgt spid="6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heel(1)">
                                      <p:cBhvr>
                                        <p:cTn id="26"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61" grpId="0"/>
      <p:bldP spid="64" grpId="0"/>
      <p:bldP spid="65"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71" y="238486"/>
            <a:ext cx="12806571" cy="947311"/>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grpSp>
        <p:nvGrpSpPr>
          <p:cNvPr id="3" name="组合 266"/>
          <p:cNvGrpSpPr/>
          <p:nvPr/>
        </p:nvGrpSpPr>
        <p:grpSpPr>
          <a:xfrm>
            <a:off x="-4970" y="224134"/>
            <a:ext cx="1043995" cy="976017"/>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2" name="图片 31"/>
          <p:cNvPicPr>
            <a:picLocks noChangeAspect="1"/>
          </p:cNvPicPr>
          <p:nvPr/>
        </p:nvPicPr>
        <p:blipFill>
          <a:blip r:embed="rId1" cstate="print"/>
          <a:stretch>
            <a:fillRect/>
          </a:stretch>
        </p:blipFill>
        <p:spPr>
          <a:xfrm>
            <a:off x="494027" y="369903"/>
            <a:ext cx="686069" cy="684474"/>
          </a:xfrm>
          <a:prstGeom prst="rect">
            <a:avLst/>
          </a:prstGeom>
        </p:spPr>
      </p:pic>
      <p:sp>
        <p:nvSpPr>
          <p:cNvPr id="33" name="燕尾形 32"/>
          <p:cNvSpPr/>
          <p:nvPr/>
        </p:nvSpPr>
        <p:spPr>
          <a:xfrm rot="98182">
            <a:off x="12141501" y="591382"/>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34" name="燕尾形 33"/>
          <p:cNvSpPr/>
          <p:nvPr/>
        </p:nvSpPr>
        <p:spPr>
          <a:xfrm rot="98182">
            <a:off x="11953166" y="591381"/>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51" name="同心圆 50"/>
          <p:cNvSpPr/>
          <p:nvPr/>
        </p:nvSpPr>
        <p:spPr>
          <a:xfrm>
            <a:off x="1312218" y="2617541"/>
            <a:ext cx="2992011" cy="2992011"/>
          </a:xfrm>
          <a:prstGeom prst="donut">
            <a:avLst>
              <a:gd name="adj" fmla="val 56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sp>
        <p:nvSpPr>
          <p:cNvPr id="100" name="Freeform 87"/>
          <p:cNvSpPr>
            <a:spLocks noEditPoints="1"/>
          </p:cNvSpPr>
          <p:nvPr/>
        </p:nvSpPr>
        <p:spPr bwMode="auto">
          <a:xfrm>
            <a:off x="1865358" y="3173165"/>
            <a:ext cx="1880762" cy="1880762"/>
          </a:xfrm>
          <a:custGeom>
            <a:avLst/>
            <a:gdLst>
              <a:gd name="T0" fmla="*/ 56 w 58"/>
              <a:gd name="T1" fmla="*/ 29 h 58"/>
              <a:gd name="T2" fmla="*/ 10 w 58"/>
              <a:gd name="T3" fmla="*/ 48 h 58"/>
              <a:gd name="T4" fmla="*/ 29 w 58"/>
              <a:gd name="T5" fmla="*/ 2 h 58"/>
              <a:gd name="T6" fmla="*/ 46 w 58"/>
              <a:gd name="T7" fmla="*/ 23 h 58"/>
              <a:gd name="T8" fmla="*/ 48 w 58"/>
              <a:gd name="T9" fmla="*/ 36 h 58"/>
              <a:gd name="T10" fmla="*/ 48 w 58"/>
              <a:gd name="T11" fmla="*/ 37 h 58"/>
              <a:gd name="T12" fmla="*/ 36 w 58"/>
              <a:gd name="T13" fmla="*/ 44 h 58"/>
              <a:gd name="T14" fmla="*/ 37 w 58"/>
              <a:gd name="T15" fmla="*/ 47 h 58"/>
              <a:gd name="T16" fmla="*/ 22 w 58"/>
              <a:gd name="T17" fmla="*/ 44 h 58"/>
              <a:gd name="T18" fmla="*/ 11 w 58"/>
              <a:gd name="T19" fmla="*/ 37 h 58"/>
              <a:gd name="T20" fmla="*/ 10 w 58"/>
              <a:gd name="T21" fmla="*/ 35 h 58"/>
              <a:gd name="T22" fmla="*/ 13 w 58"/>
              <a:gd name="T23" fmla="*/ 22 h 58"/>
              <a:gd name="T24" fmla="*/ 10 w 58"/>
              <a:gd name="T25" fmla="*/ 21 h 58"/>
              <a:gd name="T26" fmla="*/ 24 w 58"/>
              <a:gd name="T27" fmla="*/ 12 h 58"/>
              <a:gd name="T28" fmla="*/ 37 w 58"/>
              <a:gd name="T29" fmla="*/ 10 h 58"/>
              <a:gd name="T30" fmla="*/ 38 w 58"/>
              <a:gd name="T31" fmla="*/ 10 h 58"/>
              <a:gd name="T32" fmla="*/ 9 w 58"/>
              <a:gd name="T33" fmla="*/ 8 h 58"/>
              <a:gd name="T34" fmla="*/ 29 w 58"/>
              <a:gd name="T35" fmla="*/ 58 h 58"/>
              <a:gd name="T36" fmla="*/ 50 w 58"/>
              <a:gd name="T37" fmla="*/ 8 h 58"/>
              <a:gd name="T38" fmla="*/ 29 w 58"/>
              <a:gd name="T39" fmla="*/ 1 h 58"/>
              <a:gd name="T40" fmla="*/ 9 w 58"/>
              <a:gd name="T41" fmla="*/ 48 h 58"/>
              <a:gd name="T42" fmla="*/ 57 w 58"/>
              <a:gd name="T43" fmla="*/ 29 h 58"/>
              <a:gd name="T44" fmla="*/ 49 w 58"/>
              <a:gd name="T45" fmla="*/ 28 h 58"/>
              <a:gd name="T46" fmla="*/ 52 w 58"/>
              <a:gd name="T47" fmla="*/ 28 h 58"/>
              <a:gd name="T48" fmla="*/ 42 w 58"/>
              <a:gd name="T49" fmla="*/ 43 h 58"/>
              <a:gd name="T50" fmla="*/ 30 w 58"/>
              <a:gd name="T51" fmla="*/ 51 h 58"/>
              <a:gd name="T52" fmla="*/ 29 w 58"/>
              <a:gd name="T53" fmla="*/ 51 h 58"/>
              <a:gd name="T54" fmla="*/ 16 w 58"/>
              <a:gd name="T55" fmla="*/ 43 h 58"/>
              <a:gd name="T56" fmla="*/ 14 w 58"/>
              <a:gd name="T57" fmla="*/ 45 h 58"/>
              <a:gd name="T58" fmla="*/ 10 w 58"/>
              <a:gd name="T59" fmla="*/ 28 h 58"/>
              <a:gd name="T60" fmla="*/ 13 w 58"/>
              <a:gd name="T61" fmla="*/ 13 h 58"/>
              <a:gd name="T62" fmla="*/ 14 w 58"/>
              <a:gd name="T63" fmla="*/ 12 h 58"/>
              <a:gd name="T64" fmla="*/ 29 w 58"/>
              <a:gd name="T65" fmla="*/ 9 h 58"/>
              <a:gd name="T66" fmla="*/ 29 w 58"/>
              <a:gd name="T67" fmla="*/ 6 h 58"/>
              <a:gd name="T68" fmla="*/ 43 w 58"/>
              <a:gd name="T69" fmla="*/ 15 h 58"/>
              <a:gd name="T70" fmla="*/ 21 w 58"/>
              <a:gd name="T71" fmla="*/ 20 h 58"/>
              <a:gd name="T72" fmla="*/ 17 w 58"/>
              <a:gd name="T73" fmla="*/ 27 h 58"/>
              <a:gd name="T74" fmla="*/ 23 w 58"/>
              <a:gd name="T75" fmla="*/ 32 h 58"/>
              <a:gd name="T76" fmla="*/ 23 w 58"/>
              <a:gd name="T77" fmla="*/ 36 h 58"/>
              <a:gd name="T78" fmla="*/ 29 w 58"/>
              <a:gd name="T79" fmla="*/ 45 h 58"/>
              <a:gd name="T80" fmla="*/ 35 w 58"/>
              <a:gd name="T81" fmla="*/ 36 h 58"/>
              <a:gd name="T82" fmla="*/ 35 w 58"/>
              <a:gd name="T83" fmla="*/ 32 h 58"/>
              <a:gd name="T84" fmla="*/ 42 w 58"/>
              <a:gd name="T85" fmla="*/ 27 h 58"/>
              <a:gd name="T86" fmla="*/ 38 w 58"/>
              <a:gd name="T87" fmla="*/ 20 h 58"/>
              <a:gd name="T88" fmla="*/ 30 w 58"/>
              <a:gd name="T89" fmla="*/ 16 h 58"/>
              <a:gd name="T90" fmla="*/ 26 w 58"/>
              <a:gd name="T91" fmla="*/ 23 h 58"/>
              <a:gd name="T92" fmla="*/ 46 w 58"/>
              <a:gd name="T93" fmla="*/ 12 h 58"/>
              <a:gd name="T94" fmla="*/ 6 w 58"/>
              <a:gd name="T95" fmla="*/ 29 h 58"/>
              <a:gd name="T96" fmla="*/ 46 w 58"/>
              <a:gd name="T9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8">
                <a:moveTo>
                  <a:pt x="29" y="2"/>
                </a:moveTo>
                <a:cubicBezTo>
                  <a:pt x="37" y="2"/>
                  <a:pt x="43" y="5"/>
                  <a:pt x="48" y="10"/>
                </a:cubicBezTo>
                <a:cubicBezTo>
                  <a:pt x="53" y="14"/>
                  <a:pt x="56" y="21"/>
                  <a:pt x="56" y="29"/>
                </a:cubicBezTo>
                <a:cubicBezTo>
                  <a:pt x="56" y="36"/>
                  <a:pt x="53" y="43"/>
                  <a:pt x="48" y="48"/>
                </a:cubicBezTo>
                <a:cubicBezTo>
                  <a:pt x="43" y="52"/>
                  <a:pt x="37" y="56"/>
                  <a:pt x="29" y="56"/>
                </a:cubicBezTo>
                <a:cubicBezTo>
                  <a:pt x="22" y="56"/>
                  <a:pt x="15" y="52"/>
                  <a:pt x="10" y="48"/>
                </a:cubicBezTo>
                <a:cubicBezTo>
                  <a:pt x="5" y="43"/>
                  <a:pt x="2" y="36"/>
                  <a:pt x="2" y="29"/>
                </a:cubicBezTo>
                <a:cubicBezTo>
                  <a:pt x="2" y="21"/>
                  <a:pt x="5" y="14"/>
                  <a:pt x="10" y="10"/>
                </a:cubicBezTo>
                <a:cubicBezTo>
                  <a:pt x="15" y="5"/>
                  <a:pt x="22" y="2"/>
                  <a:pt x="29" y="2"/>
                </a:cubicBezTo>
                <a:close/>
                <a:moveTo>
                  <a:pt x="48" y="21"/>
                </a:moveTo>
                <a:cubicBezTo>
                  <a:pt x="45" y="22"/>
                  <a:pt x="45" y="22"/>
                  <a:pt x="45" y="22"/>
                </a:cubicBezTo>
                <a:cubicBezTo>
                  <a:pt x="46" y="23"/>
                  <a:pt x="46" y="23"/>
                  <a:pt x="46" y="23"/>
                </a:cubicBezTo>
                <a:cubicBezTo>
                  <a:pt x="48" y="22"/>
                  <a:pt x="48" y="22"/>
                  <a:pt x="48" y="22"/>
                </a:cubicBezTo>
                <a:cubicBezTo>
                  <a:pt x="48" y="21"/>
                  <a:pt x="48" y="21"/>
                  <a:pt x="48" y="21"/>
                </a:cubicBezTo>
                <a:close/>
                <a:moveTo>
                  <a:pt x="48" y="36"/>
                </a:moveTo>
                <a:cubicBezTo>
                  <a:pt x="45" y="35"/>
                  <a:pt x="45" y="35"/>
                  <a:pt x="45" y="35"/>
                </a:cubicBezTo>
                <a:cubicBezTo>
                  <a:pt x="45" y="36"/>
                  <a:pt x="45" y="36"/>
                  <a:pt x="45" y="36"/>
                </a:cubicBezTo>
                <a:cubicBezTo>
                  <a:pt x="48" y="37"/>
                  <a:pt x="48" y="37"/>
                  <a:pt x="48" y="37"/>
                </a:cubicBezTo>
                <a:cubicBezTo>
                  <a:pt x="48" y="36"/>
                  <a:pt x="48" y="36"/>
                  <a:pt x="48" y="36"/>
                </a:cubicBezTo>
                <a:close/>
                <a:moveTo>
                  <a:pt x="37" y="47"/>
                </a:moveTo>
                <a:cubicBezTo>
                  <a:pt x="36" y="44"/>
                  <a:pt x="36" y="44"/>
                  <a:pt x="36" y="44"/>
                </a:cubicBezTo>
                <a:cubicBezTo>
                  <a:pt x="35" y="45"/>
                  <a:pt x="35" y="45"/>
                  <a:pt x="35" y="45"/>
                </a:cubicBezTo>
                <a:cubicBezTo>
                  <a:pt x="36" y="48"/>
                  <a:pt x="36" y="48"/>
                  <a:pt x="36" y="48"/>
                </a:cubicBezTo>
                <a:cubicBezTo>
                  <a:pt x="37" y="47"/>
                  <a:pt x="37" y="47"/>
                  <a:pt x="37" y="47"/>
                </a:cubicBezTo>
                <a:close/>
                <a:moveTo>
                  <a:pt x="22" y="47"/>
                </a:moveTo>
                <a:cubicBezTo>
                  <a:pt x="23" y="45"/>
                  <a:pt x="23" y="45"/>
                  <a:pt x="23" y="45"/>
                </a:cubicBezTo>
                <a:cubicBezTo>
                  <a:pt x="22" y="44"/>
                  <a:pt x="22" y="44"/>
                  <a:pt x="22" y="44"/>
                </a:cubicBezTo>
                <a:cubicBezTo>
                  <a:pt x="21" y="47"/>
                  <a:pt x="21" y="47"/>
                  <a:pt x="21" y="47"/>
                </a:cubicBezTo>
                <a:cubicBezTo>
                  <a:pt x="22" y="47"/>
                  <a:pt x="22" y="47"/>
                  <a:pt x="22" y="47"/>
                </a:cubicBezTo>
                <a:close/>
                <a:moveTo>
                  <a:pt x="11" y="37"/>
                </a:moveTo>
                <a:cubicBezTo>
                  <a:pt x="13" y="36"/>
                  <a:pt x="13" y="36"/>
                  <a:pt x="13" y="36"/>
                </a:cubicBezTo>
                <a:cubicBezTo>
                  <a:pt x="13" y="34"/>
                  <a:pt x="13" y="34"/>
                  <a:pt x="13" y="34"/>
                </a:cubicBezTo>
                <a:cubicBezTo>
                  <a:pt x="10" y="35"/>
                  <a:pt x="10" y="35"/>
                  <a:pt x="10" y="35"/>
                </a:cubicBezTo>
                <a:cubicBezTo>
                  <a:pt x="11" y="37"/>
                  <a:pt x="11" y="37"/>
                  <a:pt x="11" y="37"/>
                </a:cubicBezTo>
                <a:close/>
                <a:moveTo>
                  <a:pt x="10" y="21"/>
                </a:moveTo>
                <a:cubicBezTo>
                  <a:pt x="13" y="22"/>
                  <a:pt x="13" y="22"/>
                  <a:pt x="13" y="22"/>
                </a:cubicBezTo>
                <a:cubicBezTo>
                  <a:pt x="14" y="21"/>
                  <a:pt x="14" y="21"/>
                  <a:pt x="14" y="21"/>
                </a:cubicBezTo>
                <a:cubicBezTo>
                  <a:pt x="11" y="20"/>
                  <a:pt x="11" y="20"/>
                  <a:pt x="11" y="20"/>
                </a:cubicBezTo>
                <a:cubicBezTo>
                  <a:pt x="10" y="21"/>
                  <a:pt x="10" y="21"/>
                  <a:pt x="10" y="21"/>
                </a:cubicBezTo>
                <a:close/>
                <a:moveTo>
                  <a:pt x="21" y="10"/>
                </a:moveTo>
                <a:cubicBezTo>
                  <a:pt x="22" y="13"/>
                  <a:pt x="22" y="13"/>
                  <a:pt x="22" y="13"/>
                </a:cubicBezTo>
                <a:cubicBezTo>
                  <a:pt x="24" y="12"/>
                  <a:pt x="24" y="12"/>
                  <a:pt x="24" y="12"/>
                </a:cubicBezTo>
                <a:cubicBezTo>
                  <a:pt x="22" y="10"/>
                  <a:pt x="22" y="10"/>
                  <a:pt x="22" y="10"/>
                </a:cubicBezTo>
                <a:cubicBezTo>
                  <a:pt x="21" y="10"/>
                  <a:pt x="21" y="10"/>
                  <a:pt x="21" y="10"/>
                </a:cubicBezTo>
                <a:close/>
                <a:moveTo>
                  <a:pt x="37" y="10"/>
                </a:moveTo>
                <a:cubicBezTo>
                  <a:pt x="36" y="13"/>
                  <a:pt x="36" y="13"/>
                  <a:pt x="36" y="13"/>
                </a:cubicBezTo>
                <a:cubicBezTo>
                  <a:pt x="37" y="13"/>
                  <a:pt x="37" y="13"/>
                  <a:pt x="37" y="13"/>
                </a:cubicBezTo>
                <a:cubicBezTo>
                  <a:pt x="38" y="10"/>
                  <a:pt x="38" y="10"/>
                  <a:pt x="38" y="10"/>
                </a:cubicBezTo>
                <a:cubicBezTo>
                  <a:pt x="37" y="10"/>
                  <a:pt x="37" y="10"/>
                  <a:pt x="37" y="10"/>
                </a:cubicBezTo>
                <a:close/>
                <a:moveTo>
                  <a:pt x="29" y="0"/>
                </a:moveTo>
                <a:cubicBezTo>
                  <a:pt x="21" y="0"/>
                  <a:pt x="14" y="3"/>
                  <a:pt x="9" y="8"/>
                </a:cubicBezTo>
                <a:cubicBezTo>
                  <a:pt x="3" y="13"/>
                  <a:pt x="0" y="21"/>
                  <a:pt x="0" y="29"/>
                </a:cubicBezTo>
                <a:cubicBezTo>
                  <a:pt x="0" y="37"/>
                  <a:pt x="3" y="44"/>
                  <a:pt x="9" y="49"/>
                </a:cubicBezTo>
                <a:cubicBezTo>
                  <a:pt x="14" y="54"/>
                  <a:pt x="21" y="58"/>
                  <a:pt x="29" y="58"/>
                </a:cubicBezTo>
                <a:cubicBezTo>
                  <a:pt x="37" y="58"/>
                  <a:pt x="45" y="54"/>
                  <a:pt x="50" y="49"/>
                </a:cubicBezTo>
                <a:cubicBezTo>
                  <a:pt x="55" y="44"/>
                  <a:pt x="58" y="37"/>
                  <a:pt x="58" y="29"/>
                </a:cubicBezTo>
                <a:cubicBezTo>
                  <a:pt x="58" y="21"/>
                  <a:pt x="55" y="13"/>
                  <a:pt x="50" y="8"/>
                </a:cubicBezTo>
                <a:cubicBezTo>
                  <a:pt x="45" y="3"/>
                  <a:pt x="37" y="0"/>
                  <a:pt x="29" y="0"/>
                </a:cubicBezTo>
                <a:close/>
                <a:moveTo>
                  <a:pt x="49" y="9"/>
                </a:moveTo>
                <a:cubicBezTo>
                  <a:pt x="44" y="4"/>
                  <a:pt x="37" y="1"/>
                  <a:pt x="29" y="1"/>
                </a:cubicBezTo>
                <a:cubicBezTo>
                  <a:pt x="22" y="1"/>
                  <a:pt x="15" y="4"/>
                  <a:pt x="9" y="9"/>
                </a:cubicBezTo>
                <a:cubicBezTo>
                  <a:pt x="4" y="14"/>
                  <a:pt x="1" y="21"/>
                  <a:pt x="1" y="29"/>
                </a:cubicBezTo>
                <a:cubicBezTo>
                  <a:pt x="1" y="36"/>
                  <a:pt x="4" y="43"/>
                  <a:pt x="9" y="48"/>
                </a:cubicBezTo>
                <a:cubicBezTo>
                  <a:pt x="15" y="53"/>
                  <a:pt x="22" y="57"/>
                  <a:pt x="29" y="57"/>
                </a:cubicBezTo>
                <a:cubicBezTo>
                  <a:pt x="37" y="57"/>
                  <a:pt x="44" y="53"/>
                  <a:pt x="49" y="48"/>
                </a:cubicBezTo>
                <a:cubicBezTo>
                  <a:pt x="54" y="43"/>
                  <a:pt x="57" y="36"/>
                  <a:pt x="57" y="29"/>
                </a:cubicBezTo>
                <a:cubicBezTo>
                  <a:pt x="57" y="21"/>
                  <a:pt x="54" y="14"/>
                  <a:pt x="49" y="9"/>
                </a:cubicBezTo>
                <a:close/>
                <a:moveTo>
                  <a:pt x="52" y="28"/>
                </a:moveTo>
                <a:cubicBezTo>
                  <a:pt x="49" y="28"/>
                  <a:pt x="49" y="28"/>
                  <a:pt x="49" y="28"/>
                </a:cubicBezTo>
                <a:cubicBezTo>
                  <a:pt x="49" y="29"/>
                  <a:pt x="49" y="29"/>
                  <a:pt x="49" y="29"/>
                </a:cubicBezTo>
                <a:cubicBezTo>
                  <a:pt x="52" y="29"/>
                  <a:pt x="52" y="29"/>
                  <a:pt x="52" y="29"/>
                </a:cubicBezTo>
                <a:cubicBezTo>
                  <a:pt x="52" y="28"/>
                  <a:pt x="52" y="28"/>
                  <a:pt x="52" y="28"/>
                </a:cubicBezTo>
                <a:close/>
                <a:moveTo>
                  <a:pt x="46" y="44"/>
                </a:moveTo>
                <a:cubicBezTo>
                  <a:pt x="43" y="42"/>
                  <a:pt x="43" y="42"/>
                  <a:pt x="43" y="42"/>
                </a:cubicBezTo>
                <a:cubicBezTo>
                  <a:pt x="42" y="43"/>
                  <a:pt x="42" y="43"/>
                  <a:pt x="42" y="43"/>
                </a:cubicBezTo>
                <a:cubicBezTo>
                  <a:pt x="45" y="45"/>
                  <a:pt x="45" y="45"/>
                  <a:pt x="45" y="45"/>
                </a:cubicBezTo>
                <a:cubicBezTo>
                  <a:pt x="46" y="44"/>
                  <a:pt x="46" y="44"/>
                  <a:pt x="46" y="44"/>
                </a:cubicBezTo>
                <a:close/>
                <a:moveTo>
                  <a:pt x="30" y="51"/>
                </a:moveTo>
                <a:cubicBezTo>
                  <a:pt x="30" y="48"/>
                  <a:pt x="30" y="48"/>
                  <a:pt x="30" y="48"/>
                </a:cubicBezTo>
                <a:cubicBezTo>
                  <a:pt x="29" y="48"/>
                  <a:pt x="29" y="48"/>
                  <a:pt x="29" y="48"/>
                </a:cubicBezTo>
                <a:cubicBezTo>
                  <a:pt x="29" y="51"/>
                  <a:pt x="29" y="51"/>
                  <a:pt x="29" y="51"/>
                </a:cubicBezTo>
                <a:cubicBezTo>
                  <a:pt x="30" y="51"/>
                  <a:pt x="30" y="51"/>
                  <a:pt x="30" y="51"/>
                </a:cubicBezTo>
                <a:close/>
                <a:moveTo>
                  <a:pt x="14" y="45"/>
                </a:moveTo>
                <a:cubicBezTo>
                  <a:pt x="16" y="43"/>
                  <a:pt x="16" y="43"/>
                  <a:pt x="16" y="43"/>
                </a:cubicBezTo>
                <a:cubicBezTo>
                  <a:pt x="15" y="42"/>
                  <a:pt x="15" y="42"/>
                  <a:pt x="15" y="42"/>
                </a:cubicBezTo>
                <a:cubicBezTo>
                  <a:pt x="13" y="44"/>
                  <a:pt x="13" y="44"/>
                  <a:pt x="13" y="44"/>
                </a:cubicBezTo>
                <a:cubicBezTo>
                  <a:pt x="14" y="45"/>
                  <a:pt x="14" y="45"/>
                  <a:pt x="14" y="45"/>
                </a:cubicBezTo>
                <a:close/>
                <a:moveTo>
                  <a:pt x="7" y="29"/>
                </a:moveTo>
                <a:cubicBezTo>
                  <a:pt x="10" y="29"/>
                  <a:pt x="10" y="29"/>
                  <a:pt x="10" y="29"/>
                </a:cubicBezTo>
                <a:cubicBezTo>
                  <a:pt x="10" y="28"/>
                  <a:pt x="10" y="28"/>
                  <a:pt x="10" y="28"/>
                </a:cubicBezTo>
                <a:cubicBezTo>
                  <a:pt x="7" y="28"/>
                  <a:pt x="7" y="28"/>
                  <a:pt x="7" y="28"/>
                </a:cubicBezTo>
                <a:cubicBezTo>
                  <a:pt x="7" y="29"/>
                  <a:pt x="7" y="29"/>
                  <a:pt x="7" y="29"/>
                </a:cubicBezTo>
                <a:close/>
                <a:moveTo>
                  <a:pt x="13" y="13"/>
                </a:moveTo>
                <a:cubicBezTo>
                  <a:pt x="15" y="15"/>
                  <a:pt x="15" y="15"/>
                  <a:pt x="15" y="15"/>
                </a:cubicBezTo>
                <a:cubicBezTo>
                  <a:pt x="16" y="14"/>
                  <a:pt x="16" y="14"/>
                  <a:pt x="16" y="14"/>
                </a:cubicBezTo>
                <a:cubicBezTo>
                  <a:pt x="14" y="12"/>
                  <a:pt x="14" y="12"/>
                  <a:pt x="14" y="12"/>
                </a:cubicBezTo>
                <a:cubicBezTo>
                  <a:pt x="13" y="13"/>
                  <a:pt x="13" y="13"/>
                  <a:pt x="13" y="13"/>
                </a:cubicBezTo>
                <a:close/>
                <a:moveTo>
                  <a:pt x="29" y="6"/>
                </a:moveTo>
                <a:cubicBezTo>
                  <a:pt x="29" y="9"/>
                  <a:pt x="29" y="9"/>
                  <a:pt x="29" y="9"/>
                </a:cubicBezTo>
                <a:cubicBezTo>
                  <a:pt x="30" y="9"/>
                  <a:pt x="30" y="9"/>
                  <a:pt x="30" y="9"/>
                </a:cubicBezTo>
                <a:cubicBezTo>
                  <a:pt x="30" y="6"/>
                  <a:pt x="30" y="6"/>
                  <a:pt x="30" y="6"/>
                </a:cubicBezTo>
                <a:cubicBezTo>
                  <a:pt x="29" y="6"/>
                  <a:pt x="29" y="6"/>
                  <a:pt x="29" y="6"/>
                </a:cubicBezTo>
                <a:close/>
                <a:moveTo>
                  <a:pt x="45" y="12"/>
                </a:moveTo>
                <a:cubicBezTo>
                  <a:pt x="42" y="14"/>
                  <a:pt x="42" y="14"/>
                  <a:pt x="42" y="14"/>
                </a:cubicBezTo>
                <a:cubicBezTo>
                  <a:pt x="43" y="15"/>
                  <a:pt x="43" y="15"/>
                  <a:pt x="43" y="15"/>
                </a:cubicBezTo>
                <a:cubicBezTo>
                  <a:pt x="46" y="13"/>
                  <a:pt x="46" y="13"/>
                  <a:pt x="46" y="13"/>
                </a:cubicBezTo>
                <a:cubicBezTo>
                  <a:pt x="45" y="12"/>
                  <a:pt x="45" y="12"/>
                  <a:pt x="45" y="12"/>
                </a:cubicBezTo>
                <a:close/>
                <a:moveTo>
                  <a:pt x="21" y="20"/>
                </a:moveTo>
                <a:cubicBezTo>
                  <a:pt x="22" y="22"/>
                  <a:pt x="22" y="22"/>
                  <a:pt x="22" y="22"/>
                </a:cubicBezTo>
                <a:cubicBezTo>
                  <a:pt x="23" y="25"/>
                  <a:pt x="23" y="25"/>
                  <a:pt x="23" y="25"/>
                </a:cubicBezTo>
                <a:cubicBezTo>
                  <a:pt x="17" y="27"/>
                  <a:pt x="17" y="27"/>
                  <a:pt x="17" y="27"/>
                </a:cubicBezTo>
                <a:cubicBezTo>
                  <a:pt x="13" y="29"/>
                  <a:pt x="13" y="29"/>
                  <a:pt x="13" y="29"/>
                </a:cubicBezTo>
                <a:cubicBezTo>
                  <a:pt x="17" y="30"/>
                  <a:pt x="17" y="30"/>
                  <a:pt x="17" y="30"/>
                </a:cubicBezTo>
                <a:cubicBezTo>
                  <a:pt x="23" y="32"/>
                  <a:pt x="23" y="32"/>
                  <a:pt x="23" y="32"/>
                </a:cubicBezTo>
                <a:cubicBezTo>
                  <a:pt x="22" y="35"/>
                  <a:pt x="22" y="35"/>
                  <a:pt x="22" y="35"/>
                </a:cubicBezTo>
                <a:cubicBezTo>
                  <a:pt x="21" y="37"/>
                  <a:pt x="21" y="37"/>
                  <a:pt x="21" y="37"/>
                </a:cubicBezTo>
                <a:cubicBezTo>
                  <a:pt x="23" y="36"/>
                  <a:pt x="23" y="36"/>
                  <a:pt x="23" y="36"/>
                </a:cubicBezTo>
                <a:cubicBezTo>
                  <a:pt x="26" y="35"/>
                  <a:pt x="26" y="35"/>
                  <a:pt x="26" y="35"/>
                </a:cubicBezTo>
                <a:cubicBezTo>
                  <a:pt x="28" y="41"/>
                  <a:pt x="28" y="41"/>
                  <a:pt x="28" y="41"/>
                </a:cubicBezTo>
                <a:cubicBezTo>
                  <a:pt x="29" y="45"/>
                  <a:pt x="29" y="45"/>
                  <a:pt x="29" y="45"/>
                </a:cubicBezTo>
                <a:cubicBezTo>
                  <a:pt x="30" y="41"/>
                  <a:pt x="30" y="41"/>
                  <a:pt x="30" y="41"/>
                </a:cubicBezTo>
                <a:cubicBezTo>
                  <a:pt x="33" y="35"/>
                  <a:pt x="33" y="35"/>
                  <a:pt x="33" y="35"/>
                </a:cubicBezTo>
                <a:cubicBezTo>
                  <a:pt x="35" y="36"/>
                  <a:pt x="35" y="36"/>
                  <a:pt x="35" y="36"/>
                </a:cubicBezTo>
                <a:cubicBezTo>
                  <a:pt x="38" y="37"/>
                  <a:pt x="38" y="37"/>
                  <a:pt x="38" y="37"/>
                </a:cubicBezTo>
                <a:cubicBezTo>
                  <a:pt x="37" y="35"/>
                  <a:pt x="37" y="35"/>
                  <a:pt x="37" y="35"/>
                </a:cubicBezTo>
                <a:cubicBezTo>
                  <a:pt x="35" y="32"/>
                  <a:pt x="35" y="32"/>
                  <a:pt x="35" y="32"/>
                </a:cubicBezTo>
                <a:cubicBezTo>
                  <a:pt x="42" y="30"/>
                  <a:pt x="42" y="30"/>
                  <a:pt x="42" y="30"/>
                </a:cubicBezTo>
                <a:cubicBezTo>
                  <a:pt x="45" y="29"/>
                  <a:pt x="45" y="29"/>
                  <a:pt x="45" y="29"/>
                </a:cubicBezTo>
                <a:cubicBezTo>
                  <a:pt x="42" y="27"/>
                  <a:pt x="42" y="27"/>
                  <a:pt x="42" y="27"/>
                </a:cubicBezTo>
                <a:cubicBezTo>
                  <a:pt x="35" y="25"/>
                  <a:pt x="35" y="25"/>
                  <a:pt x="35" y="25"/>
                </a:cubicBezTo>
                <a:cubicBezTo>
                  <a:pt x="37" y="22"/>
                  <a:pt x="37" y="22"/>
                  <a:pt x="37" y="22"/>
                </a:cubicBezTo>
                <a:cubicBezTo>
                  <a:pt x="38" y="20"/>
                  <a:pt x="38" y="20"/>
                  <a:pt x="38" y="20"/>
                </a:cubicBezTo>
                <a:cubicBezTo>
                  <a:pt x="35" y="21"/>
                  <a:pt x="35" y="21"/>
                  <a:pt x="35" y="21"/>
                </a:cubicBezTo>
                <a:cubicBezTo>
                  <a:pt x="33" y="23"/>
                  <a:pt x="33" y="23"/>
                  <a:pt x="33" y="23"/>
                </a:cubicBezTo>
                <a:cubicBezTo>
                  <a:pt x="30" y="16"/>
                  <a:pt x="30" y="16"/>
                  <a:pt x="30" y="16"/>
                </a:cubicBezTo>
                <a:cubicBezTo>
                  <a:pt x="29" y="13"/>
                  <a:pt x="29" y="13"/>
                  <a:pt x="29" y="13"/>
                </a:cubicBezTo>
                <a:cubicBezTo>
                  <a:pt x="28" y="16"/>
                  <a:pt x="28" y="16"/>
                  <a:pt x="28" y="16"/>
                </a:cubicBezTo>
                <a:cubicBezTo>
                  <a:pt x="26" y="23"/>
                  <a:pt x="26" y="23"/>
                  <a:pt x="26" y="23"/>
                </a:cubicBezTo>
                <a:cubicBezTo>
                  <a:pt x="23" y="21"/>
                  <a:pt x="23" y="21"/>
                  <a:pt x="23" y="21"/>
                </a:cubicBezTo>
                <a:cubicBezTo>
                  <a:pt x="21" y="20"/>
                  <a:pt x="21" y="20"/>
                  <a:pt x="21" y="20"/>
                </a:cubicBezTo>
                <a:close/>
                <a:moveTo>
                  <a:pt x="46" y="12"/>
                </a:moveTo>
                <a:cubicBezTo>
                  <a:pt x="42" y="8"/>
                  <a:pt x="36" y="5"/>
                  <a:pt x="29" y="5"/>
                </a:cubicBezTo>
                <a:cubicBezTo>
                  <a:pt x="23" y="5"/>
                  <a:pt x="17" y="8"/>
                  <a:pt x="13" y="12"/>
                </a:cubicBezTo>
                <a:cubicBezTo>
                  <a:pt x="9" y="16"/>
                  <a:pt x="6" y="22"/>
                  <a:pt x="6" y="29"/>
                </a:cubicBezTo>
                <a:cubicBezTo>
                  <a:pt x="6" y="35"/>
                  <a:pt x="9" y="41"/>
                  <a:pt x="13" y="45"/>
                </a:cubicBezTo>
                <a:cubicBezTo>
                  <a:pt x="17" y="49"/>
                  <a:pt x="23" y="52"/>
                  <a:pt x="29" y="52"/>
                </a:cubicBezTo>
                <a:cubicBezTo>
                  <a:pt x="36" y="52"/>
                  <a:pt x="42" y="49"/>
                  <a:pt x="46" y="45"/>
                </a:cubicBezTo>
                <a:cubicBezTo>
                  <a:pt x="50" y="41"/>
                  <a:pt x="53" y="35"/>
                  <a:pt x="53" y="29"/>
                </a:cubicBezTo>
                <a:cubicBezTo>
                  <a:pt x="53" y="22"/>
                  <a:pt x="50" y="16"/>
                  <a:pt x="46" y="12"/>
                </a:cubicBezTo>
                <a:close/>
              </a:path>
            </a:pathLst>
          </a:custGeom>
          <a:solidFill>
            <a:schemeClr val="bg1"/>
          </a:solidFill>
          <a:ln>
            <a:solidFill>
              <a:schemeClr val="tx1"/>
            </a:solidFill>
          </a:ln>
        </p:spPr>
        <p:txBody>
          <a:bodyPr vert="horz" wrap="square" lIns="96012" tIns="48006" rIns="96012" bIns="48006" numCol="1" anchor="t" anchorCtr="0" compatLnSpc="1"/>
          <a:lstStyle/>
          <a:p>
            <a:endParaRPr lang="zh-CN" altLang="en-US"/>
          </a:p>
        </p:txBody>
      </p:sp>
      <p:grpSp>
        <p:nvGrpSpPr>
          <p:cNvPr id="4" name="组合 10"/>
          <p:cNvGrpSpPr/>
          <p:nvPr/>
        </p:nvGrpSpPr>
        <p:grpSpPr>
          <a:xfrm>
            <a:off x="1151562" y="2469426"/>
            <a:ext cx="3308349" cy="3308349"/>
            <a:chOff x="4430461" y="2168765"/>
            <a:chExt cx="3150809" cy="3150809"/>
          </a:xfrm>
          <a:solidFill>
            <a:schemeClr val="bg1"/>
          </a:solidFill>
        </p:grpSpPr>
        <p:grpSp>
          <p:nvGrpSpPr>
            <p:cNvPr id="5" name="组合 9"/>
            <p:cNvGrpSpPr/>
            <p:nvPr/>
          </p:nvGrpSpPr>
          <p:grpSpPr>
            <a:xfrm>
              <a:off x="5763665" y="2168765"/>
              <a:ext cx="353200" cy="3150809"/>
              <a:chOff x="5851430" y="2168765"/>
              <a:chExt cx="353200" cy="3150809"/>
            </a:xfrm>
            <a:grpFill/>
          </p:grpSpPr>
          <p:sp>
            <p:nvSpPr>
              <p:cNvPr id="9" name="等腰三角形 8"/>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等腰三角形 100"/>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101"/>
            <p:cNvGrpSpPr/>
            <p:nvPr/>
          </p:nvGrpSpPr>
          <p:grpSpPr>
            <a:xfrm rot="5400000">
              <a:off x="5829266" y="2161629"/>
              <a:ext cx="353200" cy="3150809"/>
              <a:chOff x="5851430" y="2168765"/>
              <a:chExt cx="353200" cy="3150809"/>
            </a:xfrm>
            <a:grpFill/>
          </p:grpSpPr>
          <p:sp>
            <p:nvSpPr>
              <p:cNvPr id="103" name="等腰三角形 102"/>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等腰三角形 103"/>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7" name="组合 13"/>
          <p:cNvGrpSpPr/>
          <p:nvPr/>
        </p:nvGrpSpPr>
        <p:grpSpPr>
          <a:xfrm>
            <a:off x="5644716" y="3485955"/>
            <a:ext cx="5897455" cy="1052767"/>
            <a:chOff x="1391653" y="4319654"/>
            <a:chExt cx="5616624" cy="1002635"/>
          </a:xfrm>
        </p:grpSpPr>
        <p:grpSp>
          <p:nvGrpSpPr>
            <p:cNvPr id="8" name="组合 87"/>
            <p:cNvGrpSpPr/>
            <p:nvPr/>
          </p:nvGrpSpPr>
          <p:grpSpPr>
            <a:xfrm>
              <a:off x="1391653" y="4703158"/>
              <a:ext cx="5616624" cy="619131"/>
              <a:chOff x="1637339" y="2183369"/>
              <a:chExt cx="5903935" cy="619131"/>
            </a:xfrm>
          </p:grpSpPr>
          <p:sp>
            <p:nvSpPr>
              <p:cNvPr id="89" name="文本框 88"/>
              <p:cNvSpPr txBox="1"/>
              <p:nvPr/>
            </p:nvSpPr>
            <p:spPr>
              <a:xfrm>
                <a:off x="2682481" y="2183369"/>
                <a:ext cx="4858793" cy="584775"/>
              </a:xfrm>
              <a:prstGeom prst="rect">
                <a:avLst/>
              </a:prstGeom>
              <a:noFill/>
            </p:spPr>
            <p:txBody>
              <a:bodyPr wrap="square" rtlCol="0">
                <a:spAutoFit/>
              </a:bodyPr>
              <a:lstStyle/>
              <a:p>
                <a:pPr eaLnBrk="0" fontAlgn="base" hangingPunct="0">
                  <a:spcBef>
                    <a:spcPct val="0"/>
                  </a:spcBef>
                  <a:spcAft>
                    <a:spcPct val="0"/>
                  </a:spcAft>
                </a:pPr>
                <a:r>
                  <a:rPr lang="zh-CN" altLang="en-US" sz="3400" b="1" dirty="0">
                    <a:ea typeface="微软雅黑 Light" panose="020B0502040204020203" pitchFamily="34" charset="-122"/>
                    <a:cs typeface="+mn-ea"/>
                    <a:sym typeface="+mn-lt"/>
                  </a:rPr>
                  <a:t>全新知识点</a:t>
                </a:r>
                <a:r>
                  <a:rPr lang="zh-CN" altLang="en-US" sz="3400" b="1" dirty="0" smtClean="0">
                    <a:ea typeface="微软雅黑 Light" panose="020B0502040204020203" pitchFamily="34" charset="-122"/>
                    <a:cs typeface="+mn-ea"/>
                    <a:sym typeface="+mn-lt"/>
                  </a:rPr>
                  <a:t>阅读服务</a:t>
                </a:r>
                <a:endParaRPr lang="zh-CN" altLang="en-US" sz="3400" b="1" dirty="0">
                  <a:ea typeface="微软雅黑 Light" panose="020B0502040204020203" pitchFamily="34" charset="-122"/>
                  <a:cs typeface="+mn-ea"/>
                  <a:sym typeface="+mn-lt"/>
                </a:endParaRPr>
              </a:p>
            </p:txBody>
          </p:sp>
          <p:sp>
            <p:nvSpPr>
              <p:cNvPr id="90" name="文本框 14"/>
              <p:cNvSpPr txBox="1"/>
              <p:nvPr/>
            </p:nvSpPr>
            <p:spPr>
              <a:xfrm>
                <a:off x="1637339" y="2463946"/>
                <a:ext cx="2753019"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00" dirty="0">
                  <a:latin typeface="Source Sans Pro Light" panose="020B0403030403020204" pitchFamily="34" charset="0"/>
                  <a:ea typeface="冬青黑体简体中文 W3" panose="020B0300000000000000" pitchFamily="34" charset="-122"/>
                </a:endParaRPr>
              </a:p>
            </p:txBody>
          </p:sp>
        </p:grpSp>
        <p:grpSp>
          <p:nvGrpSpPr>
            <p:cNvPr id="10" name="组合 107"/>
            <p:cNvGrpSpPr/>
            <p:nvPr/>
          </p:nvGrpSpPr>
          <p:grpSpPr>
            <a:xfrm>
              <a:off x="1391653" y="4319654"/>
              <a:ext cx="994281" cy="929540"/>
              <a:chOff x="-4734" y="1927960"/>
              <a:chExt cx="3412211" cy="3190031"/>
            </a:xfrm>
          </p:grpSpPr>
          <p:sp>
            <p:nvSpPr>
              <p:cNvPr id="109" name="等腰三角形 108"/>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0" name="等腰三角形 109"/>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par>
                                <p:cTn id="19" presetID="2" presetClass="entr" presetSubtype="8" decel="100000"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73919" y="802939"/>
            <a:ext cx="2958480" cy="831692"/>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zh-CN" altLang="en-US" sz="2900" dirty="0" smtClean="0">
                <a:solidFill>
                  <a:schemeClr val="tx1"/>
                </a:solidFill>
                <a:latin typeface="微软雅黑" panose="020B0503020204020204" pitchFamily="34" charset="-122"/>
                <a:ea typeface="微软雅黑" panose="020B0503020204020204" pitchFamily="34" charset="-122"/>
              </a:rPr>
              <a:t>全文知识搜索</a:t>
            </a:r>
            <a:endParaRPr lang="zh-CN" altLang="en-US" sz="2900"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1460340" y="2541933"/>
            <a:ext cx="11341260" cy="4275016"/>
          </a:xfrm>
          <a:prstGeom prst="rect">
            <a:avLst/>
          </a:prstGeom>
        </p:spPr>
        <p:txBody>
          <a:bodyPr wrap="square" lIns="96012" tIns="48006" rIns="96012" bIns="48006">
            <a:spAutoFit/>
          </a:bodyPr>
          <a:lstStyle/>
          <a:p>
            <a:pPr eaLnBrk="0" hangingPunct="0">
              <a:lnSpc>
                <a:spcPct val="150000"/>
              </a:lnSpc>
              <a:defRPr/>
            </a:pPr>
            <a:r>
              <a:rPr lang="zh-CN" altLang="en-US" b="1" dirty="0" smtClean="0">
                <a:latin typeface="Arial" panose="020B0604020202020204" pitchFamily="34" charset="0"/>
                <a:ea typeface="微软雅黑" panose="020B0503020204020204" pitchFamily="34" charset="-122"/>
              </a:rPr>
              <a:t>将所有</a:t>
            </a:r>
            <a:r>
              <a:rPr lang="zh-CN" altLang="en-US" b="1" dirty="0">
                <a:latin typeface="Arial" panose="020B0604020202020204" pitchFamily="34" charset="0"/>
                <a:ea typeface="微软雅黑" panose="020B0503020204020204" pitchFamily="34" charset="-122"/>
              </a:rPr>
              <a:t>图书打碎，以章节目录为</a:t>
            </a:r>
            <a:r>
              <a:rPr lang="zh-CN" altLang="en-US" b="1" dirty="0" smtClean="0">
                <a:latin typeface="Arial" panose="020B0604020202020204" pitchFamily="34" charset="0"/>
                <a:ea typeface="微软雅黑" panose="020B0503020204020204" pitchFamily="34" charset="-122"/>
              </a:rPr>
              <a:t>基础</a:t>
            </a:r>
            <a:endParaRPr lang="en-US" altLang="zh-CN" b="1" dirty="0" smtClean="0">
              <a:latin typeface="Arial" panose="020B0604020202020204" pitchFamily="34" charset="0"/>
              <a:ea typeface="微软雅黑" panose="020B0503020204020204" pitchFamily="34" charset="-122"/>
            </a:endParaRPr>
          </a:p>
          <a:p>
            <a:pPr eaLnBrk="0" hangingPunct="0">
              <a:lnSpc>
                <a:spcPct val="150000"/>
              </a:lnSpc>
              <a:defRPr/>
            </a:pPr>
            <a:endParaRPr lang="en-US" altLang="zh-CN" b="1" dirty="0" smtClean="0">
              <a:latin typeface="Arial" panose="020B0604020202020204" pitchFamily="34" charset="0"/>
              <a:ea typeface="微软雅黑" panose="020B0503020204020204" pitchFamily="34" charset="-122"/>
            </a:endParaRPr>
          </a:p>
          <a:p>
            <a:pPr eaLnBrk="0" hangingPunct="0">
              <a:lnSpc>
                <a:spcPct val="150000"/>
              </a:lnSpc>
              <a:defRPr/>
            </a:pPr>
            <a:r>
              <a:rPr lang="zh-CN" altLang="en-US" b="1" dirty="0" smtClean="0">
                <a:latin typeface="Arial" panose="020B0604020202020204" pitchFamily="34" charset="0"/>
                <a:ea typeface="微软雅黑" panose="020B0503020204020204" pitchFamily="34" charset="-122"/>
              </a:rPr>
              <a:t>目前</a:t>
            </a:r>
            <a:r>
              <a:rPr lang="zh-CN" altLang="en-US" b="1" dirty="0">
                <a:latin typeface="Arial" panose="020B0604020202020204" pitchFamily="34" charset="0"/>
                <a:ea typeface="微软雅黑" panose="020B0503020204020204" pitchFamily="34" charset="-122"/>
              </a:rPr>
              <a:t>，</a:t>
            </a:r>
            <a:r>
              <a:rPr lang="zh-CN" altLang="zh-CN" b="1" dirty="0">
                <a:latin typeface="Arial" panose="020B0604020202020204" pitchFamily="34" charset="0"/>
                <a:ea typeface="微软雅黑" panose="020B0503020204020204" pitchFamily="34" charset="-122"/>
              </a:rPr>
              <a:t>可搜索的信息量超过</a:t>
            </a:r>
            <a:r>
              <a:rPr lang="zh-CN" altLang="en-US" b="1" dirty="0">
                <a:latin typeface="Arial" panose="020B0604020202020204" pitchFamily="34" charset="0"/>
                <a:ea typeface="微软雅黑" panose="020B0503020204020204" pitchFamily="34" charset="-122"/>
              </a:rPr>
              <a:t>十六</a:t>
            </a:r>
            <a:r>
              <a:rPr lang="zh-CN" altLang="zh-CN" b="1" dirty="0">
                <a:latin typeface="Arial" panose="020B0604020202020204" pitchFamily="34" charset="0"/>
                <a:ea typeface="微软雅黑" panose="020B0503020204020204" pitchFamily="34" charset="-122"/>
              </a:rPr>
              <a:t>亿页，为读者提供深入到图书内容的</a:t>
            </a:r>
            <a:r>
              <a:rPr lang="zh-CN" altLang="zh-CN" b="1" dirty="0" smtClean="0">
                <a:latin typeface="Arial" panose="020B0604020202020204" pitchFamily="34" charset="0"/>
                <a:ea typeface="微软雅黑" panose="020B0503020204020204" pitchFamily="34" charset="-122"/>
              </a:rPr>
              <a:t>全文检索</a:t>
            </a:r>
            <a:endParaRPr lang="en-US" altLang="zh-CN" b="1" dirty="0" smtClean="0">
              <a:latin typeface="Arial" panose="020B0604020202020204" pitchFamily="34" charset="0"/>
              <a:ea typeface="微软雅黑" panose="020B0503020204020204" pitchFamily="34" charset="-122"/>
            </a:endParaRPr>
          </a:p>
          <a:p>
            <a:pPr eaLnBrk="0" hangingPunct="0">
              <a:lnSpc>
                <a:spcPct val="150000"/>
              </a:lnSpc>
              <a:defRPr/>
            </a:pPr>
            <a:r>
              <a:rPr lang="zh-CN" altLang="en-US" b="1" dirty="0" smtClean="0">
                <a:latin typeface="Arial" panose="020B0604020202020204" pitchFamily="34" charset="0"/>
                <a:ea typeface="微软雅黑" panose="020B0503020204020204" pitchFamily="34" charset="-122"/>
              </a:rPr>
              <a:t>读者可以根据</a:t>
            </a:r>
            <a:r>
              <a:rPr lang="zh-CN" altLang="en-US" b="1" dirty="0" smtClean="0">
                <a:ea typeface="微软雅黑 Light" panose="020B0502040204020203" pitchFamily="34" charset="-122"/>
                <a:cs typeface="+mn-ea"/>
              </a:rPr>
              <a:t>任何</a:t>
            </a:r>
            <a:r>
              <a:rPr lang="zh-CN" altLang="en-US" b="1" dirty="0">
                <a:ea typeface="微软雅黑 Light" panose="020B0502040204020203" pitchFamily="34" charset="-122"/>
                <a:cs typeface="+mn-ea"/>
              </a:rPr>
              <a:t>一句话、任何一句</a:t>
            </a:r>
            <a:r>
              <a:rPr lang="zh-CN" altLang="en-US" b="1" dirty="0" smtClean="0">
                <a:ea typeface="微软雅黑 Light" panose="020B0502040204020203" pitchFamily="34" charset="-122"/>
                <a:cs typeface="+mn-ea"/>
              </a:rPr>
              <a:t>诗词找到出自哪一本书。</a:t>
            </a:r>
            <a:endParaRPr lang="en-US" altLang="zh-CN" b="1" dirty="0" smtClean="0">
              <a:latin typeface="Arial" panose="020B0604020202020204" pitchFamily="34" charset="0"/>
              <a:ea typeface="微软雅黑" panose="020B0503020204020204" pitchFamily="34" charset="-122"/>
            </a:endParaRPr>
          </a:p>
          <a:p>
            <a:pPr eaLnBrk="0" hangingPunct="0">
              <a:lnSpc>
                <a:spcPct val="150000"/>
              </a:lnSpc>
              <a:defRPr/>
            </a:pPr>
            <a:endParaRPr lang="en-US" altLang="zh-CN" b="1" dirty="0" smtClean="0">
              <a:latin typeface="Arial" panose="020B0604020202020204" pitchFamily="34" charset="0"/>
              <a:ea typeface="微软雅黑" panose="020B0503020204020204" pitchFamily="34" charset="-122"/>
            </a:endParaRPr>
          </a:p>
          <a:p>
            <a:pPr eaLnBrk="0" hangingPunct="0">
              <a:lnSpc>
                <a:spcPct val="150000"/>
              </a:lnSpc>
              <a:defRPr/>
            </a:pPr>
            <a:endParaRPr lang="en-US" altLang="zh-CN" b="1" dirty="0">
              <a:latin typeface="Arial" panose="020B0604020202020204" pitchFamily="34" charset="0"/>
              <a:ea typeface="微软雅黑" panose="020B0503020204020204" pitchFamily="34" charset="-122"/>
            </a:endParaRPr>
          </a:p>
          <a:p>
            <a:pPr eaLnBrk="0" hangingPunct="0">
              <a:lnSpc>
                <a:spcPct val="150000"/>
              </a:lnSpc>
              <a:defRPr/>
            </a:pPr>
            <a:r>
              <a:rPr lang="en-US" altLang="zh-CN" sz="3400" dirty="0" smtClean="0">
                <a:latin typeface="微软雅黑" panose="020B0503020204020204" pitchFamily="34" charset="-122"/>
                <a:ea typeface="微软雅黑" panose="020B0503020204020204" pitchFamily="34" charset="-122"/>
              </a:rPr>
              <a:t>Any book Any </a:t>
            </a:r>
            <a:r>
              <a:rPr lang="en-US" altLang="zh-CN" sz="3400" dirty="0" smtClean="0"/>
              <a:t>content</a:t>
            </a:r>
            <a:r>
              <a:rPr lang="en-US" altLang="zh-CN" sz="3400" b="1" dirty="0"/>
              <a:t> </a:t>
            </a:r>
            <a:r>
              <a:rPr lang="en-US" altLang="zh-CN" sz="3400" dirty="0" smtClean="0">
                <a:latin typeface="微软雅黑" panose="020B0503020204020204" pitchFamily="34" charset="-122"/>
                <a:ea typeface="微软雅黑" panose="020B0503020204020204" pitchFamily="34" charset="-122"/>
              </a:rPr>
              <a:t>Any word</a:t>
            </a:r>
            <a:endParaRPr lang="en-US" altLang="zh-CN" sz="3400" b="1" dirty="0">
              <a:latin typeface="微软雅黑" panose="020B0503020204020204" pitchFamily="34" charset="-122"/>
              <a:ea typeface="微软雅黑" panose="020B0503020204020204" pitchFamily="34" charset="-122"/>
            </a:endParaRPr>
          </a:p>
          <a:p>
            <a:pPr eaLnBrk="0" hangingPunct="0">
              <a:lnSpc>
                <a:spcPct val="150000"/>
              </a:lnSpc>
              <a:defRPr/>
            </a:pPr>
            <a:endParaRPr lang="zh-CN" altLang="zh-CN" b="1" dirty="0">
              <a:latin typeface="Arial" panose="020B0604020202020204" pitchFamily="34" charset="0"/>
              <a:ea typeface="微软雅黑" panose="020B0503020204020204" pitchFamily="34" charset="-122"/>
            </a:endParaRPr>
          </a:p>
        </p:txBody>
      </p:sp>
      <p:sp>
        <p:nvSpPr>
          <p:cNvPr id="5" name="矩形 4"/>
          <p:cNvSpPr/>
          <p:nvPr/>
        </p:nvSpPr>
        <p:spPr>
          <a:xfrm>
            <a:off x="1460340" y="4658968"/>
            <a:ext cx="9430253" cy="524054"/>
          </a:xfrm>
          <a:prstGeom prst="rect">
            <a:avLst/>
          </a:prstGeom>
        </p:spPr>
        <p:txBody>
          <a:bodyPr wrap="square" lIns="96012" tIns="48006" rIns="96012" bIns="48006">
            <a:spAutoFit/>
          </a:bodyPr>
          <a:lstStyle/>
          <a:p>
            <a:pPr eaLnBrk="0" hangingPunct="0">
              <a:lnSpc>
                <a:spcPct val="150000"/>
              </a:lnSpc>
              <a:defRPr/>
            </a:pPr>
            <a:r>
              <a:rPr lang="zh-CN" altLang="en-US" b="1" dirty="0">
                <a:latin typeface="Arial" panose="020B0604020202020204" pitchFamily="34" charset="0"/>
                <a:ea typeface="微软雅黑" panose="020B0503020204020204" pitchFamily="34" charset="-122"/>
              </a:rPr>
              <a:t>阅读深度，在碎片化、海量高维数据的帮助下加强公众的探索分析体验。</a:t>
            </a:r>
            <a:endParaRPr lang="zh-CN" altLang="en-US" b="1"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imgsa.baidu.com/timg?image&amp;quality=80&amp;size=b9999_10000&amp;sec=1512448419840&amp;di=90a14647e9595f11ea7883ecef7d0d01&amp;imgtype=0&amp;src=http%3A%2F%2Ffile01.16sucai.com%2Fd%2Ffile%2F2013%2F1009%2F84a5195416131d38d096ee76bc2ac11c.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7736" y="500506"/>
            <a:ext cx="4305773" cy="6091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https://timgsa.baidu.com/timg?image&amp;quality=80&amp;size=b9999_10000&amp;sec=1512448662376&amp;di=c3cdb57591626e4f0d381b906fdb67c2&amp;imgtype=0&amp;src=http%3A%2F%2Fwww.ilishi.com%2Fuploads%2Fallimg%2F140804%2F2-140P41033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940" y="1425942"/>
            <a:ext cx="5990749" cy="4240531"/>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713079" y="6778335"/>
            <a:ext cx="1271117" cy="420115"/>
          </a:xfrm>
          <a:prstGeom prst="rect">
            <a:avLst/>
          </a:prstGeom>
          <a:noFill/>
        </p:spPr>
        <p:txBody>
          <a:bodyPr wrap="none" lIns="96012" tIns="48006" rIns="96012" bIns="48006" rtlCol="0">
            <a:spAutoFit/>
          </a:bodyPr>
          <a:lstStyle/>
          <a:p>
            <a:r>
              <a:rPr lang="zh-CN" altLang="en-US" dirty="0" smtClean="0">
                <a:latin typeface="微软雅黑" panose="020B0503020204020204" pitchFamily="34" charset="-122"/>
                <a:ea typeface="微软雅黑" panose="020B0503020204020204" pitchFamily="34" charset="-122"/>
              </a:rPr>
              <a:t>横扫欧洲</a:t>
            </a:r>
            <a:endParaRPr lang="zh-CN" altLang="en-US"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9605314" y="6591908"/>
            <a:ext cx="1540422" cy="420115"/>
          </a:xfrm>
          <a:prstGeom prst="rect">
            <a:avLst/>
          </a:prstGeom>
          <a:noFill/>
        </p:spPr>
        <p:txBody>
          <a:bodyPr wrap="none" lIns="96012" tIns="48006" rIns="96012" bIns="48006" rtlCol="0">
            <a:spAutoFit/>
          </a:bodyPr>
          <a:lstStyle/>
          <a:p>
            <a:r>
              <a:rPr lang="zh-CN" altLang="en-US" dirty="0" smtClean="0">
                <a:latin typeface="微软雅黑" panose="020B0503020204020204" pitchFamily="34" charset="-122"/>
                <a:ea typeface="微软雅黑" panose="020B0503020204020204" pitchFamily="34" charset="-122"/>
              </a:rPr>
              <a:t>兵败滑铁卢</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a:spLocks noChangeAspect="1"/>
          </p:cNvSpPr>
          <p:nvPr/>
        </p:nvSpPr>
        <p:spPr>
          <a:xfrm>
            <a:off x="3757594" y="1242996"/>
            <a:ext cx="2175006" cy="4718215"/>
          </a:xfrm>
          <a:prstGeom prst="rect">
            <a:avLst/>
          </a:prstGeom>
          <a:noFill/>
        </p:spPr>
        <p:txBody>
          <a:bodyPr wrap="square" lIns="96012" tIns="48006" rIns="96012" bIns="48006" rtlCol="0">
            <a:spAutoFit/>
          </a:bodyPr>
          <a:lstStyle/>
          <a:p>
            <a:r>
              <a:rPr lang="zh-CN" altLang="en-US" sz="30000" dirty="0" smtClean="0">
                <a:solidFill>
                  <a:srgbClr val="FF0000"/>
                </a:solidFill>
              </a:rPr>
              <a:t>？</a:t>
            </a:r>
            <a:endParaRPr lang="zh-CN" altLang="en-US" sz="30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 calcmode="lin" valueType="num">
                                      <p:cBhvr>
                                        <p:cTn id="19" dur="500" fill="hold"/>
                                        <p:tgtEl>
                                          <p:spTgt spid="1036"/>
                                        </p:tgtEl>
                                        <p:attrNameLst>
                                          <p:attrName>ppt_w</p:attrName>
                                        </p:attrNameLst>
                                      </p:cBhvr>
                                      <p:tavLst>
                                        <p:tav tm="0">
                                          <p:val>
                                            <p:fltVal val="0"/>
                                          </p:val>
                                        </p:tav>
                                        <p:tav tm="100000">
                                          <p:val>
                                            <p:strVal val="#ppt_w"/>
                                          </p:val>
                                        </p:tav>
                                      </p:tavLst>
                                    </p:anim>
                                    <p:anim calcmode="lin" valueType="num">
                                      <p:cBhvr>
                                        <p:cTn id="20" dur="500" fill="hold"/>
                                        <p:tgtEl>
                                          <p:spTgt spid="1036"/>
                                        </p:tgtEl>
                                        <p:attrNameLst>
                                          <p:attrName>ppt_h</p:attrName>
                                        </p:attrNameLst>
                                      </p:cBhvr>
                                      <p:tavLst>
                                        <p:tav tm="0">
                                          <p:val>
                                            <p:fltVal val="0"/>
                                          </p:val>
                                        </p:tav>
                                        <p:tav tm="100000">
                                          <p:val>
                                            <p:strVal val="#ppt_h"/>
                                          </p:val>
                                        </p:tav>
                                      </p:tavLst>
                                    </p:anim>
                                    <p:animEffect transition="in" filter="fade">
                                      <p:cBhvr>
                                        <p:cTn id="21" dur="500"/>
                                        <p:tgtEl>
                                          <p:spTgt spid="10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anim calcmode="lin" valueType="num">
                                      <p:cBhvr>
                                        <p:cTn id="32" dur="2000" fill="hold"/>
                                        <p:tgtEl>
                                          <p:spTgt spid="4"/>
                                        </p:tgtEl>
                                        <p:attrNameLst>
                                          <p:attrName>style.rotation</p:attrName>
                                        </p:attrNameLst>
                                      </p:cBhvr>
                                      <p:tavLst>
                                        <p:tav tm="0">
                                          <p:val>
                                            <p:fltVal val="720"/>
                                          </p:val>
                                        </p:tav>
                                        <p:tav tm="100000">
                                          <p:val>
                                            <p:fltVal val="0"/>
                                          </p:val>
                                        </p:tav>
                                      </p:tavLst>
                                    </p:anim>
                                    <p:anim calcmode="lin" valueType="num">
                                      <p:cBhvr>
                                        <p:cTn id="33" dur="2000" fill="hold"/>
                                        <p:tgtEl>
                                          <p:spTgt spid="4"/>
                                        </p:tgtEl>
                                        <p:attrNameLst>
                                          <p:attrName>ppt_h</p:attrName>
                                        </p:attrNameLst>
                                      </p:cBhvr>
                                      <p:tavLst>
                                        <p:tav tm="0">
                                          <p:val>
                                            <p:fltVal val="0"/>
                                          </p:val>
                                        </p:tav>
                                        <p:tav tm="100000">
                                          <p:val>
                                            <p:strVal val="#ppt_h"/>
                                          </p:val>
                                        </p:tav>
                                      </p:tavLst>
                                    </p:anim>
                                    <p:anim calcmode="lin" valueType="num">
                                      <p:cBhvr>
                                        <p:cTn id="34"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242338" y="1861457"/>
            <a:ext cx="7884912" cy="3704812"/>
          </a:xfrm>
          <a:prstGeom prst="rect">
            <a:avLst/>
          </a:prstGeom>
        </p:spPr>
      </p:pic>
      <p:sp>
        <p:nvSpPr>
          <p:cNvPr id="3" name="AutoShape 9"/>
          <p:cNvSpPr>
            <a:spLocks noChangeArrowheads="1"/>
          </p:cNvSpPr>
          <p:nvPr/>
        </p:nvSpPr>
        <p:spPr bwMode="auto">
          <a:xfrm>
            <a:off x="8895877" y="2541932"/>
            <a:ext cx="3326770" cy="871137"/>
          </a:xfrm>
          <a:prstGeom prst="wedgeRectCallout">
            <a:avLst>
              <a:gd name="adj1" fmla="val -59625"/>
              <a:gd name="adj2" fmla="val 114547"/>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noAutofit/>
          </a:bodyPr>
          <a:lstStyle/>
          <a:p>
            <a:pPr algn="ctr"/>
            <a:r>
              <a:rPr lang="zh-CN" altLang="en-US" b="1" dirty="0" smtClean="0">
                <a:solidFill>
                  <a:srgbClr val="70AD47">
                    <a:lumMod val="75000"/>
                  </a:srgbClr>
                </a:solidFill>
                <a:ea typeface="微软雅黑" panose="020B0503020204020204" pitchFamily="34" charset="-122"/>
              </a:rPr>
              <a:t>知识搜索：拿破仑失败的原因</a:t>
            </a:r>
            <a:endParaRPr lang="zh-CN" altLang="en-US" b="1" dirty="0">
              <a:solidFill>
                <a:srgbClr val="70AD47">
                  <a:lumMod val="75000"/>
                </a:srgbClr>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56044" y="874745"/>
            <a:ext cx="10390476" cy="6028571"/>
          </a:xfrm>
          <a:prstGeom prst="rect">
            <a:avLst/>
          </a:prstGeom>
        </p:spPr>
      </p:pic>
      <p:sp>
        <p:nvSpPr>
          <p:cNvPr id="3" name="圆角矩形 2"/>
          <p:cNvSpPr/>
          <p:nvPr/>
        </p:nvSpPr>
        <p:spPr>
          <a:xfrm>
            <a:off x="6778842" y="2768758"/>
            <a:ext cx="2419469" cy="24352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10" name="圆角矩形 9"/>
          <p:cNvSpPr/>
          <p:nvPr/>
        </p:nvSpPr>
        <p:spPr>
          <a:xfrm>
            <a:off x="6778842" y="3872786"/>
            <a:ext cx="2419469" cy="30372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11" name="圆角矩形 10"/>
          <p:cNvSpPr/>
          <p:nvPr/>
        </p:nvSpPr>
        <p:spPr>
          <a:xfrm>
            <a:off x="6798506" y="5096922"/>
            <a:ext cx="2419469" cy="30372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12" name="圆角矩形 11"/>
          <p:cNvSpPr/>
          <p:nvPr/>
        </p:nvSpPr>
        <p:spPr>
          <a:xfrm>
            <a:off x="6688832" y="6177042"/>
            <a:ext cx="2419469" cy="30372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7" name="矩形标注 25"/>
          <p:cNvSpPr>
            <a:spLocks noChangeArrowheads="1"/>
          </p:cNvSpPr>
          <p:nvPr/>
        </p:nvSpPr>
        <p:spPr bwMode="auto">
          <a:xfrm>
            <a:off x="8895878" y="1907630"/>
            <a:ext cx="2750642" cy="552092"/>
          </a:xfrm>
          <a:prstGeom prst="wedgeRectCallout">
            <a:avLst>
              <a:gd name="adj1" fmla="val -49872"/>
              <a:gd name="adj2" fmla="val 14143"/>
            </a:avLst>
          </a:prstGeom>
          <a:solidFill>
            <a:srgbClr val="4BB9D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solidFill>
                  <a:srgbClr val="FFFFFF"/>
                </a:solidFill>
                <a:latin typeface="宋体" panose="02010600030101010101" pitchFamily="2" charset="-122"/>
                <a:sym typeface="宋体" panose="02010600030101010101" pitchFamily="2" charset="-122"/>
              </a:rPr>
              <a:t>快速定位问题知识点</a:t>
            </a:r>
            <a:endParaRPr lang="zh-CN" altLang="en-US" b="1" dirty="0">
              <a:solidFill>
                <a:srgbClr val="FFFFFF"/>
              </a:solidFill>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7"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12449694153&amp;di=9492163e03b0a10919bfdc135df0620b&amp;imgtype=0&amp;src=http%3A%2F%2Fimg3.duitang.com%2Fuploads%2Fitem%2F201506%2F10%2F20150610105436_szukv.jpe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8953" y="198072"/>
            <a:ext cx="4664545" cy="669750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6627625" y="1785848"/>
            <a:ext cx="3251161" cy="549381"/>
          </a:xfrm>
          <a:prstGeom prst="rect">
            <a:avLst/>
          </a:prstGeom>
          <a:noFill/>
        </p:spPr>
        <p:txBody>
          <a:bodyPr wrap="square" lIns="96012" tIns="48006" rIns="96012" bIns="48006" rtlCol="0">
            <a:spAutoFit/>
          </a:bodyPr>
          <a:lstStyle/>
          <a:p>
            <a:r>
              <a:rPr lang="zh-CN" altLang="en-US" sz="2900" dirty="0" smtClean="0">
                <a:latin typeface="微软雅黑" panose="020B0503020204020204" pitchFamily="34" charset="-122"/>
                <a:ea typeface="微软雅黑" panose="020B0503020204020204" pitchFamily="34" charset="-122"/>
              </a:rPr>
              <a:t>丢失香贝坦葡萄酒？</a:t>
            </a:r>
            <a:endParaRPr lang="zh-CN" altLang="en-US" sz="29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6627625" y="2995583"/>
            <a:ext cx="3251161" cy="549381"/>
          </a:xfrm>
          <a:prstGeom prst="rect">
            <a:avLst/>
          </a:prstGeom>
          <a:noFill/>
        </p:spPr>
        <p:txBody>
          <a:bodyPr wrap="square" lIns="96012" tIns="48006" rIns="96012" bIns="48006" rtlCol="0">
            <a:spAutoFit/>
          </a:bodyPr>
          <a:lstStyle/>
          <a:p>
            <a:r>
              <a:rPr lang="zh-CN" altLang="en-US" sz="2900" dirty="0" smtClean="0">
                <a:latin typeface="微软雅黑" panose="020B0503020204020204" pitchFamily="34" charset="-122"/>
                <a:ea typeface="微软雅黑" panose="020B0503020204020204" pitchFamily="34" charset="-122"/>
              </a:rPr>
              <a:t>树敌过多？</a:t>
            </a:r>
            <a:endParaRPr lang="zh-CN" altLang="en-US" sz="29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6627625" y="4205317"/>
            <a:ext cx="3251161" cy="549381"/>
          </a:xfrm>
          <a:prstGeom prst="rect">
            <a:avLst/>
          </a:prstGeom>
          <a:noFill/>
        </p:spPr>
        <p:txBody>
          <a:bodyPr wrap="square" lIns="96012" tIns="48006" rIns="96012" bIns="48006" rtlCol="0">
            <a:spAutoFit/>
          </a:bodyPr>
          <a:lstStyle/>
          <a:p>
            <a:r>
              <a:rPr lang="zh-CN" altLang="en-US" sz="2900" dirty="0" smtClean="0">
                <a:latin typeface="微软雅黑" panose="020B0503020204020204" pitchFamily="34" charset="-122"/>
                <a:ea typeface="微软雅黑" panose="020B0503020204020204" pitchFamily="34" charset="-122"/>
              </a:rPr>
              <a:t>指挥失误？</a:t>
            </a:r>
            <a:endParaRPr lang="zh-CN" altLang="en-US" sz="29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6628016" y="5221152"/>
            <a:ext cx="4006855" cy="549381"/>
          </a:xfrm>
          <a:prstGeom prst="rect">
            <a:avLst/>
          </a:prstGeom>
          <a:noFill/>
        </p:spPr>
        <p:txBody>
          <a:bodyPr wrap="square" lIns="96012" tIns="48006" rIns="96012" bIns="48006" rtlCol="0">
            <a:spAutoFit/>
          </a:bodyPr>
          <a:lstStyle/>
          <a:p>
            <a:r>
              <a:rPr lang="zh-CN" altLang="en-US" sz="2900" dirty="0" smtClean="0">
                <a:latin typeface="微软雅黑" panose="020B0503020204020204" pitchFamily="34" charset="-122"/>
                <a:ea typeface="微软雅黑" panose="020B0503020204020204" pitchFamily="34" charset="-122"/>
              </a:rPr>
              <a:t>大雨铸就滑铁卢？</a:t>
            </a:r>
            <a:endParaRPr lang="zh-CN" altLang="en-US" sz="29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iterate type="wd">
                                    <p:tmPct val="10000"/>
                                  </p:iterate>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6" presetClass="emph" presetSubtype="0" fill="hold" grpId="0" nodeType="clickEffect">
                                  <p:stCondLst>
                                    <p:cond delay="0"/>
                                  </p:stCondLst>
                                  <p:iterate type="wd">
                                    <p:tmPct val="4000"/>
                                  </p:iterate>
                                  <p:childTnLst>
                                    <p:set>
                                      <p:cBhvr override="childStyle">
                                        <p:cTn id="26" dur="500" fill="hold"/>
                                        <p:tgtEl>
                                          <p:spTgt spid="6">
                                            <p:txEl>
                                              <p:pRg st="0" end="0"/>
                                            </p:txEl>
                                          </p:spTgt>
                                        </p:tgtEl>
                                        <p:attrNameLst>
                                          <p:attrName>style.color</p:attrName>
                                        </p:attrNameLst>
                                      </p:cBhvr>
                                      <p:to>
                                        <p:clrVal>
                                          <a:schemeClr val="folHlink"/>
                                        </p:clrVal>
                                      </p:to>
                                    </p:set>
                                    <p:set>
                                      <p:cBhvr>
                                        <p:cTn id="27" dur="500" fill="hold"/>
                                        <p:tgtEl>
                                          <p:spTgt spid="6">
                                            <p:txEl>
                                              <p:pRg st="0" end="0"/>
                                            </p:txEl>
                                          </p:spTgt>
                                        </p:tgtEl>
                                        <p:attrNameLst>
                                          <p:attrName>fillcolor</p:attrName>
                                        </p:attrNameLst>
                                      </p:cBhvr>
                                      <p:to>
                                        <p:clrVal>
                                          <a:schemeClr val="folHlink"/>
                                        </p:clrVal>
                                      </p:to>
                                    </p:set>
                                    <p:set>
                                      <p:cBhvr>
                                        <p:cTn id="2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
          <p:cNvSpPr>
            <a:spLocks noChangeAspect="1" noChangeArrowheads="1"/>
          </p:cNvSpPr>
          <p:nvPr/>
        </p:nvSpPr>
        <p:spPr bwMode="auto">
          <a:xfrm>
            <a:off x="881778" y="2991350"/>
            <a:ext cx="3023711" cy="302371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5" name="空心弧 2"/>
          <p:cNvSpPr>
            <a:spLocks noChangeAspect="1"/>
          </p:cNvSpPr>
          <p:nvPr/>
        </p:nvSpPr>
        <p:spPr bwMode="auto">
          <a:xfrm>
            <a:off x="125017" y="2271271"/>
            <a:ext cx="4537234" cy="4535566"/>
          </a:xfrm>
          <a:custGeom>
            <a:avLst/>
            <a:gdLst>
              <a:gd name="T0" fmla="*/ 2160000 w 4320000"/>
              <a:gd name="T1" fmla="*/ 0 h 4320000"/>
              <a:gd name="T2" fmla="*/ 4320000 w 4320000"/>
              <a:gd name="T3" fmla="*/ 2160000 h 4320000"/>
              <a:gd name="T4" fmla="*/ 2160000 w 4320000"/>
              <a:gd name="T5" fmla="*/ 4320000 h 4320000"/>
              <a:gd name="T6" fmla="*/ 2160000 w 4320000"/>
              <a:gd name="T7" fmla="*/ 4190400 h 4320000"/>
              <a:gd name="T8" fmla="*/ 4190400 w 4320000"/>
              <a:gd name="T9" fmla="*/ 2160000 h 4320000"/>
              <a:gd name="T10" fmla="*/ 2160000 w 4320000"/>
              <a:gd name="T11" fmla="*/ 129600 h 4320000"/>
              <a:gd name="T12" fmla="*/ 2160000 w 4320000"/>
              <a:gd name="T13" fmla="*/ 0 h 4320000"/>
              <a:gd name="T14" fmla="*/ 0 60000 65536"/>
              <a:gd name="T15" fmla="*/ 0 60000 65536"/>
              <a:gd name="T16" fmla="*/ 0 60000 65536"/>
              <a:gd name="T17" fmla="*/ 0 60000 65536"/>
              <a:gd name="T18" fmla="*/ 0 60000 65536"/>
              <a:gd name="T19" fmla="*/ 0 60000 65536"/>
              <a:gd name="T20" fmla="*/ 0 60000 65536"/>
              <a:gd name="T21" fmla="*/ 0 w 4320000"/>
              <a:gd name="T22" fmla="*/ 0 h 4320000"/>
              <a:gd name="T23" fmla="*/ 4320000 w 4320000"/>
              <a:gd name="T24" fmla="*/ 4320000 h 43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6" name="椭圆 5"/>
          <p:cNvSpPr>
            <a:spLocks noChangeAspect="1" noChangeArrowheads="1"/>
          </p:cNvSpPr>
          <p:nvPr/>
        </p:nvSpPr>
        <p:spPr bwMode="auto">
          <a:xfrm>
            <a:off x="3332084" y="2427946"/>
            <a:ext cx="471725" cy="471726"/>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7" name="椭圆 6"/>
          <p:cNvSpPr>
            <a:spLocks noChangeAspect="1" noChangeArrowheads="1"/>
          </p:cNvSpPr>
          <p:nvPr/>
        </p:nvSpPr>
        <p:spPr bwMode="auto">
          <a:xfrm>
            <a:off x="4275535" y="3654766"/>
            <a:ext cx="473393" cy="471726"/>
          </a:xfrm>
          <a:prstGeom prst="ellipse">
            <a:avLst/>
          </a:prstGeom>
          <a:solidFill>
            <a:srgbClr val="92D050"/>
          </a:solidFill>
          <a:ln>
            <a:noFill/>
          </a:ln>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8" name="椭圆 7"/>
          <p:cNvSpPr>
            <a:spLocks noChangeAspect="1" noChangeArrowheads="1"/>
          </p:cNvSpPr>
          <p:nvPr/>
        </p:nvSpPr>
        <p:spPr bwMode="auto">
          <a:xfrm>
            <a:off x="4275535" y="4879919"/>
            <a:ext cx="473393" cy="47339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9" name="椭圆 10"/>
          <p:cNvSpPr>
            <a:spLocks noChangeAspect="1" noChangeArrowheads="1"/>
          </p:cNvSpPr>
          <p:nvPr/>
        </p:nvSpPr>
        <p:spPr bwMode="auto">
          <a:xfrm>
            <a:off x="3332084" y="6106739"/>
            <a:ext cx="471725" cy="471725"/>
          </a:xfrm>
          <a:prstGeom prst="ellipse">
            <a:avLst/>
          </a:prstGeom>
          <a:solidFill>
            <a:srgbClr val="92D050"/>
          </a:solidFill>
          <a:ln>
            <a:noFill/>
          </a:ln>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 name="椭圆 11"/>
          <p:cNvSpPr>
            <a:spLocks noChangeAspect="1" noChangeArrowheads="1"/>
          </p:cNvSpPr>
          <p:nvPr/>
        </p:nvSpPr>
        <p:spPr bwMode="auto">
          <a:xfrm>
            <a:off x="5910739" y="2191249"/>
            <a:ext cx="945119" cy="94511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1" name="椭圆 12"/>
          <p:cNvSpPr>
            <a:spLocks noChangeAspect="1" noChangeArrowheads="1"/>
          </p:cNvSpPr>
          <p:nvPr/>
        </p:nvSpPr>
        <p:spPr bwMode="auto">
          <a:xfrm>
            <a:off x="7700963" y="3418069"/>
            <a:ext cx="945119" cy="945119"/>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2" name="椭圆 13"/>
          <p:cNvSpPr>
            <a:spLocks noChangeAspect="1" noChangeArrowheads="1"/>
          </p:cNvSpPr>
          <p:nvPr/>
        </p:nvSpPr>
        <p:spPr bwMode="auto">
          <a:xfrm>
            <a:off x="7700963" y="4644890"/>
            <a:ext cx="945119" cy="943451"/>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3" name="椭圆 14"/>
          <p:cNvSpPr>
            <a:spLocks noChangeAspect="1" noChangeArrowheads="1"/>
          </p:cNvSpPr>
          <p:nvPr/>
        </p:nvSpPr>
        <p:spPr bwMode="auto">
          <a:xfrm>
            <a:off x="5910739" y="5870042"/>
            <a:ext cx="945119" cy="945118"/>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14" name="直接连接符 4"/>
          <p:cNvCxnSpPr>
            <a:cxnSpLocks noChangeShapeType="1"/>
            <a:stCxn id="6" idx="6"/>
            <a:endCxn id="10" idx="2"/>
          </p:cNvCxnSpPr>
          <p:nvPr/>
        </p:nvCxnSpPr>
        <p:spPr bwMode="auto">
          <a:xfrm>
            <a:off x="3803809" y="2664641"/>
            <a:ext cx="2106930"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15" name="直接连接符 16"/>
          <p:cNvCxnSpPr>
            <a:cxnSpLocks noChangeShapeType="1"/>
            <a:stCxn id="7" idx="6"/>
            <a:endCxn id="11" idx="2"/>
          </p:cNvCxnSpPr>
          <p:nvPr/>
        </p:nvCxnSpPr>
        <p:spPr bwMode="auto">
          <a:xfrm>
            <a:off x="4748927" y="3889795"/>
            <a:ext cx="2952035"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16" name="直接连接符 18"/>
          <p:cNvCxnSpPr>
            <a:cxnSpLocks noChangeShapeType="1"/>
            <a:stCxn id="8" idx="6"/>
            <a:endCxn id="12" idx="2"/>
          </p:cNvCxnSpPr>
          <p:nvPr/>
        </p:nvCxnSpPr>
        <p:spPr bwMode="auto">
          <a:xfrm>
            <a:off x="4748927" y="5116615"/>
            <a:ext cx="2952035"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17" name="直接连接符 20"/>
          <p:cNvCxnSpPr>
            <a:cxnSpLocks noChangeShapeType="1"/>
            <a:stCxn id="9" idx="6"/>
            <a:endCxn id="13" idx="2"/>
          </p:cNvCxnSpPr>
          <p:nvPr/>
        </p:nvCxnSpPr>
        <p:spPr bwMode="auto">
          <a:xfrm>
            <a:off x="3803809" y="6343435"/>
            <a:ext cx="2106930"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sp>
        <p:nvSpPr>
          <p:cNvPr id="22" name="文本框 25"/>
          <p:cNvSpPr txBox="1">
            <a:spLocks noChangeArrowheads="1"/>
          </p:cNvSpPr>
          <p:nvPr/>
        </p:nvSpPr>
        <p:spPr bwMode="auto">
          <a:xfrm>
            <a:off x="7225903" y="2520663"/>
            <a:ext cx="4053840" cy="4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lvl="0" eaLnBrk="0" fontAlgn="base" hangingPunct="0">
              <a:spcBef>
                <a:spcPct val="0"/>
              </a:spcBef>
              <a:spcAft>
                <a:spcPct val="0"/>
              </a:spcAft>
            </a:pPr>
            <a:r>
              <a:rPr lang="zh-CN" altLang="en-US" dirty="0" smtClean="0">
                <a:latin typeface="微软雅黑" panose="020B0503020204020204" pitchFamily="34" charset="-122"/>
              </a:rPr>
              <a:t>收集资料</a:t>
            </a:r>
            <a:endParaRPr lang="zh-CN" altLang="zh-CN" dirty="0">
              <a:latin typeface="微软雅黑" panose="020B0503020204020204" pitchFamily="34" charset="-122"/>
            </a:endParaRPr>
          </a:p>
        </p:txBody>
      </p:sp>
      <p:sp>
        <p:nvSpPr>
          <p:cNvPr id="23" name="文本框 26"/>
          <p:cNvSpPr txBox="1">
            <a:spLocks noChangeArrowheads="1"/>
          </p:cNvSpPr>
          <p:nvPr/>
        </p:nvSpPr>
        <p:spPr bwMode="auto">
          <a:xfrm>
            <a:off x="8921533" y="3714243"/>
            <a:ext cx="3273743"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fontAlgn="base" hangingPunct="0">
              <a:lnSpc>
                <a:spcPct val="125000"/>
              </a:lnSpc>
              <a:spcBef>
                <a:spcPct val="0"/>
              </a:spcBef>
              <a:spcAft>
                <a:spcPct val="0"/>
              </a:spcAft>
            </a:pPr>
            <a:r>
              <a:rPr lang="zh-CN" altLang="en-US" dirty="0" smtClean="0">
                <a:latin typeface="微软雅黑" panose="020B0503020204020204" pitchFamily="34" charset="-122"/>
              </a:rPr>
              <a:t>整理资料</a:t>
            </a:r>
            <a:endParaRPr lang="zh-CN" altLang="en-US" dirty="0">
              <a:latin typeface="微软雅黑" panose="020B0503020204020204" pitchFamily="34" charset="-122"/>
            </a:endParaRPr>
          </a:p>
        </p:txBody>
      </p:sp>
      <p:sp>
        <p:nvSpPr>
          <p:cNvPr id="24" name="文本框 27"/>
          <p:cNvSpPr txBox="1">
            <a:spLocks noChangeArrowheads="1"/>
          </p:cNvSpPr>
          <p:nvPr/>
        </p:nvSpPr>
        <p:spPr bwMode="auto">
          <a:xfrm>
            <a:off x="9101156" y="4931600"/>
            <a:ext cx="3273743"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0" fontAlgn="base" hangingPunct="0">
              <a:lnSpc>
                <a:spcPct val="125000"/>
              </a:lnSpc>
              <a:spcBef>
                <a:spcPct val="0"/>
              </a:spcBef>
              <a:spcAft>
                <a:spcPct val="0"/>
              </a:spcAft>
            </a:pPr>
            <a:r>
              <a:rPr lang="zh-CN" altLang="en-US" dirty="0" smtClean="0">
                <a:latin typeface="微软雅黑" panose="020B0503020204020204" pitchFamily="34" charset="-122"/>
              </a:rPr>
              <a:t>收藏资料</a:t>
            </a:r>
            <a:endParaRPr lang="zh-CN" altLang="en-US" dirty="0">
              <a:latin typeface="微软雅黑" panose="020B0503020204020204" pitchFamily="34" charset="-122"/>
            </a:endParaRPr>
          </a:p>
        </p:txBody>
      </p:sp>
      <p:sp>
        <p:nvSpPr>
          <p:cNvPr id="25" name="文本框 28"/>
          <p:cNvSpPr txBox="1">
            <a:spLocks noChangeArrowheads="1"/>
          </p:cNvSpPr>
          <p:nvPr/>
        </p:nvSpPr>
        <p:spPr bwMode="auto">
          <a:xfrm>
            <a:off x="7308101" y="6155218"/>
            <a:ext cx="4053840"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defPPr>
              <a:defRPr lang="zh-CN"/>
            </a:defPPr>
            <a:lvl1pPr eaLnBrk="0" fontAlgn="base" hangingPunct="0">
              <a:lnSpc>
                <a:spcPct val="125000"/>
              </a:lnSpc>
              <a:spcBef>
                <a:spcPct val="0"/>
              </a:spcBef>
              <a:spcAft>
                <a:spcPct val="0"/>
              </a:spcAft>
              <a:defRPr sz="1400">
                <a:solidFill>
                  <a:schemeClr val="bg1"/>
                </a:solidFill>
                <a:latin typeface="微软雅黑" panose="020B0503020204020204" pitchFamily="34" charset="-122"/>
                <a:ea typeface="微软雅黑" panose="020B0503020204020204" pitchFamily="34" charset="-122"/>
              </a:defRPr>
            </a:lvl1pPr>
            <a:lvl2pPr marL="742950" indent="-285750">
              <a:defRPr>
                <a:latin typeface="Segoe UI" panose="020B0502040204020203" pitchFamily="34" charset="0"/>
                <a:ea typeface="微软雅黑" panose="020B0503020204020204" pitchFamily="34" charset="-122"/>
              </a:defRPr>
            </a:lvl2pPr>
            <a:lvl3pPr marL="1143000" indent="-228600">
              <a:defRPr>
                <a:latin typeface="Segoe UI" panose="020B0502040204020203" pitchFamily="34" charset="0"/>
                <a:ea typeface="微软雅黑" panose="020B0503020204020204" pitchFamily="34" charset="-122"/>
              </a:defRPr>
            </a:lvl3pPr>
            <a:lvl4pPr marL="1600200" indent="-228600">
              <a:defRPr>
                <a:latin typeface="Segoe UI" panose="020B0502040204020203" pitchFamily="34" charset="0"/>
                <a:ea typeface="微软雅黑" panose="020B0503020204020204" pitchFamily="34" charset="-122"/>
              </a:defRPr>
            </a:lvl4pPr>
            <a:lvl5pPr marL="2057400" indent="-228600">
              <a:defRPr>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latin typeface="Segoe UI" panose="020B0502040204020203" pitchFamily="34" charset="0"/>
                <a:ea typeface="微软雅黑" panose="020B0503020204020204" pitchFamily="34" charset="-122"/>
              </a:defRPr>
            </a:lvl9pPr>
          </a:lstStyle>
          <a:p>
            <a:r>
              <a:rPr lang="zh-CN" altLang="en-US" sz="2100" dirty="0" smtClean="0">
                <a:solidFill>
                  <a:schemeClr val="tx1"/>
                </a:solidFill>
              </a:rPr>
              <a:t>提供资料</a:t>
            </a:r>
            <a:endParaRPr lang="zh-CN" altLang="en-US" sz="2100" dirty="0">
              <a:solidFill>
                <a:schemeClr val="tx1"/>
              </a:solidFill>
            </a:endParaRPr>
          </a:p>
        </p:txBody>
      </p:sp>
      <p:sp>
        <p:nvSpPr>
          <p:cNvPr id="29" name="KSO_Shape"/>
          <p:cNvSpPr>
            <a:spLocks noChangeAspect="1"/>
          </p:cNvSpPr>
          <p:nvPr/>
        </p:nvSpPr>
        <p:spPr bwMode="auto">
          <a:xfrm>
            <a:off x="6119099" y="6083402"/>
            <a:ext cx="563404" cy="566738"/>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9787"/>
              <a:gd name="T187" fmla="*/ 0 h 2125662"/>
              <a:gd name="T188" fmla="*/ 2109787 w 2109787"/>
              <a:gd name="T189" fmla="*/ 2125662 h 21256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6012" tIns="48006" rIns="96012" bIns="48006"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 name="文本框 34"/>
          <p:cNvSpPr txBox="1">
            <a:spLocks noChangeArrowheads="1"/>
          </p:cNvSpPr>
          <p:nvPr/>
        </p:nvSpPr>
        <p:spPr bwMode="auto">
          <a:xfrm>
            <a:off x="1354118" y="4171960"/>
            <a:ext cx="2053383" cy="65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012" tIns="48006" rIns="96012" bIns="48006">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25000"/>
              </a:lnSpc>
              <a:spcAft>
                <a:spcPts val="840"/>
              </a:spcAft>
            </a:pPr>
            <a:r>
              <a:rPr lang="zh-CN" altLang="en-US" sz="2900" dirty="0" smtClean="0">
                <a:solidFill>
                  <a:schemeClr val="bg1"/>
                </a:solidFill>
              </a:rPr>
              <a:t>图书馆服务</a:t>
            </a:r>
            <a:endParaRPr lang="zh-CN" altLang="en-US" sz="2900" dirty="0">
              <a:solidFill>
                <a:schemeClr val="bg1"/>
              </a:solidFill>
            </a:endParaRPr>
          </a:p>
        </p:txBody>
      </p:sp>
      <p:sp>
        <p:nvSpPr>
          <p:cNvPr id="32" name="Rectangle 1"/>
          <p:cNvSpPr>
            <a:spLocks noChangeArrowheads="1"/>
          </p:cNvSpPr>
          <p:nvPr/>
        </p:nvSpPr>
        <p:spPr bwMode="auto">
          <a:xfrm>
            <a:off x="1" y="13840"/>
            <a:ext cx="65" cy="4539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985" rIns="0" bIns="79985" numCol="1" anchor="ctr" anchorCtr="0" compatLnSpc="1">
            <a:spAutoFit/>
          </a:bodyPr>
          <a:lstStyle/>
          <a:p>
            <a:pPr defTabSz="960120" eaLnBrk="0" fontAlgn="base" hangingPunct="0">
              <a:spcBef>
                <a:spcPct val="0"/>
              </a:spcBef>
              <a:spcAft>
                <a:spcPct val="0"/>
              </a:spcAft>
            </a:pPr>
            <a:endParaRPr lang="zh-CN" altLang="zh-CN" sz="1900" dirty="0" smtClean="0">
              <a:latin typeface="Arial" panose="020B0604020202020204" pitchFamily="34" charset="0"/>
            </a:endParaRPr>
          </a:p>
        </p:txBody>
      </p:sp>
      <p:sp>
        <p:nvSpPr>
          <p:cNvPr id="33" name="Rectangle 2"/>
          <p:cNvSpPr>
            <a:spLocks noChangeArrowheads="1"/>
          </p:cNvSpPr>
          <p:nvPr/>
        </p:nvSpPr>
        <p:spPr bwMode="auto">
          <a:xfrm>
            <a:off x="0" y="78473"/>
            <a:ext cx="38472" cy="3308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9985" rIns="0" bIns="79985" numCol="1" anchor="ctr" anchorCtr="0" compatLnSpc="1">
            <a:spAutoFit/>
          </a:bodyPr>
          <a:lstStyle/>
          <a:p>
            <a:pPr defTabSz="960120" eaLnBrk="0" fontAlgn="base" hangingPunct="0">
              <a:spcBef>
                <a:spcPct val="0"/>
              </a:spcBef>
              <a:spcAft>
                <a:spcPct val="0"/>
              </a:spcAft>
            </a:pPr>
            <a:r>
              <a:rPr lang="zh-CN" altLang="zh-CN" sz="1100" dirty="0" smtClean="0"/>
              <a:t> </a:t>
            </a:r>
            <a:endParaRPr lang="zh-CN" altLang="zh-CN" sz="1900" dirty="0" smtClean="0">
              <a:latin typeface="Arial" panose="020B0604020202020204" pitchFamily="34" charset="0"/>
            </a:endParaRPr>
          </a:p>
        </p:txBody>
      </p:sp>
      <p:sp>
        <p:nvSpPr>
          <p:cNvPr id="36" name="Freeform 16"/>
          <p:cNvSpPr/>
          <p:nvPr/>
        </p:nvSpPr>
        <p:spPr bwMode="auto">
          <a:xfrm>
            <a:off x="6116598" y="2506288"/>
            <a:ext cx="205026" cy="355044"/>
          </a:xfrm>
          <a:custGeom>
            <a:avLst/>
            <a:gdLst>
              <a:gd name="T0" fmla="*/ 49 w 56"/>
              <a:gd name="T1" fmla="*/ 68 h 98"/>
              <a:gd name="T2" fmla="*/ 50 w 56"/>
              <a:gd name="T3" fmla="*/ 30 h 98"/>
              <a:gd name="T4" fmla="*/ 23 w 56"/>
              <a:gd name="T5" fmla="*/ 1 h 98"/>
              <a:gd name="T6" fmla="*/ 1 w 56"/>
              <a:gd name="T7" fmla="*/ 33 h 98"/>
              <a:gd name="T8" fmla="*/ 16 w 56"/>
              <a:gd name="T9" fmla="*/ 98 h 98"/>
              <a:gd name="T10" fmla="*/ 46 w 56"/>
              <a:gd name="T11" fmla="*/ 90 h 98"/>
              <a:gd name="T12" fmla="*/ 49 w 56"/>
              <a:gd name="T13" fmla="*/ 68 h 98"/>
            </a:gdLst>
            <a:ahLst/>
            <a:cxnLst>
              <a:cxn ang="0">
                <a:pos x="T0" y="T1"/>
              </a:cxn>
              <a:cxn ang="0">
                <a:pos x="T2" y="T3"/>
              </a:cxn>
              <a:cxn ang="0">
                <a:pos x="T4" y="T5"/>
              </a:cxn>
              <a:cxn ang="0">
                <a:pos x="T6" y="T7"/>
              </a:cxn>
              <a:cxn ang="0">
                <a:pos x="T8" y="T9"/>
              </a:cxn>
              <a:cxn ang="0">
                <a:pos x="T10" y="T11"/>
              </a:cxn>
              <a:cxn ang="0">
                <a:pos x="T12" y="T13"/>
              </a:cxn>
            </a:cxnLst>
            <a:rect l="0" t="0" r="r" b="b"/>
            <a:pathLst>
              <a:path w="56" h="98">
                <a:moveTo>
                  <a:pt x="49" y="68"/>
                </a:moveTo>
                <a:cubicBezTo>
                  <a:pt x="52" y="61"/>
                  <a:pt x="56" y="51"/>
                  <a:pt x="50" y="30"/>
                </a:cubicBezTo>
                <a:cubicBezTo>
                  <a:pt x="44" y="9"/>
                  <a:pt x="35" y="1"/>
                  <a:pt x="23" y="1"/>
                </a:cubicBezTo>
                <a:cubicBezTo>
                  <a:pt x="23" y="1"/>
                  <a:pt x="3" y="0"/>
                  <a:pt x="1" y="33"/>
                </a:cubicBezTo>
                <a:cubicBezTo>
                  <a:pt x="0" y="69"/>
                  <a:pt x="12" y="78"/>
                  <a:pt x="16" y="98"/>
                </a:cubicBezTo>
                <a:cubicBezTo>
                  <a:pt x="46" y="90"/>
                  <a:pt x="46" y="90"/>
                  <a:pt x="46" y="90"/>
                </a:cubicBezTo>
                <a:cubicBezTo>
                  <a:pt x="45" y="81"/>
                  <a:pt x="48" y="72"/>
                  <a:pt x="49" y="68"/>
                </a:cubicBezTo>
                <a:close/>
              </a:path>
            </a:pathLst>
          </a:custGeom>
          <a:solidFill>
            <a:srgbClr val="4F5D73"/>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37" name="Freeform 17"/>
          <p:cNvSpPr/>
          <p:nvPr/>
        </p:nvSpPr>
        <p:spPr bwMode="auto">
          <a:xfrm>
            <a:off x="6181606" y="2873000"/>
            <a:ext cx="176689" cy="173355"/>
          </a:xfrm>
          <a:custGeom>
            <a:avLst/>
            <a:gdLst>
              <a:gd name="T0" fmla="*/ 32 w 48"/>
              <a:gd name="T1" fmla="*/ 0 h 48"/>
              <a:gd name="T2" fmla="*/ 0 w 48"/>
              <a:gd name="T3" fmla="*/ 10 h 48"/>
              <a:gd name="T4" fmla="*/ 29 w 48"/>
              <a:gd name="T5" fmla="*/ 43 h 48"/>
              <a:gd name="T6" fmla="*/ 32 w 48"/>
              <a:gd name="T7" fmla="*/ 1 h 48"/>
              <a:gd name="T8" fmla="*/ 32 w 48"/>
              <a:gd name="T9" fmla="*/ 0 h 48"/>
            </a:gdLst>
            <a:ahLst/>
            <a:cxnLst>
              <a:cxn ang="0">
                <a:pos x="T0" y="T1"/>
              </a:cxn>
              <a:cxn ang="0">
                <a:pos x="T2" y="T3"/>
              </a:cxn>
              <a:cxn ang="0">
                <a:pos x="T4" y="T5"/>
              </a:cxn>
              <a:cxn ang="0">
                <a:pos x="T6" y="T7"/>
              </a:cxn>
              <a:cxn ang="0">
                <a:pos x="T8" y="T9"/>
              </a:cxn>
            </a:cxnLst>
            <a:rect l="0" t="0" r="r" b="b"/>
            <a:pathLst>
              <a:path w="48" h="48">
                <a:moveTo>
                  <a:pt x="32" y="0"/>
                </a:moveTo>
                <a:cubicBezTo>
                  <a:pt x="0" y="10"/>
                  <a:pt x="0" y="10"/>
                  <a:pt x="0" y="10"/>
                </a:cubicBezTo>
                <a:cubicBezTo>
                  <a:pt x="1" y="31"/>
                  <a:pt x="12" y="48"/>
                  <a:pt x="29" y="43"/>
                </a:cubicBezTo>
                <a:cubicBezTo>
                  <a:pt x="48" y="38"/>
                  <a:pt x="39" y="13"/>
                  <a:pt x="32" y="1"/>
                </a:cubicBezTo>
                <a:lnTo>
                  <a:pt x="32" y="0"/>
                </a:lnTo>
                <a:close/>
              </a:path>
            </a:pathLst>
          </a:custGeom>
          <a:solidFill>
            <a:srgbClr val="4F5D73"/>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38" name="Freeform 18"/>
          <p:cNvSpPr/>
          <p:nvPr/>
        </p:nvSpPr>
        <p:spPr bwMode="auto">
          <a:xfrm>
            <a:off x="6444972" y="2389607"/>
            <a:ext cx="205026" cy="355044"/>
          </a:xfrm>
          <a:custGeom>
            <a:avLst/>
            <a:gdLst>
              <a:gd name="T0" fmla="*/ 7 w 56"/>
              <a:gd name="T1" fmla="*/ 68 h 98"/>
              <a:gd name="T2" fmla="*/ 6 w 56"/>
              <a:gd name="T3" fmla="*/ 30 h 98"/>
              <a:gd name="T4" fmla="*/ 33 w 56"/>
              <a:gd name="T5" fmla="*/ 1 h 98"/>
              <a:gd name="T6" fmla="*/ 55 w 56"/>
              <a:gd name="T7" fmla="*/ 33 h 98"/>
              <a:gd name="T8" fmla="*/ 40 w 56"/>
              <a:gd name="T9" fmla="*/ 98 h 98"/>
              <a:gd name="T10" fmla="*/ 10 w 56"/>
              <a:gd name="T11" fmla="*/ 90 h 98"/>
              <a:gd name="T12" fmla="*/ 7 w 56"/>
              <a:gd name="T13" fmla="*/ 68 h 98"/>
            </a:gdLst>
            <a:ahLst/>
            <a:cxnLst>
              <a:cxn ang="0">
                <a:pos x="T0" y="T1"/>
              </a:cxn>
              <a:cxn ang="0">
                <a:pos x="T2" y="T3"/>
              </a:cxn>
              <a:cxn ang="0">
                <a:pos x="T4" y="T5"/>
              </a:cxn>
              <a:cxn ang="0">
                <a:pos x="T6" y="T7"/>
              </a:cxn>
              <a:cxn ang="0">
                <a:pos x="T8" y="T9"/>
              </a:cxn>
              <a:cxn ang="0">
                <a:pos x="T10" y="T11"/>
              </a:cxn>
              <a:cxn ang="0">
                <a:pos x="T12" y="T13"/>
              </a:cxn>
            </a:cxnLst>
            <a:rect l="0" t="0" r="r" b="b"/>
            <a:pathLst>
              <a:path w="56" h="98">
                <a:moveTo>
                  <a:pt x="7" y="68"/>
                </a:moveTo>
                <a:cubicBezTo>
                  <a:pt x="4" y="61"/>
                  <a:pt x="0" y="51"/>
                  <a:pt x="6" y="30"/>
                </a:cubicBezTo>
                <a:cubicBezTo>
                  <a:pt x="12" y="9"/>
                  <a:pt x="21" y="1"/>
                  <a:pt x="33" y="1"/>
                </a:cubicBezTo>
                <a:cubicBezTo>
                  <a:pt x="33" y="1"/>
                  <a:pt x="53" y="0"/>
                  <a:pt x="55" y="33"/>
                </a:cubicBezTo>
                <a:cubicBezTo>
                  <a:pt x="56" y="69"/>
                  <a:pt x="44" y="78"/>
                  <a:pt x="40" y="98"/>
                </a:cubicBezTo>
                <a:cubicBezTo>
                  <a:pt x="10" y="90"/>
                  <a:pt x="10" y="90"/>
                  <a:pt x="10" y="90"/>
                </a:cubicBezTo>
                <a:cubicBezTo>
                  <a:pt x="11" y="81"/>
                  <a:pt x="8" y="72"/>
                  <a:pt x="7" y="68"/>
                </a:cubicBezTo>
                <a:close/>
              </a:path>
            </a:pathLst>
          </a:custGeom>
          <a:solidFill>
            <a:srgbClr val="4F5D73"/>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39" name="Freeform 19"/>
          <p:cNvSpPr/>
          <p:nvPr/>
        </p:nvSpPr>
        <p:spPr bwMode="auto">
          <a:xfrm>
            <a:off x="6409968" y="2756320"/>
            <a:ext cx="175022" cy="175021"/>
          </a:xfrm>
          <a:custGeom>
            <a:avLst/>
            <a:gdLst>
              <a:gd name="T0" fmla="*/ 16 w 48"/>
              <a:gd name="T1" fmla="*/ 0 h 48"/>
              <a:gd name="T2" fmla="*/ 48 w 48"/>
              <a:gd name="T3" fmla="*/ 10 h 48"/>
              <a:gd name="T4" fmla="*/ 19 w 48"/>
              <a:gd name="T5" fmla="*/ 43 h 48"/>
              <a:gd name="T6" fmla="*/ 16 w 48"/>
              <a:gd name="T7" fmla="*/ 1 h 48"/>
              <a:gd name="T8" fmla="*/ 16 w 48"/>
              <a:gd name="T9" fmla="*/ 0 h 48"/>
            </a:gdLst>
            <a:ahLst/>
            <a:cxnLst>
              <a:cxn ang="0">
                <a:pos x="T0" y="T1"/>
              </a:cxn>
              <a:cxn ang="0">
                <a:pos x="T2" y="T3"/>
              </a:cxn>
              <a:cxn ang="0">
                <a:pos x="T4" y="T5"/>
              </a:cxn>
              <a:cxn ang="0">
                <a:pos x="T6" y="T7"/>
              </a:cxn>
              <a:cxn ang="0">
                <a:pos x="T8" y="T9"/>
              </a:cxn>
            </a:cxnLst>
            <a:rect l="0" t="0" r="r" b="b"/>
            <a:pathLst>
              <a:path w="48" h="48">
                <a:moveTo>
                  <a:pt x="16" y="0"/>
                </a:moveTo>
                <a:cubicBezTo>
                  <a:pt x="48" y="10"/>
                  <a:pt x="48" y="10"/>
                  <a:pt x="48" y="10"/>
                </a:cubicBezTo>
                <a:cubicBezTo>
                  <a:pt x="47" y="31"/>
                  <a:pt x="36" y="48"/>
                  <a:pt x="19" y="43"/>
                </a:cubicBezTo>
                <a:cubicBezTo>
                  <a:pt x="0" y="38"/>
                  <a:pt x="9" y="13"/>
                  <a:pt x="16" y="1"/>
                </a:cubicBezTo>
                <a:lnTo>
                  <a:pt x="16" y="0"/>
                </a:lnTo>
                <a:close/>
              </a:path>
            </a:pathLst>
          </a:custGeom>
          <a:solidFill>
            <a:srgbClr val="4F5D73"/>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49" name="出自【趣你的PPT】(微信:qunideppt)：最优质的PPT资源库"/>
          <p:cNvSpPr/>
          <p:nvPr/>
        </p:nvSpPr>
        <p:spPr bwMode="auto">
          <a:xfrm>
            <a:off x="7996990" y="3633681"/>
            <a:ext cx="447348" cy="455611"/>
          </a:xfrm>
          <a:custGeom>
            <a:avLst/>
            <a:gdLst>
              <a:gd name="T0" fmla="*/ 123 w 245"/>
              <a:gd name="T1" fmla="*/ 0 h 249"/>
              <a:gd name="T2" fmla="*/ 26 w 245"/>
              <a:gd name="T3" fmla="*/ 175 h 249"/>
              <a:gd name="T4" fmla="*/ 60 w 245"/>
              <a:gd name="T5" fmla="*/ 247 h 249"/>
              <a:gd name="T6" fmla="*/ 60 w 245"/>
              <a:gd name="T7" fmla="*/ 249 h 249"/>
              <a:gd name="T8" fmla="*/ 181 w 245"/>
              <a:gd name="T9" fmla="*/ 249 h 249"/>
              <a:gd name="T10" fmla="*/ 181 w 245"/>
              <a:gd name="T11" fmla="*/ 247 h 249"/>
              <a:gd name="T12" fmla="*/ 215 w 245"/>
              <a:gd name="T13" fmla="*/ 175 h 249"/>
              <a:gd name="T14" fmla="*/ 123 w 245"/>
              <a:gd name="T15" fmla="*/ 0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249">
                <a:moveTo>
                  <a:pt x="123" y="0"/>
                </a:moveTo>
                <a:cubicBezTo>
                  <a:pt x="0" y="0"/>
                  <a:pt x="7" y="142"/>
                  <a:pt x="26" y="175"/>
                </a:cubicBezTo>
                <a:cubicBezTo>
                  <a:pt x="40" y="203"/>
                  <a:pt x="60" y="212"/>
                  <a:pt x="60" y="247"/>
                </a:cubicBezTo>
                <a:cubicBezTo>
                  <a:pt x="60" y="247"/>
                  <a:pt x="60" y="248"/>
                  <a:pt x="60" y="249"/>
                </a:cubicBezTo>
                <a:cubicBezTo>
                  <a:pt x="181" y="249"/>
                  <a:pt x="181" y="249"/>
                  <a:pt x="181" y="249"/>
                </a:cubicBezTo>
                <a:cubicBezTo>
                  <a:pt x="181" y="248"/>
                  <a:pt x="181" y="247"/>
                  <a:pt x="181" y="247"/>
                </a:cubicBezTo>
                <a:cubicBezTo>
                  <a:pt x="181" y="217"/>
                  <a:pt x="194" y="211"/>
                  <a:pt x="215" y="175"/>
                </a:cubicBezTo>
                <a:cubicBezTo>
                  <a:pt x="235" y="143"/>
                  <a:pt x="245" y="0"/>
                  <a:pt x="123" y="0"/>
                </a:cubicBezTo>
                <a:close/>
              </a:path>
            </a:pathLst>
          </a:custGeom>
          <a:solidFill>
            <a:srgbClr val="E4C232"/>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50" name="出自【趣你的PPT】(微信:qunideppt)：最优质的PPT资源库"/>
          <p:cNvSpPr/>
          <p:nvPr/>
        </p:nvSpPr>
        <p:spPr bwMode="auto">
          <a:xfrm>
            <a:off x="8106761" y="4170735"/>
            <a:ext cx="220723" cy="79083"/>
          </a:xfrm>
          <a:custGeom>
            <a:avLst/>
            <a:gdLst>
              <a:gd name="T0" fmla="*/ 59 w 187"/>
              <a:gd name="T1" fmla="*/ 67 h 67"/>
              <a:gd name="T2" fmla="*/ 127 w 187"/>
              <a:gd name="T3" fmla="*/ 67 h 67"/>
              <a:gd name="T4" fmla="*/ 187 w 187"/>
              <a:gd name="T5" fmla="*/ 8 h 67"/>
              <a:gd name="T6" fmla="*/ 69 w 187"/>
              <a:gd name="T7" fmla="*/ 0 h 67"/>
              <a:gd name="T8" fmla="*/ 0 w 187"/>
              <a:gd name="T9" fmla="*/ 8 h 67"/>
              <a:gd name="T10" fmla="*/ 59 w 187"/>
              <a:gd name="T11" fmla="*/ 67 h 67"/>
            </a:gdLst>
            <a:ahLst/>
            <a:cxnLst>
              <a:cxn ang="0">
                <a:pos x="T0" y="T1"/>
              </a:cxn>
              <a:cxn ang="0">
                <a:pos x="T2" y="T3"/>
              </a:cxn>
              <a:cxn ang="0">
                <a:pos x="T4" y="T5"/>
              </a:cxn>
              <a:cxn ang="0">
                <a:pos x="T6" y="T7"/>
              </a:cxn>
              <a:cxn ang="0">
                <a:pos x="T8" y="T9"/>
              </a:cxn>
              <a:cxn ang="0">
                <a:pos x="T10" y="T11"/>
              </a:cxn>
            </a:cxnLst>
            <a:rect l="0" t="0" r="r" b="b"/>
            <a:pathLst>
              <a:path w="187" h="67">
                <a:moveTo>
                  <a:pt x="59" y="67"/>
                </a:moveTo>
                <a:lnTo>
                  <a:pt x="127" y="67"/>
                </a:lnTo>
                <a:lnTo>
                  <a:pt x="187" y="8"/>
                </a:lnTo>
                <a:lnTo>
                  <a:pt x="69" y="0"/>
                </a:lnTo>
                <a:lnTo>
                  <a:pt x="0" y="8"/>
                </a:lnTo>
                <a:lnTo>
                  <a:pt x="59" y="67"/>
                </a:lnTo>
                <a:close/>
              </a:path>
            </a:pathLst>
          </a:custGeom>
          <a:solidFill>
            <a:srgbClr val="503324"/>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56" name="出自【趣你的PPT】(微信:qunideppt)：最优质的PPT资源库"/>
          <p:cNvSpPr/>
          <p:nvPr/>
        </p:nvSpPr>
        <p:spPr bwMode="auto">
          <a:xfrm>
            <a:off x="7920860" y="5311656"/>
            <a:ext cx="100329" cy="87345"/>
          </a:xfrm>
          <a:custGeom>
            <a:avLst/>
            <a:gdLst>
              <a:gd name="T0" fmla="*/ 16 w 55"/>
              <a:gd name="T1" fmla="*/ 0 h 48"/>
              <a:gd name="T2" fmla="*/ 10 w 55"/>
              <a:gd name="T3" fmla="*/ 5 h 48"/>
              <a:gd name="T4" fmla="*/ 10 w 55"/>
              <a:gd name="T5" fmla="*/ 39 h 48"/>
              <a:gd name="T6" fmla="*/ 43 w 55"/>
              <a:gd name="T7" fmla="*/ 39 h 48"/>
              <a:gd name="T8" fmla="*/ 55 w 55"/>
              <a:gd name="T9" fmla="*/ 27 h 48"/>
              <a:gd name="T10" fmla="*/ 49 w 55"/>
              <a:gd name="T11" fmla="*/ 33 h 48"/>
              <a:gd name="T12" fmla="*/ 16 w 5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55" h="48">
                <a:moveTo>
                  <a:pt x="16" y="0"/>
                </a:moveTo>
                <a:cubicBezTo>
                  <a:pt x="10" y="5"/>
                  <a:pt x="10" y="5"/>
                  <a:pt x="10" y="5"/>
                </a:cubicBezTo>
                <a:cubicBezTo>
                  <a:pt x="0" y="14"/>
                  <a:pt x="0" y="30"/>
                  <a:pt x="10" y="39"/>
                </a:cubicBezTo>
                <a:cubicBezTo>
                  <a:pt x="19" y="48"/>
                  <a:pt x="34" y="48"/>
                  <a:pt x="43" y="39"/>
                </a:cubicBezTo>
                <a:cubicBezTo>
                  <a:pt x="55" y="27"/>
                  <a:pt x="55" y="27"/>
                  <a:pt x="55" y="27"/>
                </a:cubicBezTo>
                <a:cubicBezTo>
                  <a:pt x="49" y="33"/>
                  <a:pt x="49" y="33"/>
                  <a:pt x="49" y="33"/>
                </a:cubicBezTo>
                <a:lnTo>
                  <a:pt x="16" y="0"/>
                </a:lnTo>
                <a:close/>
              </a:path>
            </a:pathLst>
          </a:custGeom>
          <a:solidFill>
            <a:srgbClr val="503324"/>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57" name="出自【趣你的PPT】(微信:qunideppt)：最优质的PPT资源库"/>
          <p:cNvSpPr/>
          <p:nvPr/>
        </p:nvSpPr>
        <p:spPr bwMode="auto">
          <a:xfrm>
            <a:off x="8125059" y="5128703"/>
            <a:ext cx="69639" cy="69640"/>
          </a:xfrm>
          <a:custGeom>
            <a:avLst/>
            <a:gdLst>
              <a:gd name="T0" fmla="*/ 59 w 59"/>
              <a:gd name="T1" fmla="*/ 41 h 59"/>
              <a:gd name="T2" fmla="*/ 19 w 59"/>
              <a:gd name="T3" fmla="*/ 0 h 59"/>
              <a:gd name="T4" fmla="*/ 0 w 59"/>
              <a:gd name="T5" fmla="*/ 19 h 59"/>
              <a:gd name="T6" fmla="*/ 0 w 59"/>
              <a:gd name="T7" fmla="*/ 19 h 59"/>
              <a:gd name="T8" fmla="*/ 42 w 59"/>
              <a:gd name="T9" fmla="*/ 59 h 59"/>
              <a:gd name="T10" fmla="*/ 59 w 59"/>
              <a:gd name="T11" fmla="*/ 41 h 59"/>
            </a:gdLst>
            <a:ahLst/>
            <a:cxnLst>
              <a:cxn ang="0">
                <a:pos x="T0" y="T1"/>
              </a:cxn>
              <a:cxn ang="0">
                <a:pos x="T2" y="T3"/>
              </a:cxn>
              <a:cxn ang="0">
                <a:pos x="T4" y="T5"/>
              </a:cxn>
              <a:cxn ang="0">
                <a:pos x="T6" y="T7"/>
              </a:cxn>
              <a:cxn ang="0">
                <a:pos x="T8" y="T9"/>
              </a:cxn>
              <a:cxn ang="0">
                <a:pos x="T10" y="T11"/>
              </a:cxn>
            </a:cxnLst>
            <a:rect l="0" t="0" r="r" b="b"/>
            <a:pathLst>
              <a:path w="59" h="59">
                <a:moveTo>
                  <a:pt x="59" y="41"/>
                </a:moveTo>
                <a:lnTo>
                  <a:pt x="19" y="0"/>
                </a:lnTo>
                <a:lnTo>
                  <a:pt x="0" y="19"/>
                </a:lnTo>
                <a:lnTo>
                  <a:pt x="0" y="19"/>
                </a:lnTo>
                <a:lnTo>
                  <a:pt x="42" y="59"/>
                </a:lnTo>
                <a:lnTo>
                  <a:pt x="59" y="41"/>
                </a:lnTo>
                <a:close/>
              </a:path>
            </a:pathLst>
          </a:custGeom>
          <a:solidFill>
            <a:srgbClr val="38281B"/>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58" name="出自【趣你的PPT】(微信:qunideppt)：最优质的PPT资源库"/>
          <p:cNvSpPr/>
          <p:nvPr/>
        </p:nvSpPr>
        <p:spPr bwMode="auto">
          <a:xfrm>
            <a:off x="7950368" y="5260901"/>
            <a:ext cx="110951" cy="110951"/>
          </a:xfrm>
          <a:custGeom>
            <a:avLst/>
            <a:gdLst>
              <a:gd name="T0" fmla="*/ 32 w 94"/>
              <a:gd name="T1" fmla="*/ 12 h 94"/>
              <a:gd name="T2" fmla="*/ 0 w 94"/>
              <a:gd name="T3" fmla="*/ 43 h 94"/>
              <a:gd name="T4" fmla="*/ 0 w 94"/>
              <a:gd name="T5" fmla="*/ 43 h 94"/>
              <a:gd name="T6" fmla="*/ 51 w 94"/>
              <a:gd name="T7" fmla="*/ 94 h 94"/>
              <a:gd name="T8" fmla="*/ 60 w 94"/>
              <a:gd name="T9" fmla="*/ 85 h 94"/>
              <a:gd name="T10" fmla="*/ 94 w 94"/>
              <a:gd name="T11" fmla="*/ 49 h 94"/>
              <a:gd name="T12" fmla="*/ 94 w 94"/>
              <a:gd name="T13" fmla="*/ 49 h 94"/>
              <a:gd name="T14" fmla="*/ 46 w 94"/>
              <a:gd name="T15" fmla="*/ 0 h 94"/>
              <a:gd name="T16" fmla="*/ 32 w 94"/>
              <a:gd name="T17" fmla="*/ 1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4">
                <a:moveTo>
                  <a:pt x="32" y="12"/>
                </a:moveTo>
                <a:lnTo>
                  <a:pt x="0" y="43"/>
                </a:lnTo>
                <a:lnTo>
                  <a:pt x="0" y="43"/>
                </a:lnTo>
                <a:lnTo>
                  <a:pt x="51" y="94"/>
                </a:lnTo>
                <a:lnTo>
                  <a:pt x="60" y="85"/>
                </a:lnTo>
                <a:lnTo>
                  <a:pt x="94" y="49"/>
                </a:lnTo>
                <a:lnTo>
                  <a:pt x="94" y="49"/>
                </a:lnTo>
                <a:lnTo>
                  <a:pt x="46" y="0"/>
                </a:lnTo>
                <a:lnTo>
                  <a:pt x="32" y="12"/>
                </a:lnTo>
                <a:close/>
              </a:path>
            </a:pathLst>
          </a:custGeom>
          <a:solidFill>
            <a:srgbClr val="60954F"/>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59" name="出自【趣你的PPT】(微信:qunideppt)：最优质的PPT资源库"/>
          <p:cNvSpPr>
            <a:spLocks noEditPoints="1"/>
          </p:cNvSpPr>
          <p:nvPr/>
        </p:nvSpPr>
        <p:spPr bwMode="auto">
          <a:xfrm>
            <a:off x="7988139" y="4789947"/>
            <a:ext cx="551219" cy="528792"/>
          </a:xfrm>
          <a:custGeom>
            <a:avLst/>
            <a:gdLst>
              <a:gd name="T0" fmla="*/ 261 w 302"/>
              <a:gd name="T1" fmla="*/ 189 h 290"/>
              <a:gd name="T2" fmla="*/ 261 w 302"/>
              <a:gd name="T3" fmla="*/ 41 h 290"/>
              <a:gd name="T4" fmla="*/ 113 w 302"/>
              <a:gd name="T5" fmla="*/ 41 h 290"/>
              <a:gd name="T6" fmla="*/ 97 w 302"/>
              <a:gd name="T7" fmla="*/ 169 h 290"/>
              <a:gd name="T8" fmla="*/ 86 w 302"/>
              <a:gd name="T9" fmla="*/ 171 h 290"/>
              <a:gd name="T10" fmla="*/ 86 w 302"/>
              <a:gd name="T11" fmla="*/ 184 h 290"/>
              <a:gd name="T12" fmla="*/ 87 w 302"/>
              <a:gd name="T13" fmla="*/ 186 h 290"/>
              <a:gd name="T14" fmla="*/ 113 w 302"/>
              <a:gd name="T15" fmla="*/ 212 h 290"/>
              <a:gd name="T16" fmla="*/ 102 w 302"/>
              <a:gd name="T17" fmla="*/ 224 h 290"/>
              <a:gd name="T18" fmla="*/ 75 w 302"/>
              <a:gd name="T19" fmla="*/ 198 h 290"/>
              <a:gd name="T20" fmla="*/ 0 w 302"/>
              <a:gd name="T21" fmla="*/ 266 h 290"/>
              <a:gd name="T22" fmla="*/ 9 w 302"/>
              <a:gd name="T23" fmla="*/ 258 h 290"/>
              <a:gd name="T24" fmla="*/ 40 w 302"/>
              <a:gd name="T25" fmla="*/ 290 h 290"/>
              <a:gd name="T26" fmla="*/ 113 w 302"/>
              <a:gd name="T27" fmla="*/ 212 h 290"/>
              <a:gd name="T28" fmla="*/ 116 w 302"/>
              <a:gd name="T29" fmla="*/ 214 h 290"/>
              <a:gd name="T30" fmla="*/ 129 w 302"/>
              <a:gd name="T31" fmla="*/ 214 h 290"/>
              <a:gd name="T32" fmla="*/ 131 w 302"/>
              <a:gd name="T33" fmla="*/ 204 h 290"/>
              <a:gd name="T34" fmla="*/ 261 w 302"/>
              <a:gd name="T35" fmla="*/ 189 h 290"/>
              <a:gd name="T36" fmla="*/ 131 w 302"/>
              <a:gd name="T37" fmla="*/ 171 h 290"/>
              <a:gd name="T38" fmla="*/ 131 w 302"/>
              <a:gd name="T39" fmla="*/ 58 h 290"/>
              <a:gd name="T40" fmla="*/ 243 w 302"/>
              <a:gd name="T41" fmla="*/ 58 h 290"/>
              <a:gd name="T42" fmla="*/ 243 w 302"/>
              <a:gd name="T43" fmla="*/ 171 h 290"/>
              <a:gd name="T44" fmla="*/ 131 w 302"/>
              <a:gd name="T45" fmla="*/ 17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290">
                <a:moveTo>
                  <a:pt x="261" y="189"/>
                </a:moveTo>
                <a:cubicBezTo>
                  <a:pt x="302" y="148"/>
                  <a:pt x="302" y="82"/>
                  <a:pt x="261" y="41"/>
                </a:cubicBezTo>
                <a:cubicBezTo>
                  <a:pt x="220" y="0"/>
                  <a:pt x="154" y="0"/>
                  <a:pt x="113" y="41"/>
                </a:cubicBezTo>
                <a:cubicBezTo>
                  <a:pt x="78" y="76"/>
                  <a:pt x="73" y="129"/>
                  <a:pt x="97" y="169"/>
                </a:cubicBezTo>
                <a:cubicBezTo>
                  <a:pt x="94" y="167"/>
                  <a:pt x="89" y="168"/>
                  <a:pt x="86" y="171"/>
                </a:cubicBezTo>
                <a:cubicBezTo>
                  <a:pt x="82" y="175"/>
                  <a:pt x="82" y="181"/>
                  <a:pt x="86" y="184"/>
                </a:cubicBezTo>
                <a:cubicBezTo>
                  <a:pt x="87" y="186"/>
                  <a:pt x="87" y="186"/>
                  <a:pt x="87" y="186"/>
                </a:cubicBezTo>
                <a:cubicBezTo>
                  <a:pt x="113" y="212"/>
                  <a:pt x="113" y="212"/>
                  <a:pt x="113" y="212"/>
                </a:cubicBezTo>
                <a:cubicBezTo>
                  <a:pt x="102" y="224"/>
                  <a:pt x="102" y="224"/>
                  <a:pt x="102" y="224"/>
                </a:cubicBezTo>
                <a:cubicBezTo>
                  <a:pt x="75" y="198"/>
                  <a:pt x="75" y="198"/>
                  <a:pt x="75" y="198"/>
                </a:cubicBezTo>
                <a:cubicBezTo>
                  <a:pt x="0" y="266"/>
                  <a:pt x="0" y="266"/>
                  <a:pt x="0" y="266"/>
                </a:cubicBezTo>
                <a:cubicBezTo>
                  <a:pt x="9" y="258"/>
                  <a:pt x="9" y="258"/>
                  <a:pt x="9" y="258"/>
                </a:cubicBezTo>
                <a:cubicBezTo>
                  <a:pt x="40" y="290"/>
                  <a:pt x="40" y="290"/>
                  <a:pt x="40" y="290"/>
                </a:cubicBezTo>
                <a:cubicBezTo>
                  <a:pt x="113" y="212"/>
                  <a:pt x="113" y="212"/>
                  <a:pt x="113" y="212"/>
                </a:cubicBezTo>
                <a:cubicBezTo>
                  <a:pt x="116" y="214"/>
                  <a:pt x="116" y="214"/>
                  <a:pt x="116" y="214"/>
                </a:cubicBezTo>
                <a:cubicBezTo>
                  <a:pt x="119" y="218"/>
                  <a:pt x="125" y="218"/>
                  <a:pt x="129" y="214"/>
                </a:cubicBezTo>
                <a:cubicBezTo>
                  <a:pt x="132" y="211"/>
                  <a:pt x="133" y="207"/>
                  <a:pt x="131" y="204"/>
                </a:cubicBezTo>
                <a:cubicBezTo>
                  <a:pt x="172" y="229"/>
                  <a:pt x="226" y="224"/>
                  <a:pt x="261" y="189"/>
                </a:cubicBezTo>
                <a:close/>
                <a:moveTo>
                  <a:pt x="131" y="171"/>
                </a:moveTo>
                <a:cubicBezTo>
                  <a:pt x="100" y="140"/>
                  <a:pt x="100" y="90"/>
                  <a:pt x="131" y="58"/>
                </a:cubicBezTo>
                <a:cubicBezTo>
                  <a:pt x="162" y="27"/>
                  <a:pt x="212" y="27"/>
                  <a:pt x="243" y="58"/>
                </a:cubicBezTo>
                <a:cubicBezTo>
                  <a:pt x="274" y="90"/>
                  <a:pt x="274" y="140"/>
                  <a:pt x="243" y="171"/>
                </a:cubicBezTo>
                <a:cubicBezTo>
                  <a:pt x="212" y="202"/>
                  <a:pt x="162" y="202"/>
                  <a:pt x="131" y="171"/>
                </a:cubicBezTo>
                <a:close/>
              </a:path>
            </a:pathLst>
          </a:custGeom>
          <a:solidFill>
            <a:srgbClr val="503324"/>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0" name="出自【趣你的PPT】(微信:qunideppt)：最优质的PPT资源库"/>
          <p:cNvSpPr>
            <a:spLocks noEditPoints="1"/>
          </p:cNvSpPr>
          <p:nvPr/>
        </p:nvSpPr>
        <p:spPr bwMode="auto">
          <a:xfrm>
            <a:off x="8171093" y="4838340"/>
            <a:ext cx="317511" cy="319872"/>
          </a:xfrm>
          <a:custGeom>
            <a:avLst/>
            <a:gdLst>
              <a:gd name="T0" fmla="*/ 143 w 174"/>
              <a:gd name="T1" fmla="*/ 31 h 175"/>
              <a:gd name="T2" fmla="*/ 31 w 174"/>
              <a:gd name="T3" fmla="*/ 31 h 175"/>
              <a:gd name="T4" fmla="*/ 31 w 174"/>
              <a:gd name="T5" fmla="*/ 144 h 175"/>
              <a:gd name="T6" fmla="*/ 143 w 174"/>
              <a:gd name="T7" fmla="*/ 144 h 175"/>
              <a:gd name="T8" fmla="*/ 143 w 174"/>
              <a:gd name="T9" fmla="*/ 31 h 175"/>
              <a:gd name="T10" fmla="*/ 36 w 174"/>
              <a:gd name="T11" fmla="*/ 138 h 175"/>
              <a:gd name="T12" fmla="*/ 36 w 174"/>
              <a:gd name="T13" fmla="*/ 37 h 175"/>
              <a:gd name="T14" fmla="*/ 138 w 174"/>
              <a:gd name="T15" fmla="*/ 37 h 175"/>
              <a:gd name="T16" fmla="*/ 138 w 174"/>
              <a:gd name="T17" fmla="*/ 138 h 175"/>
              <a:gd name="T18" fmla="*/ 36 w 174"/>
              <a:gd name="T19"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175">
                <a:moveTo>
                  <a:pt x="143" y="31"/>
                </a:moveTo>
                <a:cubicBezTo>
                  <a:pt x="112" y="0"/>
                  <a:pt x="62" y="0"/>
                  <a:pt x="31" y="31"/>
                </a:cubicBezTo>
                <a:cubicBezTo>
                  <a:pt x="0" y="63"/>
                  <a:pt x="0" y="113"/>
                  <a:pt x="31" y="144"/>
                </a:cubicBezTo>
                <a:cubicBezTo>
                  <a:pt x="62" y="175"/>
                  <a:pt x="112" y="175"/>
                  <a:pt x="143" y="144"/>
                </a:cubicBezTo>
                <a:cubicBezTo>
                  <a:pt x="174" y="113"/>
                  <a:pt x="174" y="63"/>
                  <a:pt x="143" y="31"/>
                </a:cubicBezTo>
                <a:close/>
                <a:moveTo>
                  <a:pt x="36" y="138"/>
                </a:moveTo>
                <a:cubicBezTo>
                  <a:pt x="9" y="110"/>
                  <a:pt x="9" y="65"/>
                  <a:pt x="36" y="37"/>
                </a:cubicBezTo>
                <a:cubicBezTo>
                  <a:pt x="64" y="9"/>
                  <a:pt x="110" y="9"/>
                  <a:pt x="138" y="37"/>
                </a:cubicBezTo>
                <a:cubicBezTo>
                  <a:pt x="165" y="65"/>
                  <a:pt x="165" y="110"/>
                  <a:pt x="138" y="138"/>
                </a:cubicBezTo>
                <a:cubicBezTo>
                  <a:pt x="110" y="166"/>
                  <a:pt x="64" y="166"/>
                  <a:pt x="36" y="138"/>
                </a:cubicBezTo>
                <a:close/>
              </a:path>
            </a:pathLst>
          </a:custGeom>
          <a:solidFill>
            <a:srgbClr val="CCCDCD"/>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1" name="出自【趣你的PPT】(微信:qunideppt)：最优质的PPT资源库"/>
          <p:cNvSpPr/>
          <p:nvPr/>
        </p:nvSpPr>
        <p:spPr bwMode="auto">
          <a:xfrm>
            <a:off x="8187616" y="4854865"/>
            <a:ext cx="284462" cy="286823"/>
          </a:xfrm>
          <a:custGeom>
            <a:avLst/>
            <a:gdLst>
              <a:gd name="T0" fmla="*/ 129 w 156"/>
              <a:gd name="T1" fmla="*/ 28 h 157"/>
              <a:gd name="T2" fmla="*/ 27 w 156"/>
              <a:gd name="T3" fmla="*/ 28 h 157"/>
              <a:gd name="T4" fmla="*/ 27 w 156"/>
              <a:gd name="T5" fmla="*/ 129 h 157"/>
              <a:gd name="T6" fmla="*/ 129 w 156"/>
              <a:gd name="T7" fmla="*/ 129 h 157"/>
              <a:gd name="T8" fmla="*/ 129 w 156"/>
              <a:gd name="T9" fmla="*/ 28 h 157"/>
            </a:gdLst>
            <a:ahLst/>
            <a:cxnLst>
              <a:cxn ang="0">
                <a:pos x="T0" y="T1"/>
              </a:cxn>
              <a:cxn ang="0">
                <a:pos x="T2" y="T3"/>
              </a:cxn>
              <a:cxn ang="0">
                <a:pos x="T4" y="T5"/>
              </a:cxn>
              <a:cxn ang="0">
                <a:pos x="T6" y="T7"/>
              </a:cxn>
              <a:cxn ang="0">
                <a:pos x="T8" y="T9"/>
              </a:cxn>
            </a:cxnLst>
            <a:rect l="0" t="0" r="r" b="b"/>
            <a:pathLst>
              <a:path w="156" h="157">
                <a:moveTo>
                  <a:pt x="129" y="28"/>
                </a:moveTo>
                <a:cubicBezTo>
                  <a:pt x="101" y="0"/>
                  <a:pt x="55" y="0"/>
                  <a:pt x="27" y="28"/>
                </a:cubicBezTo>
                <a:cubicBezTo>
                  <a:pt x="0" y="56"/>
                  <a:pt x="0" y="101"/>
                  <a:pt x="27" y="129"/>
                </a:cubicBezTo>
                <a:cubicBezTo>
                  <a:pt x="55" y="157"/>
                  <a:pt x="101" y="157"/>
                  <a:pt x="129" y="129"/>
                </a:cubicBezTo>
                <a:cubicBezTo>
                  <a:pt x="156" y="101"/>
                  <a:pt x="156" y="56"/>
                  <a:pt x="129" y="28"/>
                </a:cubicBezTo>
                <a:close/>
              </a:path>
            </a:pathLst>
          </a:custGeom>
          <a:solidFill>
            <a:srgbClr val="FFFFF4"/>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2" name="出自【趣你的PPT】(微信:qunideppt)：最优质的PPT资源库"/>
          <p:cNvSpPr/>
          <p:nvPr/>
        </p:nvSpPr>
        <p:spPr bwMode="auto">
          <a:xfrm>
            <a:off x="8237191" y="4906800"/>
            <a:ext cx="234887" cy="234888"/>
          </a:xfrm>
          <a:custGeom>
            <a:avLst/>
            <a:gdLst>
              <a:gd name="T0" fmla="*/ 102 w 129"/>
              <a:gd name="T1" fmla="*/ 0 h 129"/>
              <a:gd name="T2" fmla="*/ 101 w 129"/>
              <a:gd name="T3" fmla="*/ 0 h 129"/>
              <a:gd name="T4" fmla="*/ 0 w 129"/>
              <a:gd name="T5" fmla="*/ 101 h 129"/>
              <a:gd name="T6" fmla="*/ 0 w 129"/>
              <a:gd name="T7" fmla="*/ 101 h 129"/>
              <a:gd name="T8" fmla="*/ 102 w 129"/>
              <a:gd name="T9" fmla="*/ 101 h 129"/>
              <a:gd name="T10" fmla="*/ 102 w 129"/>
              <a:gd name="T11" fmla="*/ 0 h 129"/>
            </a:gdLst>
            <a:ahLst/>
            <a:cxnLst>
              <a:cxn ang="0">
                <a:pos x="T0" y="T1"/>
              </a:cxn>
              <a:cxn ang="0">
                <a:pos x="T2" y="T3"/>
              </a:cxn>
              <a:cxn ang="0">
                <a:pos x="T4" y="T5"/>
              </a:cxn>
              <a:cxn ang="0">
                <a:pos x="T6" y="T7"/>
              </a:cxn>
              <a:cxn ang="0">
                <a:pos x="T8" y="T9"/>
              </a:cxn>
              <a:cxn ang="0">
                <a:pos x="T10" y="T11"/>
              </a:cxn>
            </a:cxnLst>
            <a:rect l="0" t="0" r="r" b="b"/>
            <a:pathLst>
              <a:path w="129" h="129">
                <a:moveTo>
                  <a:pt x="102" y="0"/>
                </a:moveTo>
                <a:cubicBezTo>
                  <a:pt x="101" y="0"/>
                  <a:pt x="101" y="0"/>
                  <a:pt x="101" y="0"/>
                </a:cubicBezTo>
                <a:cubicBezTo>
                  <a:pt x="0" y="101"/>
                  <a:pt x="0" y="101"/>
                  <a:pt x="0" y="101"/>
                </a:cubicBezTo>
                <a:cubicBezTo>
                  <a:pt x="0" y="101"/>
                  <a:pt x="0" y="101"/>
                  <a:pt x="0" y="101"/>
                </a:cubicBezTo>
                <a:cubicBezTo>
                  <a:pt x="28" y="129"/>
                  <a:pt x="74" y="129"/>
                  <a:pt x="102" y="101"/>
                </a:cubicBezTo>
                <a:cubicBezTo>
                  <a:pt x="129" y="73"/>
                  <a:pt x="129" y="28"/>
                  <a:pt x="102" y="0"/>
                </a:cubicBezTo>
                <a:close/>
              </a:path>
            </a:pathLst>
          </a:custGeom>
          <a:solidFill>
            <a:srgbClr val="E8E8E0"/>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3" name="出自【趣你的PPT】(微信:qunideppt)：最优质的PPT资源库"/>
          <p:cNvSpPr/>
          <p:nvPr/>
        </p:nvSpPr>
        <p:spPr bwMode="auto">
          <a:xfrm>
            <a:off x="8010567" y="5361230"/>
            <a:ext cx="10623" cy="10624"/>
          </a:xfrm>
          <a:custGeom>
            <a:avLst/>
            <a:gdLst>
              <a:gd name="T0" fmla="*/ 9 w 9"/>
              <a:gd name="T1" fmla="*/ 0 h 9"/>
              <a:gd name="T2" fmla="*/ 0 w 9"/>
              <a:gd name="T3" fmla="*/ 9 h 9"/>
              <a:gd name="T4" fmla="*/ 0 w 9"/>
              <a:gd name="T5" fmla="*/ 9 h 9"/>
              <a:gd name="T6" fmla="*/ 9 w 9"/>
              <a:gd name="T7" fmla="*/ 0 h 9"/>
            </a:gdLst>
            <a:ahLst/>
            <a:cxnLst>
              <a:cxn ang="0">
                <a:pos x="T0" y="T1"/>
              </a:cxn>
              <a:cxn ang="0">
                <a:pos x="T2" y="T3"/>
              </a:cxn>
              <a:cxn ang="0">
                <a:pos x="T4" y="T5"/>
              </a:cxn>
              <a:cxn ang="0">
                <a:pos x="T6" y="T7"/>
              </a:cxn>
            </a:cxnLst>
            <a:rect l="0" t="0" r="r" b="b"/>
            <a:pathLst>
              <a:path w="9" h="9">
                <a:moveTo>
                  <a:pt x="9" y="0"/>
                </a:moveTo>
                <a:lnTo>
                  <a:pt x="0" y="9"/>
                </a:lnTo>
                <a:lnTo>
                  <a:pt x="0" y="9"/>
                </a:lnTo>
                <a:lnTo>
                  <a:pt x="9" y="0"/>
                </a:lnTo>
                <a:close/>
              </a:path>
            </a:pathLst>
          </a:custGeom>
          <a:solidFill>
            <a:srgbClr val="C17D49"/>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4" name="出自【趣你的PPT】(微信:qunideppt)：最优质的PPT资源库"/>
          <p:cNvSpPr/>
          <p:nvPr/>
        </p:nvSpPr>
        <p:spPr bwMode="auto">
          <a:xfrm>
            <a:off x="7940926" y="5344705"/>
            <a:ext cx="69639" cy="54296"/>
          </a:xfrm>
          <a:custGeom>
            <a:avLst/>
            <a:gdLst>
              <a:gd name="T0" fmla="*/ 38 w 38"/>
              <a:gd name="T1" fmla="*/ 15 h 30"/>
              <a:gd name="T2" fmla="*/ 23 w 38"/>
              <a:gd name="T3" fmla="*/ 0 h 30"/>
              <a:gd name="T4" fmla="*/ 0 w 38"/>
              <a:gd name="T5" fmla="*/ 22 h 30"/>
              <a:gd name="T6" fmla="*/ 32 w 38"/>
              <a:gd name="T7" fmla="*/ 21 h 30"/>
              <a:gd name="T8" fmla="*/ 38 w 38"/>
              <a:gd name="T9" fmla="*/ 15 h 30"/>
            </a:gdLst>
            <a:ahLst/>
            <a:cxnLst>
              <a:cxn ang="0">
                <a:pos x="T0" y="T1"/>
              </a:cxn>
              <a:cxn ang="0">
                <a:pos x="T2" y="T3"/>
              </a:cxn>
              <a:cxn ang="0">
                <a:pos x="T4" y="T5"/>
              </a:cxn>
              <a:cxn ang="0">
                <a:pos x="T6" y="T7"/>
              </a:cxn>
              <a:cxn ang="0">
                <a:pos x="T8" y="T9"/>
              </a:cxn>
            </a:cxnLst>
            <a:rect l="0" t="0" r="r" b="b"/>
            <a:pathLst>
              <a:path w="38" h="30">
                <a:moveTo>
                  <a:pt x="38" y="15"/>
                </a:moveTo>
                <a:cubicBezTo>
                  <a:pt x="23" y="0"/>
                  <a:pt x="23" y="0"/>
                  <a:pt x="23" y="0"/>
                </a:cubicBezTo>
                <a:cubicBezTo>
                  <a:pt x="0" y="22"/>
                  <a:pt x="0" y="22"/>
                  <a:pt x="0" y="22"/>
                </a:cubicBezTo>
                <a:cubicBezTo>
                  <a:pt x="10" y="30"/>
                  <a:pt x="24" y="30"/>
                  <a:pt x="32" y="21"/>
                </a:cubicBezTo>
                <a:lnTo>
                  <a:pt x="38" y="15"/>
                </a:lnTo>
                <a:close/>
              </a:path>
            </a:pathLst>
          </a:custGeom>
          <a:solidFill>
            <a:srgbClr val="38281B"/>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5" name="出自【趣你的PPT】(微信:qunideppt)：最优质的PPT资源库"/>
          <p:cNvSpPr/>
          <p:nvPr/>
        </p:nvSpPr>
        <p:spPr bwMode="auto">
          <a:xfrm>
            <a:off x="8151026" y="5154671"/>
            <a:ext cx="43673" cy="43673"/>
          </a:xfrm>
          <a:custGeom>
            <a:avLst/>
            <a:gdLst>
              <a:gd name="T0" fmla="*/ 0 w 37"/>
              <a:gd name="T1" fmla="*/ 19 h 37"/>
              <a:gd name="T2" fmla="*/ 20 w 37"/>
              <a:gd name="T3" fmla="*/ 37 h 37"/>
              <a:gd name="T4" fmla="*/ 37 w 37"/>
              <a:gd name="T5" fmla="*/ 19 h 37"/>
              <a:gd name="T6" fmla="*/ 18 w 37"/>
              <a:gd name="T7" fmla="*/ 0 h 37"/>
              <a:gd name="T8" fmla="*/ 0 w 37"/>
              <a:gd name="T9" fmla="*/ 19 h 37"/>
            </a:gdLst>
            <a:ahLst/>
            <a:cxnLst>
              <a:cxn ang="0">
                <a:pos x="T0" y="T1"/>
              </a:cxn>
              <a:cxn ang="0">
                <a:pos x="T2" y="T3"/>
              </a:cxn>
              <a:cxn ang="0">
                <a:pos x="T4" y="T5"/>
              </a:cxn>
              <a:cxn ang="0">
                <a:pos x="T6" y="T7"/>
              </a:cxn>
              <a:cxn ang="0">
                <a:pos x="T8" y="T9"/>
              </a:cxn>
            </a:cxnLst>
            <a:rect l="0" t="0" r="r" b="b"/>
            <a:pathLst>
              <a:path w="37" h="37">
                <a:moveTo>
                  <a:pt x="0" y="19"/>
                </a:moveTo>
                <a:lnTo>
                  <a:pt x="20" y="37"/>
                </a:lnTo>
                <a:lnTo>
                  <a:pt x="37" y="19"/>
                </a:lnTo>
                <a:lnTo>
                  <a:pt x="18" y="0"/>
                </a:lnTo>
                <a:lnTo>
                  <a:pt x="0" y="19"/>
                </a:lnTo>
                <a:close/>
              </a:path>
            </a:pathLst>
          </a:custGeom>
          <a:solidFill>
            <a:srgbClr val="24151A"/>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6" name="出自【趣你的PPT】(微信:qunideppt)：最优质的PPT资源库"/>
          <p:cNvSpPr/>
          <p:nvPr/>
        </p:nvSpPr>
        <p:spPr bwMode="auto">
          <a:xfrm>
            <a:off x="7983418" y="5291591"/>
            <a:ext cx="77903" cy="80263"/>
          </a:xfrm>
          <a:custGeom>
            <a:avLst/>
            <a:gdLst>
              <a:gd name="T0" fmla="*/ 0 w 66"/>
              <a:gd name="T1" fmla="*/ 45 h 68"/>
              <a:gd name="T2" fmla="*/ 23 w 66"/>
              <a:gd name="T3" fmla="*/ 68 h 68"/>
              <a:gd name="T4" fmla="*/ 32 w 66"/>
              <a:gd name="T5" fmla="*/ 59 h 68"/>
              <a:gd name="T6" fmla="*/ 66 w 66"/>
              <a:gd name="T7" fmla="*/ 23 h 68"/>
              <a:gd name="T8" fmla="*/ 43 w 66"/>
              <a:gd name="T9" fmla="*/ 0 h 68"/>
              <a:gd name="T10" fmla="*/ 0 w 66"/>
              <a:gd name="T11" fmla="*/ 45 h 68"/>
            </a:gdLst>
            <a:ahLst/>
            <a:cxnLst>
              <a:cxn ang="0">
                <a:pos x="T0" y="T1"/>
              </a:cxn>
              <a:cxn ang="0">
                <a:pos x="T2" y="T3"/>
              </a:cxn>
              <a:cxn ang="0">
                <a:pos x="T4" y="T5"/>
              </a:cxn>
              <a:cxn ang="0">
                <a:pos x="T6" y="T7"/>
              </a:cxn>
              <a:cxn ang="0">
                <a:pos x="T8" y="T9"/>
              </a:cxn>
              <a:cxn ang="0">
                <a:pos x="T10" y="T11"/>
              </a:cxn>
            </a:cxnLst>
            <a:rect l="0" t="0" r="r" b="b"/>
            <a:pathLst>
              <a:path w="66" h="68">
                <a:moveTo>
                  <a:pt x="0" y="45"/>
                </a:moveTo>
                <a:lnTo>
                  <a:pt x="23" y="68"/>
                </a:lnTo>
                <a:lnTo>
                  <a:pt x="32" y="59"/>
                </a:lnTo>
                <a:lnTo>
                  <a:pt x="66" y="23"/>
                </a:lnTo>
                <a:lnTo>
                  <a:pt x="43" y="0"/>
                </a:lnTo>
                <a:lnTo>
                  <a:pt x="0" y="45"/>
                </a:lnTo>
                <a:close/>
              </a:path>
            </a:pathLst>
          </a:custGeom>
          <a:solidFill>
            <a:srgbClr val="487437"/>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7" name="出自【趣你的PPT】(微信:qunideppt)：最优质的PPT资源库"/>
          <p:cNvSpPr/>
          <p:nvPr/>
        </p:nvSpPr>
        <p:spPr bwMode="auto">
          <a:xfrm>
            <a:off x="8034173" y="5177097"/>
            <a:ext cx="160526" cy="141641"/>
          </a:xfrm>
          <a:custGeom>
            <a:avLst/>
            <a:gdLst>
              <a:gd name="T0" fmla="*/ 99 w 136"/>
              <a:gd name="T1" fmla="*/ 0 h 120"/>
              <a:gd name="T2" fmla="*/ 0 w 136"/>
              <a:gd name="T3" fmla="*/ 97 h 120"/>
              <a:gd name="T4" fmla="*/ 23 w 136"/>
              <a:gd name="T5" fmla="*/ 120 h 120"/>
              <a:gd name="T6" fmla="*/ 136 w 136"/>
              <a:gd name="T7" fmla="*/ 0 h 120"/>
              <a:gd name="T8" fmla="*/ 119 w 136"/>
              <a:gd name="T9" fmla="*/ 18 h 120"/>
              <a:gd name="T10" fmla="*/ 99 w 136"/>
              <a:gd name="T11" fmla="*/ 0 h 120"/>
            </a:gdLst>
            <a:ahLst/>
            <a:cxnLst>
              <a:cxn ang="0">
                <a:pos x="T0" y="T1"/>
              </a:cxn>
              <a:cxn ang="0">
                <a:pos x="T2" y="T3"/>
              </a:cxn>
              <a:cxn ang="0">
                <a:pos x="T4" y="T5"/>
              </a:cxn>
              <a:cxn ang="0">
                <a:pos x="T6" y="T7"/>
              </a:cxn>
              <a:cxn ang="0">
                <a:pos x="T8" y="T9"/>
              </a:cxn>
              <a:cxn ang="0">
                <a:pos x="T10" y="T11"/>
              </a:cxn>
            </a:cxnLst>
            <a:rect l="0" t="0" r="r" b="b"/>
            <a:pathLst>
              <a:path w="136" h="120">
                <a:moveTo>
                  <a:pt x="99" y="0"/>
                </a:moveTo>
                <a:lnTo>
                  <a:pt x="0" y="97"/>
                </a:lnTo>
                <a:lnTo>
                  <a:pt x="23" y="120"/>
                </a:lnTo>
                <a:lnTo>
                  <a:pt x="136" y="0"/>
                </a:lnTo>
                <a:lnTo>
                  <a:pt x="119" y="18"/>
                </a:lnTo>
                <a:lnTo>
                  <a:pt x="99" y="0"/>
                </a:lnTo>
                <a:close/>
              </a:path>
            </a:pathLst>
          </a:custGeom>
          <a:solidFill>
            <a:srgbClr val="38281B"/>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8" name="出自【趣你的PPT】(微信:qunideppt)：最优质的PPT资源库"/>
          <p:cNvSpPr/>
          <p:nvPr/>
        </p:nvSpPr>
        <p:spPr bwMode="auto">
          <a:xfrm>
            <a:off x="8172272" y="4863128"/>
            <a:ext cx="367085" cy="344659"/>
          </a:xfrm>
          <a:custGeom>
            <a:avLst/>
            <a:gdLst>
              <a:gd name="T0" fmla="*/ 160 w 201"/>
              <a:gd name="T1" fmla="*/ 149 h 189"/>
              <a:gd name="T2" fmla="*/ 160 w 201"/>
              <a:gd name="T3" fmla="*/ 1 h 189"/>
              <a:gd name="T4" fmla="*/ 160 w 201"/>
              <a:gd name="T5" fmla="*/ 0 h 189"/>
              <a:gd name="T6" fmla="*/ 142 w 201"/>
              <a:gd name="T7" fmla="*/ 18 h 189"/>
              <a:gd name="T8" fmla="*/ 142 w 201"/>
              <a:gd name="T9" fmla="*/ 18 h 189"/>
              <a:gd name="T10" fmla="*/ 142 w 201"/>
              <a:gd name="T11" fmla="*/ 131 h 189"/>
              <a:gd name="T12" fmla="*/ 30 w 201"/>
              <a:gd name="T13" fmla="*/ 131 h 189"/>
              <a:gd name="T14" fmla="*/ 29 w 201"/>
              <a:gd name="T15" fmla="*/ 130 h 189"/>
              <a:gd name="T16" fmla="*/ 0 w 201"/>
              <a:gd name="T17" fmla="*/ 160 h 189"/>
              <a:gd name="T18" fmla="*/ 15 w 201"/>
              <a:gd name="T19" fmla="*/ 174 h 189"/>
              <a:gd name="T20" fmla="*/ 28 w 201"/>
              <a:gd name="T21" fmla="*/ 174 h 189"/>
              <a:gd name="T22" fmla="*/ 30 w 201"/>
              <a:gd name="T23" fmla="*/ 164 h 189"/>
              <a:gd name="T24" fmla="*/ 160 w 201"/>
              <a:gd name="T25" fmla="*/ 14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189">
                <a:moveTo>
                  <a:pt x="160" y="149"/>
                </a:moveTo>
                <a:cubicBezTo>
                  <a:pt x="201" y="108"/>
                  <a:pt x="201" y="42"/>
                  <a:pt x="160" y="1"/>
                </a:cubicBezTo>
                <a:cubicBezTo>
                  <a:pt x="160" y="0"/>
                  <a:pt x="160" y="0"/>
                  <a:pt x="160" y="0"/>
                </a:cubicBezTo>
                <a:cubicBezTo>
                  <a:pt x="142" y="18"/>
                  <a:pt x="142" y="18"/>
                  <a:pt x="142" y="18"/>
                </a:cubicBezTo>
                <a:cubicBezTo>
                  <a:pt x="142" y="18"/>
                  <a:pt x="142" y="18"/>
                  <a:pt x="142" y="18"/>
                </a:cubicBezTo>
                <a:cubicBezTo>
                  <a:pt x="173" y="50"/>
                  <a:pt x="173" y="100"/>
                  <a:pt x="142" y="131"/>
                </a:cubicBezTo>
                <a:cubicBezTo>
                  <a:pt x="111" y="162"/>
                  <a:pt x="61" y="162"/>
                  <a:pt x="30" y="131"/>
                </a:cubicBezTo>
                <a:cubicBezTo>
                  <a:pt x="29" y="131"/>
                  <a:pt x="29" y="131"/>
                  <a:pt x="29" y="130"/>
                </a:cubicBezTo>
                <a:cubicBezTo>
                  <a:pt x="0" y="160"/>
                  <a:pt x="0" y="160"/>
                  <a:pt x="0" y="160"/>
                </a:cubicBezTo>
                <a:cubicBezTo>
                  <a:pt x="15" y="174"/>
                  <a:pt x="15" y="174"/>
                  <a:pt x="15" y="174"/>
                </a:cubicBezTo>
                <a:cubicBezTo>
                  <a:pt x="18" y="178"/>
                  <a:pt x="24" y="178"/>
                  <a:pt x="28" y="174"/>
                </a:cubicBezTo>
                <a:cubicBezTo>
                  <a:pt x="31" y="171"/>
                  <a:pt x="32" y="167"/>
                  <a:pt x="30" y="164"/>
                </a:cubicBezTo>
                <a:cubicBezTo>
                  <a:pt x="71" y="189"/>
                  <a:pt x="125" y="184"/>
                  <a:pt x="160" y="149"/>
                </a:cubicBezTo>
                <a:close/>
              </a:path>
            </a:pathLst>
          </a:custGeom>
          <a:solidFill>
            <a:srgbClr val="38281B"/>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69" name="出自【趣你的PPT】(微信:qunideppt)：最优质的PPT资源库"/>
          <p:cNvSpPr/>
          <p:nvPr/>
        </p:nvSpPr>
        <p:spPr bwMode="auto">
          <a:xfrm>
            <a:off x="8225389" y="4894996"/>
            <a:ext cx="263215" cy="263216"/>
          </a:xfrm>
          <a:custGeom>
            <a:avLst/>
            <a:gdLst>
              <a:gd name="T0" fmla="*/ 113 w 144"/>
              <a:gd name="T1" fmla="*/ 0 h 144"/>
              <a:gd name="T2" fmla="*/ 113 w 144"/>
              <a:gd name="T3" fmla="*/ 0 h 144"/>
              <a:gd name="T4" fmla="*/ 107 w 144"/>
              <a:gd name="T5" fmla="*/ 6 h 144"/>
              <a:gd name="T6" fmla="*/ 108 w 144"/>
              <a:gd name="T7" fmla="*/ 6 h 144"/>
              <a:gd name="T8" fmla="*/ 108 w 144"/>
              <a:gd name="T9" fmla="*/ 107 h 144"/>
              <a:gd name="T10" fmla="*/ 6 w 144"/>
              <a:gd name="T11" fmla="*/ 107 h 144"/>
              <a:gd name="T12" fmla="*/ 6 w 144"/>
              <a:gd name="T13" fmla="*/ 107 h 144"/>
              <a:gd name="T14" fmla="*/ 0 w 144"/>
              <a:gd name="T15" fmla="*/ 112 h 144"/>
              <a:gd name="T16" fmla="*/ 1 w 144"/>
              <a:gd name="T17" fmla="*/ 113 h 144"/>
              <a:gd name="T18" fmla="*/ 113 w 144"/>
              <a:gd name="T19" fmla="*/ 113 h 144"/>
              <a:gd name="T20" fmla="*/ 113 w 144"/>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4">
                <a:moveTo>
                  <a:pt x="113" y="0"/>
                </a:moveTo>
                <a:cubicBezTo>
                  <a:pt x="113" y="0"/>
                  <a:pt x="113" y="0"/>
                  <a:pt x="113" y="0"/>
                </a:cubicBezTo>
                <a:cubicBezTo>
                  <a:pt x="107" y="6"/>
                  <a:pt x="107" y="6"/>
                  <a:pt x="107" y="6"/>
                </a:cubicBezTo>
                <a:cubicBezTo>
                  <a:pt x="107" y="6"/>
                  <a:pt x="107" y="6"/>
                  <a:pt x="108" y="6"/>
                </a:cubicBezTo>
                <a:cubicBezTo>
                  <a:pt x="135" y="34"/>
                  <a:pt x="135" y="79"/>
                  <a:pt x="108" y="107"/>
                </a:cubicBezTo>
                <a:cubicBezTo>
                  <a:pt x="80" y="135"/>
                  <a:pt x="34" y="135"/>
                  <a:pt x="6" y="107"/>
                </a:cubicBezTo>
                <a:cubicBezTo>
                  <a:pt x="6" y="107"/>
                  <a:pt x="6" y="107"/>
                  <a:pt x="6" y="107"/>
                </a:cubicBezTo>
                <a:cubicBezTo>
                  <a:pt x="0" y="112"/>
                  <a:pt x="0" y="112"/>
                  <a:pt x="0" y="112"/>
                </a:cubicBezTo>
                <a:cubicBezTo>
                  <a:pt x="0" y="113"/>
                  <a:pt x="0" y="113"/>
                  <a:pt x="1" y="113"/>
                </a:cubicBezTo>
                <a:cubicBezTo>
                  <a:pt x="32" y="144"/>
                  <a:pt x="82" y="144"/>
                  <a:pt x="113" y="113"/>
                </a:cubicBezTo>
                <a:cubicBezTo>
                  <a:pt x="144" y="82"/>
                  <a:pt x="144" y="32"/>
                  <a:pt x="113" y="0"/>
                </a:cubicBezTo>
                <a:close/>
              </a:path>
            </a:pathLst>
          </a:custGeom>
          <a:solidFill>
            <a:srgbClr val="B6BABA"/>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a:p>
        </p:txBody>
      </p:sp>
      <p:sp>
        <p:nvSpPr>
          <p:cNvPr id="46" name="矩形 45"/>
          <p:cNvSpPr/>
          <p:nvPr/>
        </p:nvSpPr>
        <p:spPr>
          <a:xfrm>
            <a:off x="828636" y="314302"/>
            <a:ext cx="11072890" cy="958724"/>
          </a:xfrm>
          <a:prstGeom prst="rect">
            <a:avLst/>
          </a:prstGeom>
        </p:spPr>
        <p:txBody>
          <a:bodyPr wrap="square" lIns="96012" tIns="48006" rIns="96012" bIns="48006">
            <a:spAutoFit/>
          </a:bodyPr>
          <a:lstStyle/>
          <a:p>
            <a:r>
              <a:rPr lang="zh-CN" altLang="en-US" sz="2800" dirty="0" smtClean="0">
                <a:latin typeface="微软雅黑" panose="020B0503020204020204" pitchFamily="34" charset="-122"/>
                <a:ea typeface="微软雅黑" panose="020B0503020204020204" pitchFamily="34" charset="-122"/>
              </a:rPr>
              <a:t>图书馆是一个搜集、整理、收藏图书资料供人阅览、参考的机构。</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图书馆最原生态的服务：</a:t>
            </a:r>
            <a:r>
              <a:rPr lang="zh-CN" altLang="en-US" sz="2800" dirty="0" smtClean="0">
                <a:solidFill>
                  <a:srgbClr val="FF0000"/>
                </a:solidFill>
                <a:latin typeface="微软雅黑" panose="020B0503020204020204" pitchFamily="34" charset="-122"/>
                <a:ea typeface="微软雅黑" panose="020B0503020204020204" pitchFamily="34" charset="-122"/>
              </a:rPr>
              <a:t>查资料、阅读</a:t>
            </a:r>
            <a:endParaRPr lang="en-US" altLang="zh-CN" sz="28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28192" y="792138"/>
            <a:ext cx="10390476" cy="6028571"/>
          </a:xfrm>
          <a:prstGeom prst="rect">
            <a:avLst/>
          </a:prstGeom>
        </p:spPr>
      </p:pic>
      <p:sp>
        <p:nvSpPr>
          <p:cNvPr id="5" name="圆角矩形 4"/>
          <p:cNvSpPr/>
          <p:nvPr/>
        </p:nvSpPr>
        <p:spPr>
          <a:xfrm>
            <a:off x="1216224" y="5832698"/>
            <a:ext cx="2111666" cy="290310"/>
          </a:xfrm>
          <a:prstGeom prst="roundRect">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6" name="AutoShape 9"/>
          <p:cNvSpPr>
            <a:spLocks noChangeArrowheads="1"/>
          </p:cNvSpPr>
          <p:nvPr/>
        </p:nvSpPr>
        <p:spPr bwMode="auto">
          <a:xfrm>
            <a:off x="3880520" y="5456965"/>
            <a:ext cx="2041427" cy="406575"/>
          </a:xfrm>
          <a:prstGeom prst="wedgeRectCallout">
            <a:avLst>
              <a:gd name="adj1" fmla="val -72502"/>
              <a:gd name="adj2" fmla="val 44399"/>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noAutofit/>
          </a:bodyPr>
          <a:lstStyle/>
          <a:p>
            <a:pPr algn="ctr"/>
            <a:r>
              <a:rPr lang="zh-CN" altLang="en-US" b="1" dirty="0" smtClean="0">
                <a:solidFill>
                  <a:srgbClr val="70AD47">
                    <a:lumMod val="75000"/>
                  </a:srgbClr>
                </a:solidFill>
                <a:ea typeface="微软雅黑" panose="020B0503020204020204" pitchFamily="34" charset="-122"/>
              </a:rPr>
              <a:t>直接阅读</a:t>
            </a:r>
            <a:endParaRPr lang="zh-CN" altLang="en-US" b="1" dirty="0">
              <a:solidFill>
                <a:srgbClr val="70AD47">
                  <a:lumMod val="75000"/>
                </a:srgbClr>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455800" y="349654"/>
            <a:ext cx="7890000" cy="6880000"/>
          </a:xfrm>
          <a:prstGeom prst="rect">
            <a:avLst/>
          </a:prstGeom>
        </p:spPr>
      </p:pic>
      <p:sp>
        <p:nvSpPr>
          <p:cNvPr id="4" name="AutoShape 9"/>
          <p:cNvSpPr>
            <a:spLocks noChangeArrowheads="1"/>
          </p:cNvSpPr>
          <p:nvPr/>
        </p:nvSpPr>
        <p:spPr bwMode="auto">
          <a:xfrm>
            <a:off x="7988576" y="3804420"/>
            <a:ext cx="1663385" cy="435568"/>
          </a:xfrm>
          <a:prstGeom prst="wedgeRectCallout">
            <a:avLst>
              <a:gd name="adj1" fmla="val -41325"/>
              <a:gd name="adj2" fmla="val -84813"/>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noAutofit/>
          </a:bodyPr>
          <a:lstStyle/>
          <a:p>
            <a:pPr algn="ctr"/>
            <a:r>
              <a:rPr lang="zh-CN" altLang="en-US" b="1" dirty="0" smtClean="0">
                <a:solidFill>
                  <a:srgbClr val="70AD47">
                    <a:lumMod val="75000"/>
                  </a:srgbClr>
                </a:solidFill>
                <a:ea typeface="微软雅黑" panose="020B0503020204020204" pitchFamily="34" charset="-122"/>
              </a:rPr>
              <a:t>搜索知识点</a:t>
            </a:r>
            <a:endParaRPr lang="zh-CN" altLang="en-US" b="1" dirty="0">
              <a:solidFill>
                <a:srgbClr val="70AD47">
                  <a:lumMod val="75000"/>
                </a:srgbClr>
              </a:solidFill>
              <a:ea typeface="微软雅黑" panose="020B0503020204020204" pitchFamily="34" charset="-122"/>
            </a:endParaRPr>
          </a:p>
        </p:txBody>
      </p:sp>
      <p:sp>
        <p:nvSpPr>
          <p:cNvPr id="7" name="AutoShape 10"/>
          <p:cNvSpPr>
            <a:spLocks noChangeArrowheads="1"/>
          </p:cNvSpPr>
          <p:nvPr/>
        </p:nvSpPr>
        <p:spPr bwMode="auto">
          <a:xfrm>
            <a:off x="3404881" y="1112334"/>
            <a:ext cx="2710167" cy="416953"/>
          </a:xfrm>
          <a:prstGeom prst="wedgeRectCallout">
            <a:avLst>
              <a:gd name="adj1" fmla="val 32764"/>
              <a:gd name="adj2" fmla="val -109885"/>
            </a:avLst>
          </a:prstGeom>
          <a:ln w="38100"/>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defRPr/>
            </a:pPr>
            <a:r>
              <a:rPr lang="zh-CN" altLang="en-US" b="1" dirty="0">
                <a:solidFill>
                  <a:srgbClr val="70AD47">
                    <a:lumMod val="75000"/>
                  </a:srgbClr>
                </a:solidFill>
                <a:ea typeface="微软雅黑" panose="020B0503020204020204" pitchFamily="34" charset="-122"/>
              </a:rPr>
              <a:t>支持放大与缩小</a:t>
            </a:r>
            <a:endParaRPr lang="zh-CN" altLang="en-US" b="1" dirty="0">
              <a:solidFill>
                <a:srgbClr val="70AD47">
                  <a:lumMod val="75000"/>
                </a:srgbClr>
              </a:solidFill>
              <a:ea typeface="微软雅黑" panose="020B0503020204020204" pitchFamily="34" charset="-122"/>
            </a:endParaRPr>
          </a:p>
        </p:txBody>
      </p:sp>
      <p:sp>
        <p:nvSpPr>
          <p:cNvPr id="8" name="AutoShape 10"/>
          <p:cNvSpPr>
            <a:spLocks noChangeArrowheads="1"/>
          </p:cNvSpPr>
          <p:nvPr/>
        </p:nvSpPr>
        <p:spPr bwMode="auto">
          <a:xfrm>
            <a:off x="1510414" y="1215238"/>
            <a:ext cx="1649095" cy="526731"/>
          </a:xfrm>
          <a:prstGeom prst="wedgeRectCallout">
            <a:avLst>
              <a:gd name="adj1" fmla="val 43263"/>
              <a:gd name="adj2" fmla="val -99966"/>
            </a:avLst>
          </a:prstGeom>
          <a:ln w="38100"/>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r>
              <a:rPr lang="zh-CN" altLang="en-US" b="1" dirty="0">
                <a:solidFill>
                  <a:srgbClr val="70AD47">
                    <a:lumMod val="75000"/>
                  </a:srgbClr>
                </a:solidFill>
                <a:ea typeface="微软雅黑" panose="020B0503020204020204" pitchFamily="34" charset="-122"/>
              </a:rPr>
              <a:t>文字识别</a:t>
            </a:r>
            <a:endParaRPr lang="zh-CN" altLang="en-US" b="1" dirty="0">
              <a:solidFill>
                <a:srgbClr val="70AD47">
                  <a:lumMod val="75000"/>
                </a:srgbClr>
              </a:solidFill>
              <a:ea typeface="微软雅黑" panose="020B0503020204020204" pitchFamily="34" charset="-122"/>
            </a:endParaRPr>
          </a:p>
        </p:txBody>
      </p:sp>
      <p:sp>
        <p:nvSpPr>
          <p:cNvPr id="10" name="AutoShape 10"/>
          <p:cNvSpPr>
            <a:spLocks noChangeArrowheads="1"/>
          </p:cNvSpPr>
          <p:nvPr/>
        </p:nvSpPr>
        <p:spPr bwMode="auto">
          <a:xfrm>
            <a:off x="9878786" y="884806"/>
            <a:ext cx="2053590" cy="455056"/>
          </a:xfrm>
          <a:prstGeom prst="wedgeRectCallout">
            <a:avLst>
              <a:gd name="adj1" fmla="val -43517"/>
              <a:gd name="adj2" fmla="val -65243"/>
            </a:avLst>
          </a:prstGeom>
          <a:ln w="38100"/>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defRPr/>
            </a:pPr>
            <a:r>
              <a:rPr lang="zh-CN" altLang="en-US" b="1" dirty="0">
                <a:solidFill>
                  <a:srgbClr val="70AD47">
                    <a:lumMod val="75000"/>
                  </a:srgbClr>
                </a:solidFill>
                <a:ea typeface="微软雅黑" panose="020B0503020204020204" pitchFamily="34" charset="-122"/>
              </a:rPr>
              <a:t>保存与打印</a:t>
            </a:r>
            <a:endParaRPr lang="zh-CN" altLang="en-US" b="1" dirty="0">
              <a:solidFill>
                <a:srgbClr val="70AD47">
                  <a:lumMod val="75000"/>
                </a:srgbClr>
              </a:solidFill>
              <a:ea typeface="微软雅黑" panose="020B0503020204020204" pitchFamily="34" charset="-122"/>
            </a:endParaRPr>
          </a:p>
        </p:txBody>
      </p:sp>
      <p:sp>
        <p:nvSpPr>
          <p:cNvPr id="9" name="AutoShape 10"/>
          <p:cNvSpPr>
            <a:spLocks noChangeArrowheads="1"/>
          </p:cNvSpPr>
          <p:nvPr/>
        </p:nvSpPr>
        <p:spPr bwMode="auto">
          <a:xfrm>
            <a:off x="7851650" y="1063837"/>
            <a:ext cx="1649095" cy="681752"/>
          </a:xfrm>
          <a:prstGeom prst="wedgeRectCallout">
            <a:avLst>
              <a:gd name="adj1" fmla="val 37794"/>
              <a:gd name="adj2" fmla="val -97144"/>
            </a:avLst>
          </a:prstGeom>
          <a:ln w="38100"/>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defRPr/>
            </a:pPr>
            <a:r>
              <a:rPr lang="zh-CN" altLang="en-US" b="1" dirty="0">
                <a:solidFill>
                  <a:srgbClr val="70AD47">
                    <a:lumMod val="75000"/>
                  </a:srgbClr>
                </a:solidFill>
                <a:ea typeface="微软雅黑" panose="020B0503020204020204" pitchFamily="34" charset="-122"/>
              </a:rPr>
              <a:t>资料来源</a:t>
            </a:r>
            <a:endParaRPr lang="zh-CN" altLang="en-US" b="1" dirty="0">
              <a:solidFill>
                <a:srgbClr val="70AD47">
                  <a:lumMod val="75000"/>
                </a:srgbClr>
              </a:solidFill>
              <a:ea typeface="微软雅黑" panose="020B0503020204020204" pitchFamily="34" charset="-122"/>
            </a:endParaRPr>
          </a:p>
        </p:txBody>
      </p:sp>
      <p:sp>
        <p:nvSpPr>
          <p:cNvPr id="13" name="圆角矩形 12"/>
          <p:cNvSpPr/>
          <p:nvPr/>
        </p:nvSpPr>
        <p:spPr>
          <a:xfrm>
            <a:off x="3830114" y="2844051"/>
            <a:ext cx="5670630" cy="680790"/>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14" name="圆角矩形 13"/>
          <p:cNvSpPr/>
          <p:nvPr/>
        </p:nvSpPr>
        <p:spPr>
          <a:xfrm>
            <a:off x="2540075" y="349654"/>
            <a:ext cx="1209734" cy="41242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15" name="圆角矩形 14"/>
          <p:cNvSpPr/>
          <p:nvPr/>
        </p:nvSpPr>
        <p:spPr>
          <a:xfrm>
            <a:off x="4695196" y="402604"/>
            <a:ext cx="1209734" cy="41242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pic>
        <p:nvPicPr>
          <p:cNvPr id="5" name="图片 4">
            <a:hlinkClick r:id="rId2" action="ppaction://hlinksldjump"/>
          </p:cNvPr>
          <p:cNvPicPr>
            <a:picLocks noChangeAspect="1"/>
          </p:cNvPicPr>
          <p:nvPr/>
        </p:nvPicPr>
        <p:blipFill>
          <a:blip r:embed="rId3"/>
          <a:stretch>
            <a:fillRect/>
          </a:stretch>
        </p:blipFill>
        <p:spPr>
          <a:xfrm>
            <a:off x="5836196" y="1829820"/>
            <a:ext cx="2840000" cy="93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9"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2128" y="504106"/>
            <a:ext cx="11257143" cy="6352381"/>
          </a:xfrm>
          <a:prstGeom prst="rect">
            <a:avLst/>
          </a:prstGeom>
        </p:spPr>
      </p:pic>
      <p:sp>
        <p:nvSpPr>
          <p:cNvPr id="7" name="Rounded Rectangular Callout 17"/>
          <p:cNvSpPr/>
          <p:nvPr/>
        </p:nvSpPr>
        <p:spPr bwMode="auto">
          <a:xfrm rot="10800000" flipV="1">
            <a:off x="4208156" y="2003836"/>
            <a:ext cx="2100263" cy="825104"/>
          </a:xfrm>
          <a:prstGeom prst="wedgeRoundRectCallout">
            <a:avLst>
              <a:gd name="adj1" fmla="val 34971"/>
              <a:gd name="adj2" fmla="val -59086"/>
              <a:gd name="adj3" fmla="val 16667"/>
            </a:avLst>
          </a:prstGeom>
          <a:ln w="38100"/>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defTabSz="960120" eaLnBrk="0" hangingPunct="0">
              <a:defRPr/>
            </a:pPr>
            <a:r>
              <a:rPr lang="zh-CN" altLang="en-US" b="1" dirty="0">
                <a:solidFill>
                  <a:srgbClr val="70AD47">
                    <a:lumMod val="75000"/>
                  </a:srgbClr>
                </a:solidFill>
                <a:ea typeface="微软雅黑" panose="020B0503020204020204" pitchFamily="34" charset="-122"/>
              </a:rPr>
              <a:t>从本页来源</a:t>
            </a:r>
            <a:br>
              <a:rPr lang="en-US" altLang="zh-CN" b="1" dirty="0">
                <a:solidFill>
                  <a:srgbClr val="70AD47">
                    <a:lumMod val="75000"/>
                  </a:srgbClr>
                </a:solidFill>
                <a:ea typeface="微软雅黑" panose="020B0503020204020204" pitchFamily="34" charset="-122"/>
              </a:rPr>
            </a:br>
            <a:r>
              <a:rPr lang="zh-CN" altLang="en-US" b="1" dirty="0">
                <a:solidFill>
                  <a:srgbClr val="70AD47">
                    <a:lumMod val="75000"/>
                  </a:srgbClr>
                </a:solidFill>
                <a:ea typeface="微软雅黑" panose="020B0503020204020204" pitchFamily="34" charset="-122"/>
              </a:rPr>
              <a:t>到达图书信息</a:t>
            </a:r>
            <a:endParaRPr lang="en-US" altLang="zh-CN" b="1" dirty="0">
              <a:solidFill>
                <a:srgbClr val="70AD47">
                  <a:lumMod val="75000"/>
                </a:srgbClr>
              </a:solidFill>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6"/>
          <p:cNvGrpSpPr/>
          <p:nvPr/>
        </p:nvGrpSpPr>
        <p:grpSpPr>
          <a:xfrm>
            <a:off x="-4970" y="224134"/>
            <a:ext cx="1043995" cy="976017"/>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2" name="图片 31"/>
          <p:cNvPicPr>
            <a:picLocks noChangeAspect="1"/>
          </p:cNvPicPr>
          <p:nvPr/>
        </p:nvPicPr>
        <p:blipFill>
          <a:blip r:embed="rId1" cstate="print"/>
          <a:stretch>
            <a:fillRect/>
          </a:stretch>
        </p:blipFill>
        <p:spPr>
          <a:xfrm>
            <a:off x="494027" y="369903"/>
            <a:ext cx="686069" cy="684474"/>
          </a:xfrm>
          <a:prstGeom prst="rect">
            <a:avLst/>
          </a:prstGeom>
        </p:spPr>
      </p:pic>
      <p:sp>
        <p:nvSpPr>
          <p:cNvPr id="33" name="燕尾形 32"/>
          <p:cNvSpPr/>
          <p:nvPr/>
        </p:nvSpPr>
        <p:spPr>
          <a:xfrm rot="98182">
            <a:off x="12141501" y="591382"/>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34" name="燕尾形 33"/>
          <p:cNvSpPr/>
          <p:nvPr/>
        </p:nvSpPr>
        <p:spPr>
          <a:xfrm rot="98182">
            <a:off x="11953166" y="591381"/>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51" name="同心圆 50"/>
          <p:cNvSpPr/>
          <p:nvPr/>
        </p:nvSpPr>
        <p:spPr>
          <a:xfrm>
            <a:off x="1312218" y="2617541"/>
            <a:ext cx="2992011" cy="2992011"/>
          </a:xfrm>
          <a:prstGeom prst="donut">
            <a:avLst>
              <a:gd name="adj" fmla="val 56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sp>
        <p:nvSpPr>
          <p:cNvPr id="100" name="Freeform 87"/>
          <p:cNvSpPr>
            <a:spLocks noEditPoints="1"/>
          </p:cNvSpPr>
          <p:nvPr/>
        </p:nvSpPr>
        <p:spPr bwMode="auto">
          <a:xfrm>
            <a:off x="1865358" y="3173165"/>
            <a:ext cx="1880762" cy="1880762"/>
          </a:xfrm>
          <a:custGeom>
            <a:avLst/>
            <a:gdLst>
              <a:gd name="T0" fmla="*/ 56 w 58"/>
              <a:gd name="T1" fmla="*/ 29 h 58"/>
              <a:gd name="T2" fmla="*/ 10 w 58"/>
              <a:gd name="T3" fmla="*/ 48 h 58"/>
              <a:gd name="T4" fmla="*/ 29 w 58"/>
              <a:gd name="T5" fmla="*/ 2 h 58"/>
              <a:gd name="T6" fmla="*/ 46 w 58"/>
              <a:gd name="T7" fmla="*/ 23 h 58"/>
              <a:gd name="T8" fmla="*/ 48 w 58"/>
              <a:gd name="T9" fmla="*/ 36 h 58"/>
              <a:gd name="T10" fmla="*/ 48 w 58"/>
              <a:gd name="T11" fmla="*/ 37 h 58"/>
              <a:gd name="T12" fmla="*/ 36 w 58"/>
              <a:gd name="T13" fmla="*/ 44 h 58"/>
              <a:gd name="T14" fmla="*/ 37 w 58"/>
              <a:gd name="T15" fmla="*/ 47 h 58"/>
              <a:gd name="T16" fmla="*/ 22 w 58"/>
              <a:gd name="T17" fmla="*/ 44 h 58"/>
              <a:gd name="T18" fmla="*/ 11 w 58"/>
              <a:gd name="T19" fmla="*/ 37 h 58"/>
              <a:gd name="T20" fmla="*/ 10 w 58"/>
              <a:gd name="T21" fmla="*/ 35 h 58"/>
              <a:gd name="T22" fmla="*/ 13 w 58"/>
              <a:gd name="T23" fmla="*/ 22 h 58"/>
              <a:gd name="T24" fmla="*/ 10 w 58"/>
              <a:gd name="T25" fmla="*/ 21 h 58"/>
              <a:gd name="T26" fmla="*/ 24 w 58"/>
              <a:gd name="T27" fmla="*/ 12 h 58"/>
              <a:gd name="T28" fmla="*/ 37 w 58"/>
              <a:gd name="T29" fmla="*/ 10 h 58"/>
              <a:gd name="T30" fmla="*/ 38 w 58"/>
              <a:gd name="T31" fmla="*/ 10 h 58"/>
              <a:gd name="T32" fmla="*/ 9 w 58"/>
              <a:gd name="T33" fmla="*/ 8 h 58"/>
              <a:gd name="T34" fmla="*/ 29 w 58"/>
              <a:gd name="T35" fmla="*/ 58 h 58"/>
              <a:gd name="T36" fmla="*/ 50 w 58"/>
              <a:gd name="T37" fmla="*/ 8 h 58"/>
              <a:gd name="T38" fmla="*/ 29 w 58"/>
              <a:gd name="T39" fmla="*/ 1 h 58"/>
              <a:gd name="T40" fmla="*/ 9 w 58"/>
              <a:gd name="T41" fmla="*/ 48 h 58"/>
              <a:gd name="T42" fmla="*/ 57 w 58"/>
              <a:gd name="T43" fmla="*/ 29 h 58"/>
              <a:gd name="T44" fmla="*/ 49 w 58"/>
              <a:gd name="T45" fmla="*/ 28 h 58"/>
              <a:gd name="T46" fmla="*/ 52 w 58"/>
              <a:gd name="T47" fmla="*/ 28 h 58"/>
              <a:gd name="T48" fmla="*/ 42 w 58"/>
              <a:gd name="T49" fmla="*/ 43 h 58"/>
              <a:gd name="T50" fmla="*/ 30 w 58"/>
              <a:gd name="T51" fmla="*/ 51 h 58"/>
              <a:gd name="T52" fmla="*/ 29 w 58"/>
              <a:gd name="T53" fmla="*/ 51 h 58"/>
              <a:gd name="T54" fmla="*/ 16 w 58"/>
              <a:gd name="T55" fmla="*/ 43 h 58"/>
              <a:gd name="T56" fmla="*/ 14 w 58"/>
              <a:gd name="T57" fmla="*/ 45 h 58"/>
              <a:gd name="T58" fmla="*/ 10 w 58"/>
              <a:gd name="T59" fmla="*/ 28 h 58"/>
              <a:gd name="T60" fmla="*/ 13 w 58"/>
              <a:gd name="T61" fmla="*/ 13 h 58"/>
              <a:gd name="T62" fmla="*/ 14 w 58"/>
              <a:gd name="T63" fmla="*/ 12 h 58"/>
              <a:gd name="T64" fmla="*/ 29 w 58"/>
              <a:gd name="T65" fmla="*/ 9 h 58"/>
              <a:gd name="T66" fmla="*/ 29 w 58"/>
              <a:gd name="T67" fmla="*/ 6 h 58"/>
              <a:gd name="T68" fmla="*/ 43 w 58"/>
              <a:gd name="T69" fmla="*/ 15 h 58"/>
              <a:gd name="T70" fmla="*/ 21 w 58"/>
              <a:gd name="T71" fmla="*/ 20 h 58"/>
              <a:gd name="T72" fmla="*/ 17 w 58"/>
              <a:gd name="T73" fmla="*/ 27 h 58"/>
              <a:gd name="T74" fmla="*/ 23 w 58"/>
              <a:gd name="T75" fmla="*/ 32 h 58"/>
              <a:gd name="T76" fmla="*/ 23 w 58"/>
              <a:gd name="T77" fmla="*/ 36 h 58"/>
              <a:gd name="T78" fmla="*/ 29 w 58"/>
              <a:gd name="T79" fmla="*/ 45 h 58"/>
              <a:gd name="T80" fmla="*/ 35 w 58"/>
              <a:gd name="T81" fmla="*/ 36 h 58"/>
              <a:gd name="T82" fmla="*/ 35 w 58"/>
              <a:gd name="T83" fmla="*/ 32 h 58"/>
              <a:gd name="T84" fmla="*/ 42 w 58"/>
              <a:gd name="T85" fmla="*/ 27 h 58"/>
              <a:gd name="T86" fmla="*/ 38 w 58"/>
              <a:gd name="T87" fmla="*/ 20 h 58"/>
              <a:gd name="T88" fmla="*/ 30 w 58"/>
              <a:gd name="T89" fmla="*/ 16 h 58"/>
              <a:gd name="T90" fmla="*/ 26 w 58"/>
              <a:gd name="T91" fmla="*/ 23 h 58"/>
              <a:gd name="T92" fmla="*/ 46 w 58"/>
              <a:gd name="T93" fmla="*/ 12 h 58"/>
              <a:gd name="T94" fmla="*/ 6 w 58"/>
              <a:gd name="T95" fmla="*/ 29 h 58"/>
              <a:gd name="T96" fmla="*/ 46 w 58"/>
              <a:gd name="T9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8">
                <a:moveTo>
                  <a:pt x="29" y="2"/>
                </a:moveTo>
                <a:cubicBezTo>
                  <a:pt x="37" y="2"/>
                  <a:pt x="43" y="5"/>
                  <a:pt x="48" y="10"/>
                </a:cubicBezTo>
                <a:cubicBezTo>
                  <a:pt x="53" y="14"/>
                  <a:pt x="56" y="21"/>
                  <a:pt x="56" y="29"/>
                </a:cubicBezTo>
                <a:cubicBezTo>
                  <a:pt x="56" y="36"/>
                  <a:pt x="53" y="43"/>
                  <a:pt x="48" y="48"/>
                </a:cubicBezTo>
                <a:cubicBezTo>
                  <a:pt x="43" y="52"/>
                  <a:pt x="37" y="56"/>
                  <a:pt x="29" y="56"/>
                </a:cubicBezTo>
                <a:cubicBezTo>
                  <a:pt x="22" y="56"/>
                  <a:pt x="15" y="52"/>
                  <a:pt x="10" y="48"/>
                </a:cubicBezTo>
                <a:cubicBezTo>
                  <a:pt x="5" y="43"/>
                  <a:pt x="2" y="36"/>
                  <a:pt x="2" y="29"/>
                </a:cubicBezTo>
                <a:cubicBezTo>
                  <a:pt x="2" y="21"/>
                  <a:pt x="5" y="14"/>
                  <a:pt x="10" y="10"/>
                </a:cubicBezTo>
                <a:cubicBezTo>
                  <a:pt x="15" y="5"/>
                  <a:pt x="22" y="2"/>
                  <a:pt x="29" y="2"/>
                </a:cubicBezTo>
                <a:close/>
                <a:moveTo>
                  <a:pt x="48" y="21"/>
                </a:moveTo>
                <a:cubicBezTo>
                  <a:pt x="45" y="22"/>
                  <a:pt x="45" y="22"/>
                  <a:pt x="45" y="22"/>
                </a:cubicBezTo>
                <a:cubicBezTo>
                  <a:pt x="46" y="23"/>
                  <a:pt x="46" y="23"/>
                  <a:pt x="46" y="23"/>
                </a:cubicBezTo>
                <a:cubicBezTo>
                  <a:pt x="48" y="22"/>
                  <a:pt x="48" y="22"/>
                  <a:pt x="48" y="22"/>
                </a:cubicBezTo>
                <a:cubicBezTo>
                  <a:pt x="48" y="21"/>
                  <a:pt x="48" y="21"/>
                  <a:pt x="48" y="21"/>
                </a:cubicBezTo>
                <a:close/>
                <a:moveTo>
                  <a:pt x="48" y="36"/>
                </a:moveTo>
                <a:cubicBezTo>
                  <a:pt x="45" y="35"/>
                  <a:pt x="45" y="35"/>
                  <a:pt x="45" y="35"/>
                </a:cubicBezTo>
                <a:cubicBezTo>
                  <a:pt x="45" y="36"/>
                  <a:pt x="45" y="36"/>
                  <a:pt x="45" y="36"/>
                </a:cubicBezTo>
                <a:cubicBezTo>
                  <a:pt x="48" y="37"/>
                  <a:pt x="48" y="37"/>
                  <a:pt x="48" y="37"/>
                </a:cubicBezTo>
                <a:cubicBezTo>
                  <a:pt x="48" y="36"/>
                  <a:pt x="48" y="36"/>
                  <a:pt x="48" y="36"/>
                </a:cubicBezTo>
                <a:close/>
                <a:moveTo>
                  <a:pt x="37" y="47"/>
                </a:moveTo>
                <a:cubicBezTo>
                  <a:pt x="36" y="44"/>
                  <a:pt x="36" y="44"/>
                  <a:pt x="36" y="44"/>
                </a:cubicBezTo>
                <a:cubicBezTo>
                  <a:pt x="35" y="45"/>
                  <a:pt x="35" y="45"/>
                  <a:pt x="35" y="45"/>
                </a:cubicBezTo>
                <a:cubicBezTo>
                  <a:pt x="36" y="48"/>
                  <a:pt x="36" y="48"/>
                  <a:pt x="36" y="48"/>
                </a:cubicBezTo>
                <a:cubicBezTo>
                  <a:pt x="37" y="47"/>
                  <a:pt x="37" y="47"/>
                  <a:pt x="37" y="47"/>
                </a:cubicBezTo>
                <a:close/>
                <a:moveTo>
                  <a:pt x="22" y="47"/>
                </a:moveTo>
                <a:cubicBezTo>
                  <a:pt x="23" y="45"/>
                  <a:pt x="23" y="45"/>
                  <a:pt x="23" y="45"/>
                </a:cubicBezTo>
                <a:cubicBezTo>
                  <a:pt x="22" y="44"/>
                  <a:pt x="22" y="44"/>
                  <a:pt x="22" y="44"/>
                </a:cubicBezTo>
                <a:cubicBezTo>
                  <a:pt x="21" y="47"/>
                  <a:pt x="21" y="47"/>
                  <a:pt x="21" y="47"/>
                </a:cubicBezTo>
                <a:cubicBezTo>
                  <a:pt x="22" y="47"/>
                  <a:pt x="22" y="47"/>
                  <a:pt x="22" y="47"/>
                </a:cubicBezTo>
                <a:close/>
                <a:moveTo>
                  <a:pt x="11" y="37"/>
                </a:moveTo>
                <a:cubicBezTo>
                  <a:pt x="13" y="36"/>
                  <a:pt x="13" y="36"/>
                  <a:pt x="13" y="36"/>
                </a:cubicBezTo>
                <a:cubicBezTo>
                  <a:pt x="13" y="34"/>
                  <a:pt x="13" y="34"/>
                  <a:pt x="13" y="34"/>
                </a:cubicBezTo>
                <a:cubicBezTo>
                  <a:pt x="10" y="35"/>
                  <a:pt x="10" y="35"/>
                  <a:pt x="10" y="35"/>
                </a:cubicBezTo>
                <a:cubicBezTo>
                  <a:pt x="11" y="37"/>
                  <a:pt x="11" y="37"/>
                  <a:pt x="11" y="37"/>
                </a:cubicBezTo>
                <a:close/>
                <a:moveTo>
                  <a:pt x="10" y="21"/>
                </a:moveTo>
                <a:cubicBezTo>
                  <a:pt x="13" y="22"/>
                  <a:pt x="13" y="22"/>
                  <a:pt x="13" y="22"/>
                </a:cubicBezTo>
                <a:cubicBezTo>
                  <a:pt x="14" y="21"/>
                  <a:pt x="14" y="21"/>
                  <a:pt x="14" y="21"/>
                </a:cubicBezTo>
                <a:cubicBezTo>
                  <a:pt x="11" y="20"/>
                  <a:pt x="11" y="20"/>
                  <a:pt x="11" y="20"/>
                </a:cubicBezTo>
                <a:cubicBezTo>
                  <a:pt x="10" y="21"/>
                  <a:pt x="10" y="21"/>
                  <a:pt x="10" y="21"/>
                </a:cubicBezTo>
                <a:close/>
                <a:moveTo>
                  <a:pt x="21" y="10"/>
                </a:moveTo>
                <a:cubicBezTo>
                  <a:pt x="22" y="13"/>
                  <a:pt x="22" y="13"/>
                  <a:pt x="22" y="13"/>
                </a:cubicBezTo>
                <a:cubicBezTo>
                  <a:pt x="24" y="12"/>
                  <a:pt x="24" y="12"/>
                  <a:pt x="24" y="12"/>
                </a:cubicBezTo>
                <a:cubicBezTo>
                  <a:pt x="22" y="10"/>
                  <a:pt x="22" y="10"/>
                  <a:pt x="22" y="10"/>
                </a:cubicBezTo>
                <a:cubicBezTo>
                  <a:pt x="21" y="10"/>
                  <a:pt x="21" y="10"/>
                  <a:pt x="21" y="10"/>
                </a:cubicBezTo>
                <a:close/>
                <a:moveTo>
                  <a:pt x="37" y="10"/>
                </a:moveTo>
                <a:cubicBezTo>
                  <a:pt x="36" y="13"/>
                  <a:pt x="36" y="13"/>
                  <a:pt x="36" y="13"/>
                </a:cubicBezTo>
                <a:cubicBezTo>
                  <a:pt x="37" y="13"/>
                  <a:pt x="37" y="13"/>
                  <a:pt x="37" y="13"/>
                </a:cubicBezTo>
                <a:cubicBezTo>
                  <a:pt x="38" y="10"/>
                  <a:pt x="38" y="10"/>
                  <a:pt x="38" y="10"/>
                </a:cubicBezTo>
                <a:cubicBezTo>
                  <a:pt x="37" y="10"/>
                  <a:pt x="37" y="10"/>
                  <a:pt x="37" y="10"/>
                </a:cubicBezTo>
                <a:close/>
                <a:moveTo>
                  <a:pt x="29" y="0"/>
                </a:moveTo>
                <a:cubicBezTo>
                  <a:pt x="21" y="0"/>
                  <a:pt x="14" y="3"/>
                  <a:pt x="9" y="8"/>
                </a:cubicBezTo>
                <a:cubicBezTo>
                  <a:pt x="3" y="13"/>
                  <a:pt x="0" y="21"/>
                  <a:pt x="0" y="29"/>
                </a:cubicBezTo>
                <a:cubicBezTo>
                  <a:pt x="0" y="37"/>
                  <a:pt x="3" y="44"/>
                  <a:pt x="9" y="49"/>
                </a:cubicBezTo>
                <a:cubicBezTo>
                  <a:pt x="14" y="54"/>
                  <a:pt x="21" y="58"/>
                  <a:pt x="29" y="58"/>
                </a:cubicBezTo>
                <a:cubicBezTo>
                  <a:pt x="37" y="58"/>
                  <a:pt x="45" y="54"/>
                  <a:pt x="50" y="49"/>
                </a:cubicBezTo>
                <a:cubicBezTo>
                  <a:pt x="55" y="44"/>
                  <a:pt x="58" y="37"/>
                  <a:pt x="58" y="29"/>
                </a:cubicBezTo>
                <a:cubicBezTo>
                  <a:pt x="58" y="21"/>
                  <a:pt x="55" y="13"/>
                  <a:pt x="50" y="8"/>
                </a:cubicBezTo>
                <a:cubicBezTo>
                  <a:pt x="45" y="3"/>
                  <a:pt x="37" y="0"/>
                  <a:pt x="29" y="0"/>
                </a:cubicBezTo>
                <a:close/>
                <a:moveTo>
                  <a:pt x="49" y="9"/>
                </a:moveTo>
                <a:cubicBezTo>
                  <a:pt x="44" y="4"/>
                  <a:pt x="37" y="1"/>
                  <a:pt x="29" y="1"/>
                </a:cubicBezTo>
                <a:cubicBezTo>
                  <a:pt x="22" y="1"/>
                  <a:pt x="15" y="4"/>
                  <a:pt x="9" y="9"/>
                </a:cubicBezTo>
                <a:cubicBezTo>
                  <a:pt x="4" y="14"/>
                  <a:pt x="1" y="21"/>
                  <a:pt x="1" y="29"/>
                </a:cubicBezTo>
                <a:cubicBezTo>
                  <a:pt x="1" y="36"/>
                  <a:pt x="4" y="43"/>
                  <a:pt x="9" y="48"/>
                </a:cubicBezTo>
                <a:cubicBezTo>
                  <a:pt x="15" y="53"/>
                  <a:pt x="22" y="57"/>
                  <a:pt x="29" y="57"/>
                </a:cubicBezTo>
                <a:cubicBezTo>
                  <a:pt x="37" y="57"/>
                  <a:pt x="44" y="53"/>
                  <a:pt x="49" y="48"/>
                </a:cubicBezTo>
                <a:cubicBezTo>
                  <a:pt x="54" y="43"/>
                  <a:pt x="57" y="36"/>
                  <a:pt x="57" y="29"/>
                </a:cubicBezTo>
                <a:cubicBezTo>
                  <a:pt x="57" y="21"/>
                  <a:pt x="54" y="14"/>
                  <a:pt x="49" y="9"/>
                </a:cubicBezTo>
                <a:close/>
                <a:moveTo>
                  <a:pt x="52" y="28"/>
                </a:moveTo>
                <a:cubicBezTo>
                  <a:pt x="49" y="28"/>
                  <a:pt x="49" y="28"/>
                  <a:pt x="49" y="28"/>
                </a:cubicBezTo>
                <a:cubicBezTo>
                  <a:pt x="49" y="29"/>
                  <a:pt x="49" y="29"/>
                  <a:pt x="49" y="29"/>
                </a:cubicBezTo>
                <a:cubicBezTo>
                  <a:pt x="52" y="29"/>
                  <a:pt x="52" y="29"/>
                  <a:pt x="52" y="29"/>
                </a:cubicBezTo>
                <a:cubicBezTo>
                  <a:pt x="52" y="28"/>
                  <a:pt x="52" y="28"/>
                  <a:pt x="52" y="28"/>
                </a:cubicBezTo>
                <a:close/>
                <a:moveTo>
                  <a:pt x="46" y="44"/>
                </a:moveTo>
                <a:cubicBezTo>
                  <a:pt x="43" y="42"/>
                  <a:pt x="43" y="42"/>
                  <a:pt x="43" y="42"/>
                </a:cubicBezTo>
                <a:cubicBezTo>
                  <a:pt x="42" y="43"/>
                  <a:pt x="42" y="43"/>
                  <a:pt x="42" y="43"/>
                </a:cubicBezTo>
                <a:cubicBezTo>
                  <a:pt x="45" y="45"/>
                  <a:pt x="45" y="45"/>
                  <a:pt x="45" y="45"/>
                </a:cubicBezTo>
                <a:cubicBezTo>
                  <a:pt x="46" y="44"/>
                  <a:pt x="46" y="44"/>
                  <a:pt x="46" y="44"/>
                </a:cubicBezTo>
                <a:close/>
                <a:moveTo>
                  <a:pt x="30" y="51"/>
                </a:moveTo>
                <a:cubicBezTo>
                  <a:pt x="30" y="48"/>
                  <a:pt x="30" y="48"/>
                  <a:pt x="30" y="48"/>
                </a:cubicBezTo>
                <a:cubicBezTo>
                  <a:pt x="29" y="48"/>
                  <a:pt x="29" y="48"/>
                  <a:pt x="29" y="48"/>
                </a:cubicBezTo>
                <a:cubicBezTo>
                  <a:pt x="29" y="51"/>
                  <a:pt x="29" y="51"/>
                  <a:pt x="29" y="51"/>
                </a:cubicBezTo>
                <a:cubicBezTo>
                  <a:pt x="30" y="51"/>
                  <a:pt x="30" y="51"/>
                  <a:pt x="30" y="51"/>
                </a:cubicBezTo>
                <a:close/>
                <a:moveTo>
                  <a:pt x="14" y="45"/>
                </a:moveTo>
                <a:cubicBezTo>
                  <a:pt x="16" y="43"/>
                  <a:pt x="16" y="43"/>
                  <a:pt x="16" y="43"/>
                </a:cubicBezTo>
                <a:cubicBezTo>
                  <a:pt x="15" y="42"/>
                  <a:pt x="15" y="42"/>
                  <a:pt x="15" y="42"/>
                </a:cubicBezTo>
                <a:cubicBezTo>
                  <a:pt x="13" y="44"/>
                  <a:pt x="13" y="44"/>
                  <a:pt x="13" y="44"/>
                </a:cubicBezTo>
                <a:cubicBezTo>
                  <a:pt x="14" y="45"/>
                  <a:pt x="14" y="45"/>
                  <a:pt x="14" y="45"/>
                </a:cubicBezTo>
                <a:close/>
                <a:moveTo>
                  <a:pt x="7" y="29"/>
                </a:moveTo>
                <a:cubicBezTo>
                  <a:pt x="10" y="29"/>
                  <a:pt x="10" y="29"/>
                  <a:pt x="10" y="29"/>
                </a:cubicBezTo>
                <a:cubicBezTo>
                  <a:pt x="10" y="28"/>
                  <a:pt x="10" y="28"/>
                  <a:pt x="10" y="28"/>
                </a:cubicBezTo>
                <a:cubicBezTo>
                  <a:pt x="7" y="28"/>
                  <a:pt x="7" y="28"/>
                  <a:pt x="7" y="28"/>
                </a:cubicBezTo>
                <a:cubicBezTo>
                  <a:pt x="7" y="29"/>
                  <a:pt x="7" y="29"/>
                  <a:pt x="7" y="29"/>
                </a:cubicBezTo>
                <a:close/>
                <a:moveTo>
                  <a:pt x="13" y="13"/>
                </a:moveTo>
                <a:cubicBezTo>
                  <a:pt x="15" y="15"/>
                  <a:pt x="15" y="15"/>
                  <a:pt x="15" y="15"/>
                </a:cubicBezTo>
                <a:cubicBezTo>
                  <a:pt x="16" y="14"/>
                  <a:pt x="16" y="14"/>
                  <a:pt x="16" y="14"/>
                </a:cubicBezTo>
                <a:cubicBezTo>
                  <a:pt x="14" y="12"/>
                  <a:pt x="14" y="12"/>
                  <a:pt x="14" y="12"/>
                </a:cubicBezTo>
                <a:cubicBezTo>
                  <a:pt x="13" y="13"/>
                  <a:pt x="13" y="13"/>
                  <a:pt x="13" y="13"/>
                </a:cubicBezTo>
                <a:close/>
                <a:moveTo>
                  <a:pt x="29" y="6"/>
                </a:moveTo>
                <a:cubicBezTo>
                  <a:pt x="29" y="9"/>
                  <a:pt x="29" y="9"/>
                  <a:pt x="29" y="9"/>
                </a:cubicBezTo>
                <a:cubicBezTo>
                  <a:pt x="30" y="9"/>
                  <a:pt x="30" y="9"/>
                  <a:pt x="30" y="9"/>
                </a:cubicBezTo>
                <a:cubicBezTo>
                  <a:pt x="30" y="6"/>
                  <a:pt x="30" y="6"/>
                  <a:pt x="30" y="6"/>
                </a:cubicBezTo>
                <a:cubicBezTo>
                  <a:pt x="29" y="6"/>
                  <a:pt x="29" y="6"/>
                  <a:pt x="29" y="6"/>
                </a:cubicBezTo>
                <a:close/>
                <a:moveTo>
                  <a:pt x="45" y="12"/>
                </a:moveTo>
                <a:cubicBezTo>
                  <a:pt x="42" y="14"/>
                  <a:pt x="42" y="14"/>
                  <a:pt x="42" y="14"/>
                </a:cubicBezTo>
                <a:cubicBezTo>
                  <a:pt x="43" y="15"/>
                  <a:pt x="43" y="15"/>
                  <a:pt x="43" y="15"/>
                </a:cubicBezTo>
                <a:cubicBezTo>
                  <a:pt x="46" y="13"/>
                  <a:pt x="46" y="13"/>
                  <a:pt x="46" y="13"/>
                </a:cubicBezTo>
                <a:cubicBezTo>
                  <a:pt x="45" y="12"/>
                  <a:pt x="45" y="12"/>
                  <a:pt x="45" y="12"/>
                </a:cubicBezTo>
                <a:close/>
                <a:moveTo>
                  <a:pt x="21" y="20"/>
                </a:moveTo>
                <a:cubicBezTo>
                  <a:pt x="22" y="22"/>
                  <a:pt x="22" y="22"/>
                  <a:pt x="22" y="22"/>
                </a:cubicBezTo>
                <a:cubicBezTo>
                  <a:pt x="23" y="25"/>
                  <a:pt x="23" y="25"/>
                  <a:pt x="23" y="25"/>
                </a:cubicBezTo>
                <a:cubicBezTo>
                  <a:pt x="17" y="27"/>
                  <a:pt x="17" y="27"/>
                  <a:pt x="17" y="27"/>
                </a:cubicBezTo>
                <a:cubicBezTo>
                  <a:pt x="13" y="29"/>
                  <a:pt x="13" y="29"/>
                  <a:pt x="13" y="29"/>
                </a:cubicBezTo>
                <a:cubicBezTo>
                  <a:pt x="17" y="30"/>
                  <a:pt x="17" y="30"/>
                  <a:pt x="17" y="30"/>
                </a:cubicBezTo>
                <a:cubicBezTo>
                  <a:pt x="23" y="32"/>
                  <a:pt x="23" y="32"/>
                  <a:pt x="23" y="32"/>
                </a:cubicBezTo>
                <a:cubicBezTo>
                  <a:pt x="22" y="35"/>
                  <a:pt x="22" y="35"/>
                  <a:pt x="22" y="35"/>
                </a:cubicBezTo>
                <a:cubicBezTo>
                  <a:pt x="21" y="37"/>
                  <a:pt x="21" y="37"/>
                  <a:pt x="21" y="37"/>
                </a:cubicBezTo>
                <a:cubicBezTo>
                  <a:pt x="23" y="36"/>
                  <a:pt x="23" y="36"/>
                  <a:pt x="23" y="36"/>
                </a:cubicBezTo>
                <a:cubicBezTo>
                  <a:pt x="26" y="35"/>
                  <a:pt x="26" y="35"/>
                  <a:pt x="26" y="35"/>
                </a:cubicBezTo>
                <a:cubicBezTo>
                  <a:pt x="28" y="41"/>
                  <a:pt x="28" y="41"/>
                  <a:pt x="28" y="41"/>
                </a:cubicBezTo>
                <a:cubicBezTo>
                  <a:pt x="29" y="45"/>
                  <a:pt x="29" y="45"/>
                  <a:pt x="29" y="45"/>
                </a:cubicBezTo>
                <a:cubicBezTo>
                  <a:pt x="30" y="41"/>
                  <a:pt x="30" y="41"/>
                  <a:pt x="30" y="41"/>
                </a:cubicBezTo>
                <a:cubicBezTo>
                  <a:pt x="33" y="35"/>
                  <a:pt x="33" y="35"/>
                  <a:pt x="33" y="35"/>
                </a:cubicBezTo>
                <a:cubicBezTo>
                  <a:pt x="35" y="36"/>
                  <a:pt x="35" y="36"/>
                  <a:pt x="35" y="36"/>
                </a:cubicBezTo>
                <a:cubicBezTo>
                  <a:pt x="38" y="37"/>
                  <a:pt x="38" y="37"/>
                  <a:pt x="38" y="37"/>
                </a:cubicBezTo>
                <a:cubicBezTo>
                  <a:pt x="37" y="35"/>
                  <a:pt x="37" y="35"/>
                  <a:pt x="37" y="35"/>
                </a:cubicBezTo>
                <a:cubicBezTo>
                  <a:pt x="35" y="32"/>
                  <a:pt x="35" y="32"/>
                  <a:pt x="35" y="32"/>
                </a:cubicBezTo>
                <a:cubicBezTo>
                  <a:pt x="42" y="30"/>
                  <a:pt x="42" y="30"/>
                  <a:pt x="42" y="30"/>
                </a:cubicBezTo>
                <a:cubicBezTo>
                  <a:pt x="45" y="29"/>
                  <a:pt x="45" y="29"/>
                  <a:pt x="45" y="29"/>
                </a:cubicBezTo>
                <a:cubicBezTo>
                  <a:pt x="42" y="27"/>
                  <a:pt x="42" y="27"/>
                  <a:pt x="42" y="27"/>
                </a:cubicBezTo>
                <a:cubicBezTo>
                  <a:pt x="35" y="25"/>
                  <a:pt x="35" y="25"/>
                  <a:pt x="35" y="25"/>
                </a:cubicBezTo>
                <a:cubicBezTo>
                  <a:pt x="37" y="22"/>
                  <a:pt x="37" y="22"/>
                  <a:pt x="37" y="22"/>
                </a:cubicBezTo>
                <a:cubicBezTo>
                  <a:pt x="38" y="20"/>
                  <a:pt x="38" y="20"/>
                  <a:pt x="38" y="20"/>
                </a:cubicBezTo>
                <a:cubicBezTo>
                  <a:pt x="35" y="21"/>
                  <a:pt x="35" y="21"/>
                  <a:pt x="35" y="21"/>
                </a:cubicBezTo>
                <a:cubicBezTo>
                  <a:pt x="33" y="23"/>
                  <a:pt x="33" y="23"/>
                  <a:pt x="33" y="23"/>
                </a:cubicBezTo>
                <a:cubicBezTo>
                  <a:pt x="30" y="16"/>
                  <a:pt x="30" y="16"/>
                  <a:pt x="30" y="16"/>
                </a:cubicBezTo>
                <a:cubicBezTo>
                  <a:pt x="29" y="13"/>
                  <a:pt x="29" y="13"/>
                  <a:pt x="29" y="13"/>
                </a:cubicBezTo>
                <a:cubicBezTo>
                  <a:pt x="28" y="16"/>
                  <a:pt x="28" y="16"/>
                  <a:pt x="28" y="16"/>
                </a:cubicBezTo>
                <a:cubicBezTo>
                  <a:pt x="26" y="23"/>
                  <a:pt x="26" y="23"/>
                  <a:pt x="26" y="23"/>
                </a:cubicBezTo>
                <a:cubicBezTo>
                  <a:pt x="23" y="21"/>
                  <a:pt x="23" y="21"/>
                  <a:pt x="23" y="21"/>
                </a:cubicBezTo>
                <a:cubicBezTo>
                  <a:pt x="21" y="20"/>
                  <a:pt x="21" y="20"/>
                  <a:pt x="21" y="20"/>
                </a:cubicBezTo>
                <a:close/>
                <a:moveTo>
                  <a:pt x="46" y="12"/>
                </a:moveTo>
                <a:cubicBezTo>
                  <a:pt x="42" y="8"/>
                  <a:pt x="36" y="5"/>
                  <a:pt x="29" y="5"/>
                </a:cubicBezTo>
                <a:cubicBezTo>
                  <a:pt x="23" y="5"/>
                  <a:pt x="17" y="8"/>
                  <a:pt x="13" y="12"/>
                </a:cubicBezTo>
                <a:cubicBezTo>
                  <a:pt x="9" y="16"/>
                  <a:pt x="6" y="22"/>
                  <a:pt x="6" y="29"/>
                </a:cubicBezTo>
                <a:cubicBezTo>
                  <a:pt x="6" y="35"/>
                  <a:pt x="9" y="41"/>
                  <a:pt x="13" y="45"/>
                </a:cubicBezTo>
                <a:cubicBezTo>
                  <a:pt x="17" y="49"/>
                  <a:pt x="23" y="52"/>
                  <a:pt x="29" y="52"/>
                </a:cubicBezTo>
                <a:cubicBezTo>
                  <a:pt x="36" y="52"/>
                  <a:pt x="42" y="49"/>
                  <a:pt x="46" y="45"/>
                </a:cubicBezTo>
                <a:cubicBezTo>
                  <a:pt x="50" y="41"/>
                  <a:pt x="53" y="35"/>
                  <a:pt x="53" y="29"/>
                </a:cubicBezTo>
                <a:cubicBezTo>
                  <a:pt x="53" y="22"/>
                  <a:pt x="50" y="16"/>
                  <a:pt x="46" y="12"/>
                </a:cubicBezTo>
                <a:close/>
              </a:path>
            </a:pathLst>
          </a:custGeom>
          <a:solidFill>
            <a:schemeClr val="bg1"/>
          </a:solidFill>
          <a:ln>
            <a:solidFill>
              <a:schemeClr val="tx1"/>
            </a:solidFill>
          </a:ln>
        </p:spPr>
        <p:txBody>
          <a:bodyPr vert="horz" wrap="square" lIns="96012" tIns="48006" rIns="96012" bIns="48006" numCol="1" anchor="t" anchorCtr="0" compatLnSpc="1"/>
          <a:lstStyle/>
          <a:p>
            <a:endParaRPr lang="zh-CN" altLang="en-US"/>
          </a:p>
        </p:txBody>
      </p:sp>
      <p:grpSp>
        <p:nvGrpSpPr>
          <p:cNvPr id="4" name="组合 10"/>
          <p:cNvGrpSpPr/>
          <p:nvPr/>
        </p:nvGrpSpPr>
        <p:grpSpPr>
          <a:xfrm>
            <a:off x="1151562" y="2469426"/>
            <a:ext cx="3308349" cy="3308349"/>
            <a:chOff x="4430461" y="2168765"/>
            <a:chExt cx="3150809" cy="3150809"/>
          </a:xfrm>
          <a:solidFill>
            <a:schemeClr val="bg1"/>
          </a:solidFill>
        </p:grpSpPr>
        <p:grpSp>
          <p:nvGrpSpPr>
            <p:cNvPr id="5" name="组合 9"/>
            <p:cNvGrpSpPr/>
            <p:nvPr/>
          </p:nvGrpSpPr>
          <p:grpSpPr>
            <a:xfrm>
              <a:off x="5763665" y="2168765"/>
              <a:ext cx="353200" cy="3150809"/>
              <a:chOff x="5851430" y="2168765"/>
              <a:chExt cx="353200" cy="3150809"/>
            </a:xfrm>
            <a:grpFill/>
          </p:grpSpPr>
          <p:sp>
            <p:nvSpPr>
              <p:cNvPr id="9" name="等腰三角形 8"/>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等腰三角形 100"/>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101"/>
            <p:cNvGrpSpPr/>
            <p:nvPr/>
          </p:nvGrpSpPr>
          <p:grpSpPr>
            <a:xfrm rot="5400000">
              <a:off x="5829266" y="2161629"/>
              <a:ext cx="353200" cy="3150809"/>
              <a:chOff x="5851430" y="2168765"/>
              <a:chExt cx="353200" cy="3150809"/>
            </a:xfrm>
            <a:grpFill/>
          </p:grpSpPr>
          <p:sp>
            <p:nvSpPr>
              <p:cNvPr id="103" name="等腰三角形 102"/>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等腰三角形 103"/>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7" name="组合 13"/>
          <p:cNvGrpSpPr/>
          <p:nvPr/>
        </p:nvGrpSpPr>
        <p:grpSpPr>
          <a:xfrm>
            <a:off x="5644716" y="3485955"/>
            <a:ext cx="5897455" cy="1052767"/>
            <a:chOff x="1391653" y="4319654"/>
            <a:chExt cx="5616624" cy="1002635"/>
          </a:xfrm>
        </p:grpSpPr>
        <p:grpSp>
          <p:nvGrpSpPr>
            <p:cNvPr id="8" name="组合 87"/>
            <p:cNvGrpSpPr/>
            <p:nvPr/>
          </p:nvGrpSpPr>
          <p:grpSpPr>
            <a:xfrm>
              <a:off x="1391653" y="4703158"/>
              <a:ext cx="5616624" cy="619131"/>
              <a:chOff x="1637339" y="2183369"/>
              <a:chExt cx="5903935" cy="619131"/>
            </a:xfrm>
          </p:grpSpPr>
          <p:sp>
            <p:nvSpPr>
              <p:cNvPr id="89" name="文本框 88"/>
              <p:cNvSpPr txBox="1"/>
              <p:nvPr/>
            </p:nvSpPr>
            <p:spPr>
              <a:xfrm>
                <a:off x="2682481" y="2183369"/>
                <a:ext cx="4858793" cy="584775"/>
              </a:xfrm>
              <a:prstGeom prst="rect">
                <a:avLst/>
              </a:prstGeom>
              <a:noFill/>
            </p:spPr>
            <p:txBody>
              <a:bodyPr wrap="square" rtlCol="0">
                <a:spAutoFit/>
              </a:bodyPr>
              <a:lstStyle/>
              <a:p>
                <a:pPr eaLnBrk="0" fontAlgn="base" hangingPunct="0">
                  <a:spcBef>
                    <a:spcPct val="0"/>
                  </a:spcBef>
                  <a:spcAft>
                    <a:spcPct val="0"/>
                  </a:spcAft>
                </a:pPr>
                <a:r>
                  <a:rPr lang="zh-CN" altLang="en-US" sz="3400" b="1" dirty="0" smtClean="0">
                    <a:ea typeface="微软雅黑 Light" panose="020B0502040204020203" pitchFamily="34" charset="-122"/>
                    <a:cs typeface="+mn-ea"/>
                    <a:sym typeface="+mn-lt"/>
                  </a:rPr>
                  <a:t>图书的获取服务</a:t>
                </a:r>
                <a:endParaRPr lang="zh-CN" altLang="en-US" sz="3400" b="1" dirty="0">
                  <a:ea typeface="微软雅黑 Light" panose="020B0502040204020203" pitchFamily="34" charset="-122"/>
                  <a:cs typeface="+mn-ea"/>
                  <a:sym typeface="+mn-lt"/>
                </a:endParaRPr>
              </a:p>
            </p:txBody>
          </p:sp>
          <p:sp>
            <p:nvSpPr>
              <p:cNvPr id="90" name="文本框 14"/>
              <p:cNvSpPr txBox="1"/>
              <p:nvPr/>
            </p:nvSpPr>
            <p:spPr>
              <a:xfrm>
                <a:off x="1637339" y="2463946"/>
                <a:ext cx="2753019"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00" dirty="0">
                  <a:latin typeface="Source Sans Pro Light" panose="020B0403030403020204" pitchFamily="34" charset="0"/>
                  <a:ea typeface="冬青黑体简体中文 W3" panose="020B0300000000000000" pitchFamily="34" charset="-122"/>
                </a:endParaRPr>
              </a:p>
            </p:txBody>
          </p:sp>
        </p:grpSp>
        <p:grpSp>
          <p:nvGrpSpPr>
            <p:cNvPr id="10" name="组合 107"/>
            <p:cNvGrpSpPr/>
            <p:nvPr/>
          </p:nvGrpSpPr>
          <p:grpSpPr>
            <a:xfrm>
              <a:off x="1391653" y="4319654"/>
              <a:ext cx="994281" cy="929540"/>
              <a:chOff x="-4734" y="1927960"/>
              <a:chExt cx="3412211" cy="3190031"/>
            </a:xfrm>
          </p:grpSpPr>
          <p:sp>
            <p:nvSpPr>
              <p:cNvPr id="109" name="等腰三角形 108"/>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0" name="等腰三角形 109"/>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par>
                                <p:cTn id="19" presetID="2" presetClass="entr" presetSubtype="8" decel="100000"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6104" y="1083770"/>
            <a:ext cx="10095238" cy="5433107"/>
          </a:xfrm>
          <a:prstGeom prst="rect">
            <a:avLst/>
          </a:prstGeom>
        </p:spPr>
      </p:pic>
      <p:sp>
        <p:nvSpPr>
          <p:cNvPr id="3" name="圆角矩形 2"/>
          <p:cNvSpPr/>
          <p:nvPr/>
        </p:nvSpPr>
        <p:spPr>
          <a:xfrm>
            <a:off x="3016424" y="4324130"/>
            <a:ext cx="1587776" cy="226825"/>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pic>
        <p:nvPicPr>
          <p:cNvPr id="4" name="图片 3"/>
          <p:cNvPicPr>
            <a:picLocks noChangeAspect="1"/>
          </p:cNvPicPr>
          <p:nvPr/>
        </p:nvPicPr>
        <p:blipFill>
          <a:blip r:embed="rId2"/>
          <a:stretch>
            <a:fillRect/>
          </a:stretch>
        </p:blipFill>
        <p:spPr>
          <a:xfrm>
            <a:off x="2512368" y="867746"/>
            <a:ext cx="10013606" cy="4526077"/>
          </a:xfrm>
          <a:prstGeom prst="rect">
            <a:avLst/>
          </a:prstGeom>
        </p:spPr>
      </p:pic>
      <p:sp>
        <p:nvSpPr>
          <p:cNvPr id="5" name="圆角矩形 4"/>
          <p:cNvSpPr/>
          <p:nvPr/>
        </p:nvSpPr>
        <p:spPr>
          <a:xfrm>
            <a:off x="5183723" y="4972202"/>
            <a:ext cx="1587776" cy="302434"/>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8" name="矩形 7"/>
          <p:cNvSpPr/>
          <p:nvPr/>
        </p:nvSpPr>
        <p:spPr>
          <a:xfrm>
            <a:off x="9209112" y="144066"/>
            <a:ext cx="3449935" cy="615668"/>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zh-CN" altLang="en-US" sz="2900" dirty="0" smtClean="0">
                <a:solidFill>
                  <a:prstClr val="white"/>
                </a:solidFill>
                <a:latin typeface="微软雅黑" panose="020B0503020204020204" pitchFamily="34" charset="-122"/>
                <a:ea typeface="微软雅黑" panose="020B0503020204020204" pitchFamily="34" charset="-122"/>
              </a:rPr>
              <a:t>馆藏电子全文</a:t>
            </a:r>
            <a:endParaRPr lang="zh-CN" altLang="en-US" sz="2900" dirty="0">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1510555" y="6657062"/>
            <a:ext cx="1001813" cy="420115"/>
          </a:xfrm>
          <a:prstGeom prst="rect">
            <a:avLst/>
          </a:prstGeom>
        </p:spPr>
        <p:txBody>
          <a:bodyPr wrap="none" lIns="96012" tIns="48006" rIns="96012" bIns="48006">
            <a:spAutoFit/>
          </a:bodyPr>
          <a:lstStyle/>
          <a:p>
            <a:pPr algn="ctr"/>
            <a:r>
              <a:rPr lang="zh-CN" altLang="en-US" dirty="0" smtClean="0">
                <a:latin typeface="微软雅黑" panose="020B0503020204020204" pitchFamily="34" charset="-122"/>
                <a:ea typeface="微软雅黑" panose="020B0503020204020204" pitchFamily="34" charset="-122"/>
              </a:rPr>
              <a:t>检索页</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6792788" y="6744319"/>
            <a:ext cx="1001813" cy="420115"/>
          </a:xfrm>
          <a:prstGeom prst="rect">
            <a:avLst/>
          </a:prstGeom>
        </p:spPr>
        <p:txBody>
          <a:bodyPr wrap="none" lIns="96012" tIns="48006" rIns="96012" bIns="48006">
            <a:spAutoFit/>
          </a:bodyPr>
          <a:lstStyle/>
          <a:p>
            <a:pPr algn="ctr"/>
            <a:r>
              <a:rPr lang="zh-CN" altLang="en-US" dirty="0" smtClean="0">
                <a:latin typeface="微软雅黑" panose="020B0503020204020204" pitchFamily="34" charset="-122"/>
                <a:ea typeface="微软雅黑" panose="020B0503020204020204" pitchFamily="34" charset="-122"/>
              </a:rPr>
              <a:t>详情页</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56995" y="651722"/>
            <a:ext cx="10811483" cy="6220929"/>
          </a:xfrm>
          <a:prstGeom prst="rect">
            <a:avLst/>
          </a:prstGeom>
        </p:spPr>
      </p:pic>
      <p:sp>
        <p:nvSpPr>
          <p:cNvPr id="3" name="AutoShape 10"/>
          <p:cNvSpPr>
            <a:spLocks noChangeArrowheads="1"/>
          </p:cNvSpPr>
          <p:nvPr/>
        </p:nvSpPr>
        <p:spPr bwMode="auto">
          <a:xfrm>
            <a:off x="4283764" y="1219148"/>
            <a:ext cx="2545663" cy="824261"/>
          </a:xfrm>
          <a:prstGeom prst="wedgeRectCallout">
            <a:avLst>
              <a:gd name="adj1" fmla="val -61244"/>
              <a:gd name="adj2" fmla="val 15327"/>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noAutofit/>
          </a:bodyPr>
          <a:lstStyle/>
          <a:p>
            <a:pPr algn="ctr"/>
            <a:r>
              <a:rPr lang="zh-CN" altLang="en-US" b="1" dirty="0">
                <a:solidFill>
                  <a:srgbClr val="70AD47">
                    <a:lumMod val="75000"/>
                  </a:srgbClr>
                </a:solidFill>
                <a:ea typeface="微软雅黑" panose="020B0503020204020204" pitchFamily="34" charset="-122"/>
              </a:rPr>
              <a:t>点击目录标签，查看本书目录结构</a:t>
            </a:r>
            <a:endParaRPr lang="zh-CN" altLang="en-US" b="1" dirty="0">
              <a:solidFill>
                <a:srgbClr val="70AD47">
                  <a:lumMod val="75000"/>
                </a:srgbClr>
              </a:solidFill>
              <a:ea typeface="微软雅黑" panose="020B0503020204020204" pitchFamily="34" charset="-122"/>
            </a:endParaRPr>
          </a:p>
        </p:txBody>
      </p:sp>
      <p:sp>
        <p:nvSpPr>
          <p:cNvPr id="4" name="AutoShape 9"/>
          <p:cNvSpPr>
            <a:spLocks noChangeArrowheads="1"/>
          </p:cNvSpPr>
          <p:nvPr/>
        </p:nvSpPr>
        <p:spPr bwMode="auto">
          <a:xfrm>
            <a:off x="10181220" y="1309337"/>
            <a:ext cx="1854906" cy="397843"/>
          </a:xfrm>
          <a:prstGeom prst="wedgeRectCallout">
            <a:avLst>
              <a:gd name="adj1" fmla="val -29827"/>
              <a:gd name="adj2" fmla="val -109987"/>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noAutofit/>
          </a:bodyPr>
          <a:lstStyle/>
          <a:p>
            <a:pPr algn="ctr"/>
            <a:r>
              <a:rPr lang="zh-CN" altLang="en-US" b="1" dirty="0" smtClean="0">
                <a:solidFill>
                  <a:srgbClr val="70AD47">
                    <a:lumMod val="75000"/>
                  </a:srgbClr>
                </a:solidFill>
                <a:ea typeface="微软雅黑" panose="020B0503020204020204" pitchFamily="34" charset="-122"/>
              </a:rPr>
              <a:t>支持书内搜索</a:t>
            </a:r>
            <a:endParaRPr lang="zh-CN" altLang="en-US" b="1" dirty="0">
              <a:solidFill>
                <a:srgbClr val="70AD47">
                  <a:lumMod val="75000"/>
                </a:srgbClr>
              </a:solidFill>
              <a:ea typeface="微软雅黑" panose="020B0503020204020204" pitchFamily="34" charset="-122"/>
            </a:endParaRPr>
          </a:p>
        </p:txBody>
      </p:sp>
      <p:sp>
        <p:nvSpPr>
          <p:cNvPr id="5" name="圆角矩形 4"/>
          <p:cNvSpPr/>
          <p:nvPr/>
        </p:nvSpPr>
        <p:spPr>
          <a:xfrm>
            <a:off x="10180702" y="753705"/>
            <a:ext cx="1587776" cy="226825"/>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6" name="圆角矩形 5"/>
          <p:cNvSpPr/>
          <p:nvPr/>
        </p:nvSpPr>
        <p:spPr>
          <a:xfrm>
            <a:off x="3527680" y="1309337"/>
            <a:ext cx="488436" cy="734072"/>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905336" y="1656234"/>
            <a:ext cx="8361905" cy="4514286"/>
          </a:xfrm>
          <a:prstGeom prst="rect">
            <a:avLst/>
          </a:prstGeom>
        </p:spPr>
      </p:pic>
      <p:sp>
        <p:nvSpPr>
          <p:cNvPr id="8" name="圆角矩形 7"/>
          <p:cNvSpPr/>
          <p:nvPr/>
        </p:nvSpPr>
        <p:spPr>
          <a:xfrm>
            <a:off x="2512368" y="3532259"/>
            <a:ext cx="692987" cy="39526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6" name="矩形 5"/>
          <p:cNvSpPr/>
          <p:nvPr/>
        </p:nvSpPr>
        <p:spPr>
          <a:xfrm>
            <a:off x="9273919" y="122464"/>
            <a:ext cx="3449935" cy="831692"/>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zh-CN" altLang="en-US" sz="2900" dirty="0" smtClean="0">
                <a:solidFill>
                  <a:prstClr val="white"/>
                </a:solidFill>
                <a:latin typeface="微软雅黑" panose="020B0503020204020204" pitchFamily="34" charset="-122"/>
                <a:ea typeface="微软雅黑" panose="020B0503020204020204" pitchFamily="34" charset="-122"/>
              </a:rPr>
              <a:t>馆藏纸本图书</a:t>
            </a:r>
            <a:endParaRPr lang="zh-CN" altLang="en-US" sz="29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0912" y="878548"/>
            <a:ext cx="11170000" cy="5450000"/>
          </a:xfrm>
          <a:prstGeom prst="rect">
            <a:avLst/>
          </a:prstGeom>
        </p:spPr>
      </p:pic>
      <p:pic>
        <p:nvPicPr>
          <p:cNvPr id="3" name="图片 2"/>
          <p:cNvPicPr>
            <a:picLocks noChangeAspect="1"/>
          </p:cNvPicPr>
          <p:nvPr/>
        </p:nvPicPr>
        <p:blipFill>
          <a:blip r:embed="rId2"/>
          <a:stretch>
            <a:fillRect/>
          </a:stretch>
        </p:blipFill>
        <p:spPr>
          <a:xfrm>
            <a:off x="1637471" y="2239499"/>
            <a:ext cx="10970000" cy="4860000"/>
          </a:xfrm>
          <a:prstGeom prst="rect">
            <a:avLst/>
          </a:prstGeom>
        </p:spPr>
      </p:pic>
      <p:sp>
        <p:nvSpPr>
          <p:cNvPr id="4" name="圆角矩形 3"/>
          <p:cNvSpPr/>
          <p:nvPr/>
        </p:nvSpPr>
        <p:spPr>
          <a:xfrm>
            <a:off x="6249583" y="3449233"/>
            <a:ext cx="2419469" cy="105851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39905" y="3449234"/>
            <a:ext cx="3246017" cy="620170"/>
          </a:xfrm>
          <a:prstGeom prst="rect">
            <a:avLst/>
          </a:prstGeom>
        </p:spPr>
        <p:txBody>
          <a:bodyPr wrap="none" lIns="96012" tIns="48006" rIns="96012" bIns="48006">
            <a:spAutoFit/>
          </a:bodyPr>
          <a:lstStyle/>
          <a:p>
            <a:r>
              <a:rPr lang="zh-CN" altLang="en-US" sz="3400" b="1" dirty="0" smtClean="0">
                <a:latin typeface="Arial" panose="020B0604020202020204" pitchFamily="34" charset="0"/>
                <a:ea typeface="微软雅黑" panose="020B0503020204020204" pitchFamily="34" charset="-122"/>
              </a:rPr>
              <a:t>没有全文数据？</a:t>
            </a:r>
            <a:endParaRPr lang="zh-CN" altLang="en-US" sz="3400" b="1" dirty="0">
              <a:latin typeface="Arial" panose="020B0604020202020204" pitchFamily="34" charset="0"/>
              <a:ea typeface="微软雅黑" panose="020B0503020204020204" pitchFamily="34" charset="-122"/>
            </a:endParaRPr>
          </a:p>
        </p:txBody>
      </p:sp>
      <p:sp>
        <p:nvSpPr>
          <p:cNvPr id="3" name="右箭头 2"/>
          <p:cNvSpPr/>
          <p:nvPr/>
        </p:nvSpPr>
        <p:spPr>
          <a:xfrm>
            <a:off x="5569108" y="3602736"/>
            <a:ext cx="1512168" cy="30700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4" name="矩形 3"/>
          <p:cNvSpPr/>
          <p:nvPr/>
        </p:nvSpPr>
        <p:spPr>
          <a:xfrm>
            <a:off x="7610535" y="3469467"/>
            <a:ext cx="1937966" cy="620170"/>
          </a:xfrm>
          <a:prstGeom prst="rect">
            <a:avLst/>
          </a:prstGeom>
        </p:spPr>
        <p:txBody>
          <a:bodyPr wrap="none" lIns="96012" tIns="48006" rIns="96012" bIns="48006">
            <a:spAutoFit/>
          </a:bodyPr>
          <a:lstStyle/>
          <a:p>
            <a:r>
              <a:rPr lang="zh-CN" altLang="en-US" sz="3400" b="1" dirty="0" smtClean="0">
                <a:latin typeface="Arial" panose="020B0604020202020204" pitchFamily="34" charset="0"/>
                <a:ea typeface="微软雅黑" panose="020B0503020204020204" pitchFamily="34" charset="-122"/>
              </a:rPr>
              <a:t>文献传递</a:t>
            </a:r>
            <a:endParaRPr lang="zh-CN" altLang="en-US" sz="3400" b="1"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8112" y="4169961"/>
            <a:ext cx="8495238" cy="2742857"/>
          </a:xfrm>
          <a:prstGeom prst="rect">
            <a:avLst/>
          </a:prstGeom>
        </p:spPr>
      </p:pic>
      <p:sp>
        <p:nvSpPr>
          <p:cNvPr id="3" name="圆角矩形 2"/>
          <p:cNvSpPr/>
          <p:nvPr/>
        </p:nvSpPr>
        <p:spPr>
          <a:xfrm>
            <a:off x="2512368" y="6546225"/>
            <a:ext cx="1587776" cy="293780"/>
          </a:xfrm>
          <a:prstGeom prst="roundRect">
            <a:avLst/>
          </a:prstGeom>
          <a:solidFill>
            <a:schemeClr val="accent2">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pic>
        <p:nvPicPr>
          <p:cNvPr id="4" name="图片 3"/>
          <p:cNvPicPr>
            <a:picLocks noChangeAspect="1"/>
          </p:cNvPicPr>
          <p:nvPr/>
        </p:nvPicPr>
        <p:blipFill>
          <a:blip r:embed="rId2"/>
          <a:stretch>
            <a:fillRect/>
          </a:stretch>
        </p:blipFill>
        <p:spPr>
          <a:xfrm>
            <a:off x="1216224" y="910474"/>
            <a:ext cx="11142857" cy="4447619"/>
          </a:xfrm>
          <a:prstGeom prst="rect">
            <a:avLst/>
          </a:prstGeom>
        </p:spPr>
      </p:pic>
      <p:sp>
        <p:nvSpPr>
          <p:cNvPr id="5" name="圆角矩形 4"/>
          <p:cNvSpPr/>
          <p:nvPr/>
        </p:nvSpPr>
        <p:spPr>
          <a:xfrm>
            <a:off x="10577264" y="3020870"/>
            <a:ext cx="1587776" cy="226825"/>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6" name="矩形 5"/>
          <p:cNvSpPr/>
          <p:nvPr/>
        </p:nvSpPr>
        <p:spPr>
          <a:xfrm>
            <a:off x="9065096" y="144066"/>
            <a:ext cx="3510052" cy="648072"/>
          </a:xfrm>
          <a:prstGeom prst="rect">
            <a:avLst/>
          </a:prstGeom>
          <a:solidFill>
            <a:schemeClr val="tx1">
              <a:alpha val="4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r>
              <a:rPr lang="zh-CN" altLang="en-US" sz="2900" dirty="0" smtClean="0">
                <a:solidFill>
                  <a:prstClr val="white"/>
                </a:solidFill>
                <a:latin typeface="微软雅黑" panose="020B0503020204020204" pitchFamily="34" charset="-122"/>
                <a:ea typeface="微软雅黑" panose="020B0503020204020204" pitchFamily="34" charset="-122"/>
              </a:rPr>
              <a:t>文献传递</a:t>
            </a:r>
            <a:endParaRPr lang="zh-CN" altLang="en-US" sz="29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0" y="2592338"/>
            <a:ext cx="3485258" cy="190218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schemeClr val="bg1"/>
                </a:solidFill>
                <a:latin typeface="微软雅黑" panose="020B0503020204020204" pitchFamily="34" charset="-122"/>
                <a:ea typeface="微软雅黑" panose="020B0503020204020204" pitchFamily="34" charset="-122"/>
              </a:rPr>
              <a:t>读秀</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2981202" y="1110150"/>
            <a:ext cx="7704856" cy="4752528"/>
          </a:xfrm>
          <a:prstGeom prst="roundRect">
            <a:avLst>
              <a:gd name="adj" fmla="val 10990"/>
            </a:avLst>
          </a:prstGeom>
          <a:solidFill>
            <a:schemeClr val="bg1"/>
          </a:solidFill>
          <a:ln>
            <a:solidFill>
              <a:srgbClr val="C0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defTabSz="1251585"/>
            <a:endParaRPr lang="zh-CN" altLang="en-US" sz="370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309328" y="1425907"/>
            <a:ext cx="7092000" cy="4137393"/>
          </a:xfrm>
          <a:prstGeom prst="rect">
            <a:avLst/>
          </a:prstGeom>
          <a:noFill/>
        </p:spPr>
        <p:txBody>
          <a:bodyPr wrap="square" lIns="119742" tIns="59870" rIns="119742" bIns="59870" rtlCol="0">
            <a:spAutoFit/>
          </a:bodyPr>
          <a:lstStyle/>
          <a:p>
            <a:pPr marL="285750" lvl="1"/>
            <a:r>
              <a:rPr lang="zh-CN" altLang="zh-CN" sz="2400" dirty="0" smtClean="0">
                <a:latin typeface="微软雅黑" panose="020B0503020204020204" pitchFamily="34" charset="-122"/>
              </a:rPr>
              <a:t>读秀学术搜索是由海量图书</a:t>
            </a:r>
            <a:r>
              <a:rPr lang="zh-CN" altLang="en-US" sz="2400" dirty="0" smtClean="0">
                <a:latin typeface="微软雅黑" panose="020B0503020204020204" pitchFamily="34" charset="-122"/>
              </a:rPr>
              <a:t>资源</a:t>
            </a:r>
            <a:r>
              <a:rPr lang="zh-CN" altLang="zh-CN" sz="2400" dirty="0" smtClean="0">
                <a:latin typeface="微软雅黑" panose="020B0503020204020204" pitchFamily="34" charset="-122"/>
              </a:rPr>
              <a:t>组成的庞大的知识系统</a:t>
            </a:r>
            <a:r>
              <a:rPr lang="zh-CN" altLang="en-US" sz="2400" dirty="0" smtClean="0">
                <a:latin typeface="微软雅黑" panose="020B0503020204020204" pitchFamily="34" charset="-122"/>
              </a:rPr>
              <a:t>，</a:t>
            </a:r>
            <a:r>
              <a:rPr lang="zh-CN" altLang="zh-CN" sz="2400" dirty="0" smtClean="0">
                <a:latin typeface="微软雅黑" panose="020B0503020204020204" pitchFamily="34" charset="-122"/>
              </a:rPr>
              <a:t>读秀现收录</a:t>
            </a:r>
            <a:r>
              <a:rPr lang="en-US" altLang="zh-CN" sz="2400" dirty="0" smtClean="0">
                <a:latin typeface="微软雅黑" panose="020B0503020204020204" pitchFamily="34" charset="-122"/>
              </a:rPr>
              <a:t>590</a:t>
            </a:r>
            <a:r>
              <a:rPr lang="zh-CN" altLang="zh-CN" sz="2400" dirty="0" smtClean="0">
                <a:latin typeface="微软雅黑" panose="020B0503020204020204" pitchFamily="34" charset="-122"/>
              </a:rPr>
              <a:t>万种中文图书题录信息，</a:t>
            </a:r>
            <a:r>
              <a:rPr lang="zh-CN" altLang="en-US" sz="2400" dirty="0" smtClean="0">
                <a:latin typeface="微软雅黑" panose="020B0503020204020204" pitchFamily="34" charset="-122"/>
              </a:rPr>
              <a:t>可以对</a:t>
            </a:r>
            <a:r>
              <a:rPr lang="en-US" altLang="zh-CN" sz="2400" dirty="0" smtClean="0">
                <a:latin typeface="微软雅黑" panose="020B0503020204020204" pitchFamily="34" charset="-122"/>
              </a:rPr>
              <a:t>310</a:t>
            </a:r>
            <a:r>
              <a:rPr lang="zh-CN" altLang="zh-CN" sz="2400" dirty="0" smtClean="0">
                <a:latin typeface="微软雅黑" panose="020B0503020204020204" pitchFamily="34" charset="-122"/>
              </a:rPr>
              <a:t>万种中文图书</a:t>
            </a:r>
            <a:r>
              <a:rPr lang="zh-CN" altLang="en-US" sz="2400" dirty="0" smtClean="0">
                <a:latin typeface="微软雅黑" panose="020B0503020204020204" pitchFamily="34" charset="-122"/>
              </a:rPr>
              <a:t>进行文献传递</a:t>
            </a:r>
            <a:r>
              <a:rPr lang="zh-CN" altLang="zh-CN" sz="2400" dirty="0" smtClean="0">
                <a:latin typeface="微软雅黑" panose="020B0503020204020204" pitchFamily="34" charset="-122"/>
              </a:rPr>
              <a:t>，可搜索的信息量超过1</a:t>
            </a:r>
            <a:r>
              <a:rPr lang="en-US" altLang="zh-CN" sz="2400" dirty="0" smtClean="0">
                <a:latin typeface="微软雅黑" panose="020B0503020204020204" pitchFamily="34" charset="-122"/>
              </a:rPr>
              <a:t>6.5</a:t>
            </a:r>
            <a:r>
              <a:rPr lang="zh-CN" altLang="zh-CN" sz="2400" dirty="0" smtClean="0">
                <a:latin typeface="微软雅黑" panose="020B0503020204020204" pitchFamily="34" charset="-122"/>
              </a:rPr>
              <a:t>亿页。</a:t>
            </a:r>
            <a:endParaRPr lang="zh-CN" altLang="zh-CN" sz="2400" dirty="0" smtClean="0">
              <a:latin typeface="微软雅黑" panose="020B0503020204020204" pitchFamily="34" charset="-122"/>
            </a:endParaRPr>
          </a:p>
          <a:p>
            <a:pPr marL="285750" lvl="1"/>
            <a:endParaRPr lang="en-US" altLang="zh-CN" dirty="0" smtClean="0">
              <a:latin typeface="微软雅黑" panose="020B0503020204020204" pitchFamily="34" charset="-122"/>
            </a:endParaRPr>
          </a:p>
          <a:p>
            <a:pPr marL="285750" lvl="1"/>
            <a:r>
              <a:rPr lang="zh-CN" altLang="zh-CN" sz="2400" dirty="0" smtClean="0">
                <a:latin typeface="微软雅黑" panose="020B0503020204020204" pitchFamily="34" charset="-122"/>
              </a:rPr>
              <a:t>读秀学术搜索</a:t>
            </a:r>
            <a:r>
              <a:rPr lang="zh-CN" altLang="en-US" sz="2400" dirty="0" smtClean="0">
                <a:latin typeface="微软雅黑" panose="020B0503020204020204" pitchFamily="34" charset="-122"/>
              </a:rPr>
              <a:t>为</a:t>
            </a:r>
            <a:r>
              <a:rPr lang="zh-CN" altLang="zh-CN" sz="2400" dirty="0" smtClean="0">
                <a:latin typeface="微软雅黑" panose="020B0503020204020204" pitchFamily="34" charset="-122"/>
              </a:rPr>
              <a:t>读者提供深入到图书内容的全文检索</a:t>
            </a:r>
            <a:r>
              <a:rPr lang="zh-CN" altLang="en-US" sz="2400" dirty="0" smtClean="0">
                <a:latin typeface="微软雅黑" panose="020B0503020204020204" pitchFamily="34" charset="-122"/>
              </a:rPr>
              <a:t>，</a:t>
            </a:r>
            <a:r>
              <a:rPr lang="zh-CN" altLang="zh-CN" sz="2400" dirty="0" smtClean="0">
                <a:latin typeface="微软雅黑" panose="020B0503020204020204" pitchFamily="34" charset="-122"/>
              </a:rPr>
              <a:t>并且提供原文传送服务的平台。</a:t>
            </a:r>
            <a:endParaRPr lang="en-US" altLang="zh-CN" sz="2400" dirty="0" smtClean="0">
              <a:latin typeface="微软雅黑" panose="020B0503020204020204" pitchFamily="34" charset="-122"/>
            </a:endParaRPr>
          </a:p>
          <a:p>
            <a:pPr marL="285750" lvl="1"/>
            <a:endParaRPr lang="en-US" altLang="zh-CN" sz="2400" dirty="0" smtClean="0">
              <a:latin typeface="微软雅黑" panose="020B0503020204020204" pitchFamily="34" charset="-122"/>
            </a:endParaRPr>
          </a:p>
          <a:p>
            <a:pPr marL="285750" lvl="1"/>
            <a:r>
              <a:rPr lang="zh-CN" altLang="zh-CN" sz="2400" dirty="0" smtClean="0">
                <a:latin typeface="微软雅黑" panose="020B0503020204020204" pitchFamily="34" charset="-122"/>
              </a:rPr>
              <a:t>读秀学术搜索是一个</a:t>
            </a:r>
            <a:r>
              <a:rPr lang="zh-CN" altLang="en-US" sz="2400" dirty="0" smtClean="0">
                <a:latin typeface="微软雅黑" panose="020B0503020204020204" pitchFamily="34" charset="-122"/>
              </a:rPr>
              <a:t>可以为图书馆提供多种获取途径的平台。</a:t>
            </a:r>
            <a:endParaRPr lang="en-US" altLang="zh-CN" sz="2400" dirty="0" smtClean="0">
              <a:latin typeface="微软雅黑" panose="020B0503020204020204" pitchFamily="34" charset="-122"/>
            </a:endParaRPr>
          </a:p>
          <a:p>
            <a:pPr marL="285750" lvl="1"/>
            <a:endParaRPr lang="en-US" altLang="zh-CN" sz="2400" dirty="0" smtClean="0">
              <a:latin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Effect transition="in" filter="fade">
                                      <p:cBhvr>
                                        <p:cTn id="11" dur="300"/>
                                        <p:tgtEl>
                                          <p:spTgt spid="29"/>
                                        </p:tgtEl>
                                      </p:cBhvr>
                                    </p:animEffect>
                                    <p:anim calcmode="lin" valueType="num">
                                      <p:cBhvr>
                                        <p:cTn id="12" dur="300" fill="hold"/>
                                        <p:tgtEl>
                                          <p:spTgt spid="29"/>
                                        </p:tgtEl>
                                        <p:attrNameLst>
                                          <p:attrName>ppt_x</p:attrName>
                                        </p:attrNameLst>
                                      </p:cBhvr>
                                      <p:tavLst>
                                        <p:tav tm="0">
                                          <p:val>
                                            <p:strVal val="#ppt_x"/>
                                          </p:val>
                                        </p:tav>
                                        <p:tav tm="100000">
                                          <p:val>
                                            <p:strVal val="#ppt_x"/>
                                          </p:val>
                                        </p:tav>
                                      </p:tavLst>
                                    </p:anim>
                                    <p:anim calcmode="lin" valueType="num">
                                      <p:cBhvr>
                                        <p:cTn id="13" dur="3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864296" y="1029765"/>
            <a:ext cx="7890000" cy="5379999"/>
          </a:xfrm>
          <a:prstGeom prst="rect">
            <a:avLst/>
          </a:prstGeom>
        </p:spPr>
      </p:pic>
      <p:sp>
        <p:nvSpPr>
          <p:cNvPr id="3" name="AutoShape 8"/>
          <p:cNvSpPr>
            <a:spLocks noChangeArrowheads="1"/>
          </p:cNvSpPr>
          <p:nvPr/>
        </p:nvSpPr>
        <p:spPr bwMode="auto">
          <a:xfrm>
            <a:off x="5996935" y="4054101"/>
            <a:ext cx="2722006" cy="981789"/>
          </a:xfrm>
          <a:prstGeom prst="wedgeRectCallout">
            <a:avLst>
              <a:gd name="adj1" fmla="val -82913"/>
              <a:gd name="adj2" fmla="val -34575"/>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noAutofit/>
          </a:bodyPr>
          <a:lstStyle/>
          <a:p>
            <a:pPr algn="ctr"/>
            <a:r>
              <a:rPr lang="zh-CN" altLang="en-US" b="1" dirty="0">
                <a:solidFill>
                  <a:srgbClr val="70AD47">
                    <a:lumMod val="75000"/>
                  </a:srgbClr>
                </a:solidFill>
                <a:ea typeface="微软雅黑" panose="020B0503020204020204" pitchFamily="34" charset="-122"/>
              </a:rPr>
              <a:t>填写您需要的该本图书的页码范围，并正确填写接收邮箱</a:t>
            </a:r>
            <a:endParaRPr lang="zh-CN" altLang="en-US" b="1" dirty="0">
              <a:solidFill>
                <a:srgbClr val="70AD47">
                  <a:lumMod val="75000"/>
                </a:srgbClr>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0912" y="500506"/>
            <a:ext cx="7689999" cy="3699999"/>
          </a:xfrm>
          <a:prstGeom prst="rect">
            <a:avLst/>
          </a:prstGeom>
        </p:spPr>
      </p:pic>
      <p:sp>
        <p:nvSpPr>
          <p:cNvPr id="5" name="矩形 4"/>
          <p:cNvSpPr/>
          <p:nvPr/>
        </p:nvSpPr>
        <p:spPr>
          <a:xfrm>
            <a:off x="1108212" y="4358641"/>
            <a:ext cx="1271117" cy="420115"/>
          </a:xfrm>
          <a:prstGeom prst="rect">
            <a:avLst/>
          </a:prstGeom>
        </p:spPr>
        <p:txBody>
          <a:bodyPr wrap="none" lIns="96012" tIns="48006" rIns="96012" bIns="48006">
            <a:spAutoFit/>
          </a:bodyPr>
          <a:lstStyle/>
          <a:p>
            <a:pPr eaLnBrk="0" fontAlgn="base" hangingPunct="0">
              <a:spcBef>
                <a:spcPct val="0"/>
              </a:spcBef>
              <a:spcAft>
                <a:spcPct val="0"/>
              </a:spcAft>
            </a:pPr>
            <a:r>
              <a:rPr lang="zh-CN" altLang="en-US" b="1" dirty="0" smtClean="0">
                <a:ea typeface="微软雅黑 Light" panose="020B0502040204020203" pitchFamily="34" charset="-122"/>
                <a:cs typeface="+mn-ea"/>
                <a:sym typeface="+mn-lt"/>
              </a:rPr>
              <a:t>咨询成功</a:t>
            </a:r>
            <a:endParaRPr lang="zh-CN" altLang="en-US" b="1" dirty="0">
              <a:ea typeface="微软雅黑 Light" panose="020B0502040204020203" pitchFamily="34" charset="-122"/>
              <a:cs typeface="+mn-ea"/>
              <a:sym typeface="+mn-lt"/>
            </a:endParaRPr>
          </a:p>
        </p:txBody>
      </p:sp>
      <p:sp>
        <p:nvSpPr>
          <p:cNvPr id="6" name="矩形 5"/>
          <p:cNvSpPr/>
          <p:nvPr/>
        </p:nvSpPr>
        <p:spPr>
          <a:xfrm>
            <a:off x="6930059" y="6624786"/>
            <a:ext cx="1271117" cy="420115"/>
          </a:xfrm>
          <a:prstGeom prst="rect">
            <a:avLst/>
          </a:prstGeom>
        </p:spPr>
        <p:txBody>
          <a:bodyPr wrap="none" lIns="96012" tIns="48006" rIns="96012" bIns="48006">
            <a:spAutoFit/>
          </a:bodyPr>
          <a:lstStyle/>
          <a:p>
            <a:pPr eaLnBrk="0" fontAlgn="base" hangingPunct="0">
              <a:spcBef>
                <a:spcPct val="0"/>
              </a:spcBef>
              <a:spcAft>
                <a:spcPct val="0"/>
              </a:spcAft>
            </a:pPr>
            <a:r>
              <a:rPr lang="zh-CN" altLang="en-US" b="1" dirty="0" smtClean="0">
                <a:ea typeface="微软雅黑 Light" panose="020B0502040204020203" pitchFamily="34" charset="-122"/>
                <a:cs typeface="+mn-ea"/>
                <a:sym typeface="+mn-lt"/>
              </a:rPr>
              <a:t>邮箱接收</a:t>
            </a:r>
            <a:endParaRPr lang="zh-CN" altLang="en-US" b="1" dirty="0">
              <a:ea typeface="微软雅黑 Light" panose="020B0502040204020203" pitchFamily="34" charset="-122"/>
              <a:cs typeface="+mn-ea"/>
              <a:sym typeface="+mn-lt"/>
            </a:endParaRPr>
          </a:p>
        </p:txBody>
      </p:sp>
      <p:pic>
        <p:nvPicPr>
          <p:cNvPr id="3" name="图片 2"/>
          <p:cNvPicPr>
            <a:picLocks noChangeAspect="1"/>
          </p:cNvPicPr>
          <p:nvPr/>
        </p:nvPicPr>
        <p:blipFill>
          <a:blip r:embed="rId2"/>
          <a:stretch>
            <a:fillRect/>
          </a:stretch>
        </p:blipFill>
        <p:spPr>
          <a:xfrm>
            <a:off x="4063447" y="2105505"/>
            <a:ext cx="8470000" cy="4190000"/>
          </a:xfrm>
          <a:prstGeom prst="rect">
            <a:avLst/>
          </a:prstGeom>
        </p:spPr>
      </p:pic>
      <p:sp>
        <p:nvSpPr>
          <p:cNvPr id="7" name="圆角矩形 6"/>
          <p:cNvSpPr/>
          <p:nvPr/>
        </p:nvSpPr>
        <p:spPr>
          <a:xfrm>
            <a:off x="4208157" y="4961401"/>
            <a:ext cx="8165707" cy="604867"/>
          </a:xfrm>
          <a:prstGeom prst="roundRect">
            <a:avLst/>
          </a:prstGeom>
          <a:solidFill>
            <a:schemeClr val="accent6">
              <a:lumMod val="75000"/>
              <a:alpha val="4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50506" y="6624786"/>
            <a:ext cx="1271117" cy="420115"/>
          </a:xfrm>
          <a:prstGeom prst="rect">
            <a:avLst/>
          </a:prstGeom>
        </p:spPr>
        <p:txBody>
          <a:bodyPr wrap="none" lIns="96012" tIns="48006" rIns="96012" bIns="48006">
            <a:spAutoFit/>
          </a:bodyPr>
          <a:lstStyle/>
          <a:p>
            <a:r>
              <a:rPr lang="zh-CN" altLang="en-US" b="1" dirty="0" smtClean="0">
                <a:latin typeface="Arial" panose="020B0604020202020204" pitchFamily="34" charset="0"/>
                <a:ea typeface="微软雅黑" panose="020B0503020204020204" pitchFamily="34" charset="-122"/>
              </a:rPr>
              <a:t>在线阅读</a:t>
            </a:r>
            <a:endParaRPr lang="zh-CN" altLang="en-US" b="1" dirty="0">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208157" y="292328"/>
            <a:ext cx="5009364" cy="633245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71" y="238486"/>
            <a:ext cx="12806571" cy="947311"/>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grpSp>
        <p:nvGrpSpPr>
          <p:cNvPr id="3" name="组合 266"/>
          <p:cNvGrpSpPr/>
          <p:nvPr/>
        </p:nvGrpSpPr>
        <p:grpSpPr>
          <a:xfrm>
            <a:off x="-4970" y="224134"/>
            <a:ext cx="1043995" cy="976017"/>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1" name="文本框 30"/>
          <p:cNvSpPr txBox="1"/>
          <p:nvPr/>
        </p:nvSpPr>
        <p:spPr>
          <a:xfrm>
            <a:off x="1132820" y="437450"/>
            <a:ext cx="5079659" cy="549381"/>
          </a:xfrm>
          <a:prstGeom prst="rect">
            <a:avLst/>
          </a:prstGeom>
          <a:noFill/>
        </p:spPr>
        <p:txBody>
          <a:bodyPr wrap="square" lIns="96012" tIns="48006" rIns="96012" bIns="48006" rtlCol="0">
            <a:spAutoFit/>
          </a:bodyPr>
          <a:lstStyle/>
          <a:p>
            <a:pPr algn="ctr"/>
            <a:r>
              <a:rPr lang="zh-CN" altLang="en-US" sz="2900" b="1" dirty="0">
                <a:latin typeface="Segoe UI" panose="020B0502040204020203"/>
              </a:rPr>
              <a:t>中文</a:t>
            </a:r>
            <a:r>
              <a:rPr lang="zh-CN" altLang="en-US" sz="2900" b="1" dirty="0" smtClean="0">
                <a:latin typeface="Segoe UI" panose="020B0502040204020203"/>
              </a:rPr>
              <a:t>图书一站式解决方案</a:t>
            </a:r>
            <a:endParaRPr lang="zh-CN" altLang="en-US" sz="2900" b="1" dirty="0">
              <a:latin typeface="Segoe UI" panose="020B0502040204020203"/>
            </a:endParaRPr>
          </a:p>
        </p:txBody>
      </p:sp>
      <p:sp>
        <p:nvSpPr>
          <p:cNvPr id="33" name="燕尾形 32"/>
          <p:cNvSpPr/>
          <p:nvPr/>
        </p:nvSpPr>
        <p:spPr>
          <a:xfrm rot="98182">
            <a:off x="12141501" y="591382"/>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34" name="燕尾形 33"/>
          <p:cNvSpPr/>
          <p:nvPr/>
        </p:nvSpPr>
        <p:spPr>
          <a:xfrm rot="98182">
            <a:off x="11953166" y="591381"/>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grpSp>
        <p:nvGrpSpPr>
          <p:cNvPr id="6" name="组合 2"/>
          <p:cNvGrpSpPr/>
          <p:nvPr/>
        </p:nvGrpSpPr>
        <p:grpSpPr>
          <a:xfrm>
            <a:off x="1033796" y="2980077"/>
            <a:ext cx="3010968" cy="1624903"/>
            <a:chOff x="984567" y="1804680"/>
            <a:chExt cx="2867589" cy="1547527"/>
          </a:xfrm>
        </p:grpSpPr>
        <p:grpSp>
          <p:nvGrpSpPr>
            <p:cNvPr id="7" name="组合 72"/>
            <p:cNvGrpSpPr/>
            <p:nvPr/>
          </p:nvGrpSpPr>
          <p:grpSpPr>
            <a:xfrm>
              <a:off x="984567" y="2618746"/>
              <a:ext cx="2867589" cy="733461"/>
              <a:chOff x="1637339" y="2110747"/>
              <a:chExt cx="3014277" cy="733461"/>
            </a:xfrm>
          </p:grpSpPr>
          <p:sp>
            <p:nvSpPr>
              <p:cNvPr id="74" name="文本框 73"/>
              <p:cNvSpPr txBox="1"/>
              <p:nvPr/>
            </p:nvSpPr>
            <p:spPr>
              <a:xfrm>
                <a:off x="1637339" y="2110747"/>
                <a:ext cx="3014277" cy="461665"/>
              </a:xfrm>
              <a:prstGeom prst="rect">
                <a:avLst/>
              </a:prstGeom>
              <a:noFill/>
            </p:spPr>
            <p:txBody>
              <a:bodyPr wrap="square" rtlCol="0">
                <a:spAutoFit/>
              </a:bodyPr>
              <a:lstStyle/>
              <a:p>
                <a:r>
                  <a:rPr lang="zh-CN" altLang="en-US" sz="2500" b="1" dirty="0" smtClean="0">
                    <a:latin typeface="微软雅黑" panose="020B0503020204020204" pitchFamily="34" charset="-122"/>
                    <a:ea typeface="微软雅黑" panose="020B0503020204020204" pitchFamily="34" charset="-122"/>
                  </a:rPr>
                  <a:t>         检索</a:t>
                </a:r>
                <a:endParaRPr lang="zh-CN" altLang="en-US" sz="2500" b="1" dirty="0">
                  <a:latin typeface="微软雅黑" panose="020B0503020204020204" pitchFamily="34" charset="-122"/>
                  <a:ea typeface="微软雅黑" panose="020B0503020204020204" pitchFamily="34" charset="-122"/>
                </a:endParaRPr>
              </a:p>
            </p:txBody>
          </p:sp>
          <p:sp>
            <p:nvSpPr>
              <p:cNvPr id="75" name="文本框 14"/>
              <p:cNvSpPr txBox="1"/>
              <p:nvPr/>
            </p:nvSpPr>
            <p:spPr>
              <a:xfrm>
                <a:off x="1637339" y="2463945"/>
                <a:ext cx="2753019" cy="38026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700" dirty="0" smtClean="0">
                    <a:latin typeface="微软雅黑" panose="020B0503020204020204" pitchFamily="34" charset="-122"/>
                    <a:ea typeface="微软雅黑" panose="020B0503020204020204" pitchFamily="34" charset="-122"/>
                  </a:rPr>
                  <a:t>拥有强大</a:t>
                </a:r>
                <a:r>
                  <a:rPr lang="zh-CN" altLang="en-US" sz="1700" dirty="0">
                    <a:latin typeface="微软雅黑" panose="020B0503020204020204" pitchFamily="34" charset="-122"/>
                    <a:ea typeface="微软雅黑" panose="020B0503020204020204" pitchFamily="34" charset="-122"/>
                  </a:rPr>
                  <a:t>的资源基础</a:t>
                </a:r>
                <a:endParaRPr lang="zh-CN" altLang="en-US" sz="1700" dirty="0">
                  <a:latin typeface="微软雅黑" panose="020B0503020204020204" pitchFamily="34" charset="-122"/>
                  <a:ea typeface="微软雅黑" panose="020B0503020204020204" pitchFamily="34" charset="-122"/>
                </a:endParaRPr>
              </a:p>
            </p:txBody>
          </p:sp>
        </p:grpSp>
        <p:sp>
          <p:nvSpPr>
            <p:cNvPr id="88" name="Freeform 68"/>
            <p:cNvSpPr>
              <a:spLocks noEditPoints="1"/>
            </p:cNvSpPr>
            <p:nvPr/>
          </p:nvSpPr>
          <p:spPr bwMode="auto">
            <a:xfrm>
              <a:off x="1771776" y="1804680"/>
              <a:ext cx="739825" cy="719908"/>
            </a:xfrm>
            <a:custGeom>
              <a:avLst/>
              <a:gdLst>
                <a:gd name="T0" fmla="*/ 57 w 67"/>
                <a:gd name="T1" fmla="*/ 33 h 65"/>
                <a:gd name="T2" fmla="*/ 29 w 67"/>
                <a:gd name="T3" fmla="*/ 46 h 65"/>
                <a:gd name="T4" fmla="*/ 57 w 67"/>
                <a:gd name="T5" fmla="*/ 60 h 65"/>
                <a:gd name="T6" fmla="*/ 0 w 67"/>
                <a:gd name="T7" fmla="*/ 22 h 65"/>
                <a:gd name="T8" fmla="*/ 22 w 67"/>
                <a:gd name="T9" fmla="*/ 12 h 65"/>
                <a:gd name="T10" fmla="*/ 7 w 67"/>
                <a:gd name="T11" fmla="*/ 60 h 65"/>
                <a:gd name="T12" fmla="*/ 11 w 67"/>
                <a:gd name="T13" fmla="*/ 62 h 65"/>
                <a:gd name="T14" fmla="*/ 7 w 67"/>
                <a:gd name="T15" fmla="*/ 60 h 65"/>
                <a:gd name="T16" fmla="*/ 43 w 67"/>
                <a:gd name="T17" fmla="*/ 42 h 65"/>
                <a:gd name="T18" fmla="*/ 6 w 67"/>
                <a:gd name="T19" fmla="*/ 27 h 65"/>
                <a:gd name="T20" fmla="*/ 12 w 67"/>
                <a:gd name="T21" fmla="*/ 27 h 65"/>
                <a:gd name="T22" fmla="*/ 47 w 67"/>
                <a:gd name="T23" fmla="*/ 27 h 65"/>
                <a:gd name="T24" fmla="*/ 53 w 67"/>
                <a:gd name="T25" fmla="*/ 27 h 65"/>
                <a:gd name="T26" fmla="*/ 40 w 67"/>
                <a:gd name="T27" fmla="*/ 26 h 65"/>
                <a:gd name="T28" fmla="*/ 44 w 67"/>
                <a:gd name="T29" fmla="*/ 28 h 65"/>
                <a:gd name="T30" fmla="*/ 40 w 67"/>
                <a:gd name="T31" fmla="*/ 26 h 65"/>
                <a:gd name="T32" fmla="*/ 32 w 67"/>
                <a:gd name="T33" fmla="*/ 28 h 65"/>
                <a:gd name="T34" fmla="*/ 36 w 67"/>
                <a:gd name="T35" fmla="*/ 26 h 65"/>
                <a:gd name="T36" fmla="*/ 23 w 67"/>
                <a:gd name="T37" fmla="*/ 27 h 65"/>
                <a:gd name="T38" fmla="*/ 29 w 67"/>
                <a:gd name="T39" fmla="*/ 27 h 65"/>
                <a:gd name="T40" fmla="*/ 14 w 67"/>
                <a:gd name="T41" fmla="*/ 27 h 65"/>
                <a:gd name="T42" fmla="*/ 20 w 67"/>
                <a:gd name="T43" fmla="*/ 27 h 65"/>
                <a:gd name="T44" fmla="*/ 5 w 67"/>
                <a:gd name="T45" fmla="*/ 30 h 65"/>
                <a:gd name="T46" fmla="*/ 4 w 67"/>
                <a:gd name="T47" fmla="*/ 34 h 65"/>
                <a:gd name="T48" fmla="*/ 5 w 67"/>
                <a:gd name="T49" fmla="*/ 30 h 65"/>
                <a:gd name="T50" fmla="*/ 5 w 67"/>
                <a:gd name="T51" fmla="*/ 54 h 65"/>
                <a:gd name="T52" fmla="*/ 5 w 67"/>
                <a:gd name="T53" fmla="*/ 60 h 65"/>
                <a:gd name="T54" fmla="*/ 5 w 67"/>
                <a:gd name="T55" fmla="*/ 47 h 65"/>
                <a:gd name="T56" fmla="*/ 4 w 67"/>
                <a:gd name="T57" fmla="*/ 51 h 65"/>
                <a:gd name="T58" fmla="*/ 5 w 67"/>
                <a:gd name="T59" fmla="*/ 47 h 65"/>
                <a:gd name="T60" fmla="*/ 4 w 67"/>
                <a:gd name="T61" fmla="*/ 38 h 65"/>
                <a:gd name="T62" fmla="*/ 5 w 67"/>
                <a:gd name="T63" fmla="*/ 43 h 65"/>
                <a:gd name="T64" fmla="*/ 47 w 67"/>
                <a:gd name="T65" fmla="*/ 61 h 65"/>
                <a:gd name="T66" fmla="*/ 53 w 67"/>
                <a:gd name="T67" fmla="*/ 61 h 65"/>
                <a:gd name="T68" fmla="*/ 39 w 67"/>
                <a:gd name="T69" fmla="*/ 61 h 65"/>
                <a:gd name="T70" fmla="*/ 45 w 67"/>
                <a:gd name="T71" fmla="*/ 61 h 65"/>
                <a:gd name="T72" fmla="*/ 32 w 67"/>
                <a:gd name="T73" fmla="*/ 60 h 65"/>
                <a:gd name="T74" fmla="*/ 36 w 67"/>
                <a:gd name="T75" fmla="*/ 62 h 65"/>
                <a:gd name="T76" fmla="*/ 32 w 67"/>
                <a:gd name="T77" fmla="*/ 60 h 65"/>
                <a:gd name="T78" fmla="*/ 23 w 67"/>
                <a:gd name="T79" fmla="*/ 62 h 65"/>
                <a:gd name="T80" fmla="*/ 28 w 67"/>
                <a:gd name="T81" fmla="*/ 60 h 65"/>
                <a:gd name="T82" fmla="*/ 14 w 67"/>
                <a:gd name="T83" fmla="*/ 61 h 65"/>
                <a:gd name="T84" fmla="*/ 20 w 67"/>
                <a:gd name="T85" fmla="*/ 61 h 65"/>
                <a:gd name="T86" fmla="*/ 16 w 67"/>
                <a:gd name="T87" fmla="*/ 20 h 65"/>
                <a:gd name="T88" fmla="*/ 59 w 67"/>
                <a:gd name="T89" fmla="*/ 34 h 65"/>
                <a:gd name="T90" fmla="*/ 52 w 67"/>
                <a:gd name="T91" fmla="*/ 1 h 65"/>
                <a:gd name="T92" fmla="*/ 35 w 67"/>
                <a:gd name="T93" fmla="*/ 36 h 65"/>
                <a:gd name="T94" fmla="*/ 32 w 67"/>
                <a:gd name="T95" fmla="*/ 48 h 65"/>
                <a:gd name="T96" fmla="*/ 59 w 67"/>
                <a:gd name="T97"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65">
                  <a:moveTo>
                    <a:pt x="7" y="21"/>
                  </a:moveTo>
                  <a:cubicBezTo>
                    <a:pt x="52" y="21"/>
                    <a:pt x="52" y="21"/>
                    <a:pt x="52" y="21"/>
                  </a:cubicBezTo>
                  <a:cubicBezTo>
                    <a:pt x="55" y="21"/>
                    <a:pt x="57" y="24"/>
                    <a:pt x="57" y="27"/>
                  </a:cubicBezTo>
                  <a:cubicBezTo>
                    <a:pt x="57" y="33"/>
                    <a:pt x="57" y="33"/>
                    <a:pt x="57" y="33"/>
                  </a:cubicBezTo>
                  <a:cubicBezTo>
                    <a:pt x="35" y="33"/>
                    <a:pt x="35" y="33"/>
                    <a:pt x="35" y="33"/>
                  </a:cubicBezTo>
                  <a:cubicBezTo>
                    <a:pt x="33" y="33"/>
                    <a:pt x="32" y="34"/>
                    <a:pt x="31" y="35"/>
                  </a:cubicBezTo>
                  <a:cubicBezTo>
                    <a:pt x="29" y="36"/>
                    <a:pt x="29" y="38"/>
                    <a:pt x="29" y="39"/>
                  </a:cubicBezTo>
                  <a:cubicBezTo>
                    <a:pt x="29" y="46"/>
                    <a:pt x="29" y="46"/>
                    <a:pt x="29" y="46"/>
                  </a:cubicBezTo>
                  <a:cubicBezTo>
                    <a:pt x="29" y="47"/>
                    <a:pt x="29" y="49"/>
                    <a:pt x="31" y="50"/>
                  </a:cubicBezTo>
                  <a:cubicBezTo>
                    <a:pt x="32" y="51"/>
                    <a:pt x="33" y="51"/>
                    <a:pt x="35" y="51"/>
                  </a:cubicBezTo>
                  <a:cubicBezTo>
                    <a:pt x="57" y="51"/>
                    <a:pt x="57" y="51"/>
                    <a:pt x="57" y="51"/>
                  </a:cubicBezTo>
                  <a:cubicBezTo>
                    <a:pt x="57" y="60"/>
                    <a:pt x="57" y="60"/>
                    <a:pt x="57" y="60"/>
                  </a:cubicBezTo>
                  <a:cubicBezTo>
                    <a:pt x="57" y="63"/>
                    <a:pt x="55" y="65"/>
                    <a:pt x="52" y="65"/>
                  </a:cubicBezTo>
                  <a:cubicBezTo>
                    <a:pt x="7" y="65"/>
                    <a:pt x="7" y="65"/>
                    <a:pt x="7" y="65"/>
                  </a:cubicBezTo>
                  <a:cubicBezTo>
                    <a:pt x="3" y="65"/>
                    <a:pt x="0" y="64"/>
                    <a:pt x="0" y="60"/>
                  </a:cubicBezTo>
                  <a:cubicBezTo>
                    <a:pt x="0" y="22"/>
                    <a:pt x="0" y="22"/>
                    <a:pt x="0" y="22"/>
                  </a:cubicBezTo>
                  <a:cubicBezTo>
                    <a:pt x="0" y="17"/>
                    <a:pt x="2" y="12"/>
                    <a:pt x="5" y="12"/>
                  </a:cubicBezTo>
                  <a:cubicBezTo>
                    <a:pt x="6" y="12"/>
                    <a:pt x="6" y="12"/>
                    <a:pt x="6" y="12"/>
                  </a:cubicBezTo>
                  <a:cubicBezTo>
                    <a:pt x="6" y="12"/>
                    <a:pt x="6" y="12"/>
                    <a:pt x="6" y="12"/>
                  </a:cubicBezTo>
                  <a:cubicBezTo>
                    <a:pt x="22" y="12"/>
                    <a:pt x="22" y="12"/>
                    <a:pt x="22" y="12"/>
                  </a:cubicBezTo>
                  <a:cubicBezTo>
                    <a:pt x="10" y="17"/>
                    <a:pt x="10" y="17"/>
                    <a:pt x="10" y="17"/>
                  </a:cubicBezTo>
                  <a:cubicBezTo>
                    <a:pt x="6" y="17"/>
                    <a:pt x="6" y="17"/>
                    <a:pt x="6" y="17"/>
                  </a:cubicBezTo>
                  <a:cubicBezTo>
                    <a:pt x="5" y="17"/>
                    <a:pt x="5" y="21"/>
                    <a:pt x="7" y="21"/>
                  </a:cubicBezTo>
                  <a:close/>
                  <a:moveTo>
                    <a:pt x="7" y="60"/>
                  </a:moveTo>
                  <a:cubicBezTo>
                    <a:pt x="6" y="60"/>
                    <a:pt x="6" y="61"/>
                    <a:pt x="6" y="61"/>
                  </a:cubicBezTo>
                  <a:cubicBezTo>
                    <a:pt x="6" y="61"/>
                    <a:pt x="6" y="61"/>
                    <a:pt x="6" y="61"/>
                  </a:cubicBezTo>
                  <a:cubicBezTo>
                    <a:pt x="6" y="62"/>
                    <a:pt x="6" y="62"/>
                    <a:pt x="7" y="62"/>
                  </a:cubicBezTo>
                  <a:cubicBezTo>
                    <a:pt x="11" y="62"/>
                    <a:pt x="11" y="62"/>
                    <a:pt x="11" y="62"/>
                  </a:cubicBezTo>
                  <a:cubicBezTo>
                    <a:pt x="12" y="62"/>
                    <a:pt x="12" y="62"/>
                    <a:pt x="12" y="61"/>
                  </a:cubicBezTo>
                  <a:cubicBezTo>
                    <a:pt x="12" y="61"/>
                    <a:pt x="12" y="61"/>
                    <a:pt x="12" y="61"/>
                  </a:cubicBezTo>
                  <a:cubicBezTo>
                    <a:pt x="12" y="61"/>
                    <a:pt x="12" y="60"/>
                    <a:pt x="11" y="60"/>
                  </a:cubicBezTo>
                  <a:cubicBezTo>
                    <a:pt x="7" y="60"/>
                    <a:pt x="7" y="60"/>
                    <a:pt x="7" y="60"/>
                  </a:cubicBezTo>
                  <a:close/>
                  <a:moveTo>
                    <a:pt x="39" y="38"/>
                  </a:moveTo>
                  <a:cubicBezTo>
                    <a:pt x="36" y="38"/>
                    <a:pt x="35" y="40"/>
                    <a:pt x="35" y="42"/>
                  </a:cubicBezTo>
                  <a:cubicBezTo>
                    <a:pt x="35" y="45"/>
                    <a:pt x="36" y="46"/>
                    <a:pt x="39" y="46"/>
                  </a:cubicBezTo>
                  <a:cubicBezTo>
                    <a:pt x="41" y="46"/>
                    <a:pt x="43" y="45"/>
                    <a:pt x="43" y="42"/>
                  </a:cubicBezTo>
                  <a:cubicBezTo>
                    <a:pt x="43" y="40"/>
                    <a:pt x="41" y="38"/>
                    <a:pt x="39" y="38"/>
                  </a:cubicBezTo>
                  <a:close/>
                  <a:moveTo>
                    <a:pt x="7" y="26"/>
                  </a:moveTo>
                  <a:cubicBezTo>
                    <a:pt x="6" y="26"/>
                    <a:pt x="6" y="27"/>
                    <a:pt x="6" y="27"/>
                  </a:cubicBezTo>
                  <a:cubicBezTo>
                    <a:pt x="6" y="27"/>
                    <a:pt x="6" y="27"/>
                    <a:pt x="6" y="27"/>
                  </a:cubicBezTo>
                  <a:cubicBezTo>
                    <a:pt x="6" y="27"/>
                    <a:pt x="6" y="28"/>
                    <a:pt x="7" y="28"/>
                  </a:cubicBezTo>
                  <a:cubicBezTo>
                    <a:pt x="11" y="28"/>
                    <a:pt x="11" y="28"/>
                    <a:pt x="11" y="28"/>
                  </a:cubicBezTo>
                  <a:cubicBezTo>
                    <a:pt x="12" y="28"/>
                    <a:pt x="12" y="27"/>
                    <a:pt x="12" y="27"/>
                  </a:cubicBezTo>
                  <a:cubicBezTo>
                    <a:pt x="12" y="27"/>
                    <a:pt x="12" y="27"/>
                    <a:pt x="12" y="27"/>
                  </a:cubicBezTo>
                  <a:cubicBezTo>
                    <a:pt x="12" y="27"/>
                    <a:pt x="12" y="26"/>
                    <a:pt x="11" y="26"/>
                  </a:cubicBezTo>
                  <a:cubicBezTo>
                    <a:pt x="7" y="26"/>
                    <a:pt x="7" y="26"/>
                    <a:pt x="7" y="26"/>
                  </a:cubicBezTo>
                  <a:close/>
                  <a:moveTo>
                    <a:pt x="48" y="26"/>
                  </a:moveTo>
                  <a:cubicBezTo>
                    <a:pt x="47" y="26"/>
                    <a:pt x="47" y="27"/>
                    <a:pt x="47" y="27"/>
                  </a:cubicBezTo>
                  <a:cubicBezTo>
                    <a:pt x="47" y="27"/>
                    <a:pt x="47" y="27"/>
                    <a:pt x="47" y="27"/>
                  </a:cubicBezTo>
                  <a:cubicBezTo>
                    <a:pt x="47" y="27"/>
                    <a:pt x="47" y="28"/>
                    <a:pt x="48" y="28"/>
                  </a:cubicBezTo>
                  <a:cubicBezTo>
                    <a:pt x="52" y="28"/>
                    <a:pt x="52" y="28"/>
                    <a:pt x="52" y="28"/>
                  </a:cubicBezTo>
                  <a:cubicBezTo>
                    <a:pt x="53" y="28"/>
                    <a:pt x="53" y="27"/>
                    <a:pt x="53" y="27"/>
                  </a:cubicBezTo>
                  <a:cubicBezTo>
                    <a:pt x="53" y="27"/>
                    <a:pt x="53" y="27"/>
                    <a:pt x="53" y="27"/>
                  </a:cubicBezTo>
                  <a:cubicBezTo>
                    <a:pt x="53" y="27"/>
                    <a:pt x="53" y="26"/>
                    <a:pt x="52" y="26"/>
                  </a:cubicBezTo>
                  <a:cubicBezTo>
                    <a:pt x="48" y="26"/>
                    <a:pt x="48" y="26"/>
                    <a:pt x="48" y="26"/>
                  </a:cubicBezTo>
                  <a:close/>
                  <a:moveTo>
                    <a:pt x="40" y="26"/>
                  </a:moveTo>
                  <a:cubicBezTo>
                    <a:pt x="39" y="26"/>
                    <a:pt x="39" y="27"/>
                    <a:pt x="39" y="27"/>
                  </a:cubicBezTo>
                  <a:cubicBezTo>
                    <a:pt x="39" y="27"/>
                    <a:pt x="39" y="27"/>
                    <a:pt x="39" y="27"/>
                  </a:cubicBezTo>
                  <a:cubicBezTo>
                    <a:pt x="39" y="27"/>
                    <a:pt x="39" y="28"/>
                    <a:pt x="40" y="28"/>
                  </a:cubicBezTo>
                  <a:cubicBezTo>
                    <a:pt x="44" y="28"/>
                    <a:pt x="44" y="28"/>
                    <a:pt x="44" y="28"/>
                  </a:cubicBezTo>
                  <a:cubicBezTo>
                    <a:pt x="44" y="28"/>
                    <a:pt x="45" y="27"/>
                    <a:pt x="45" y="27"/>
                  </a:cubicBezTo>
                  <a:cubicBezTo>
                    <a:pt x="45" y="27"/>
                    <a:pt x="45" y="27"/>
                    <a:pt x="45" y="27"/>
                  </a:cubicBezTo>
                  <a:cubicBezTo>
                    <a:pt x="45" y="27"/>
                    <a:pt x="44" y="26"/>
                    <a:pt x="44" y="26"/>
                  </a:cubicBezTo>
                  <a:cubicBezTo>
                    <a:pt x="40" y="26"/>
                    <a:pt x="40" y="26"/>
                    <a:pt x="40" y="26"/>
                  </a:cubicBezTo>
                  <a:close/>
                  <a:moveTo>
                    <a:pt x="32" y="26"/>
                  </a:moveTo>
                  <a:cubicBezTo>
                    <a:pt x="31" y="26"/>
                    <a:pt x="31" y="27"/>
                    <a:pt x="31" y="27"/>
                  </a:cubicBezTo>
                  <a:cubicBezTo>
                    <a:pt x="31" y="27"/>
                    <a:pt x="31" y="27"/>
                    <a:pt x="31" y="27"/>
                  </a:cubicBezTo>
                  <a:cubicBezTo>
                    <a:pt x="31" y="27"/>
                    <a:pt x="31" y="28"/>
                    <a:pt x="32" y="28"/>
                  </a:cubicBezTo>
                  <a:cubicBezTo>
                    <a:pt x="36" y="28"/>
                    <a:pt x="36" y="28"/>
                    <a:pt x="36" y="28"/>
                  </a:cubicBezTo>
                  <a:cubicBezTo>
                    <a:pt x="37" y="28"/>
                    <a:pt x="37" y="27"/>
                    <a:pt x="37" y="27"/>
                  </a:cubicBezTo>
                  <a:cubicBezTo>
                    <a:pt x="37" y="27"/>
                    <a:pt x="37" y="27"/>
                    <a:pt x="37" y="27"/>
                  </a:cubicBezTo>
                  <a:cubicBezTo>
                    <a:pt x="37" y="27"/>
                    <a:pt x="37" y="26"/>
                    <a:pt x="36" y="26"/>
                  </a:cubicBezTo>
                  <a:cubicBezTo>
                    <a:pt x="32" y="26"/>
                    <a:pt x="32" y="26"/>
                    <a:pt x="32" y="26"/>
                  </a:cubicBezTo>
                  <a:close/>
                  <a:moveTo>
                    <a:pt x="23" y="26"/>
                  </a:moveTo>
                  <a:cubicBezTo>
                    <a:pt x="23" y="26"/>
                    <a:pt x="23" y="27"/>
                    <a:pt x="23" y="27"/>
                  </a:cubicBezTo>
                  <a:cubicBezTo>
                    <a:pt x="23" y="27"/>
                    <a:pt x="23" y="27"/>
                    <a:pt x="23" y="27"/>
                  </a:cubicBezTo>
                  <a:cubicBezTo>
                    <a:pt x="23" y="27"/>
                    <a:pt x="23" y="28"/>
                    <a:pt x="23" y="28"/>
                  </a:cubicBezTo>
                  <a:cubicBezTo>
                    <a:pt x="28" y="28"/>
                    <a:pt x="28" y="28"/>
                    <a:pt x="28" y="28"/>
                  </a:cubicBezTo>
                  <a:cubicBezTo>
                    <a:pt x="28" y="28"/>
                    <a:pt x="29" y="27"/>
                    <a:pt x="29" y="27"/>
                  </a:cubicBezTo>
                  <a:cubicBezTo>
                    <a:pt x="29" y="27"/>
                    <a:pt x="29" y="27"/>
                    <a:pt x="29" y="27"/>
                  </a:cubicBezTo>
                  <a:cubicBezTo>
                    <a:pt x="29" y="27"/>
                    <a:pt x="28" y="26"/>
                    <a:pt x="28" y="26"/>
                  </a:cubicBezTo>
                  <a:cubicBezTo>
                    <a:pt x="23" y="26"/>
                    <a:pt x="23" y="26"/>
                    <a:pt x="23" y="26"/>
                  </a:cubicBezTo>
                  <a:close/>
                  <a:moveTo>
                    <a:pt x="15" y="26"/>
                  </a:moveTo>
                  <a:cubicBezTo>
                    <a:pt x="14" y="26"/>
                    <a:pt x="14" y="27"/>
                    <a:pt x="14" y="27"/>
                  </a:cubicBezTo>
                  <a:cubicBezTo>
                    <a:pt x="14" y="27"/>
                    <a:pt x="14" y="27"/>
                    <a:pt x="14" y="27"/>
                  </a:cubicBezTo>
                  <a:cubicBezTo>
                    <a:pt x="14" y="27"/>
                    <a:pt x="14" y="28"/>
                    <a:pt x="15" y="28"/>
                  </a:cubicBezTo>
                  <a:cubicBezTo>
                    <a:pt x="19" y="28"/>
                    <a:pt x="19" y="28"/>
                    <a:pt x="19" y="28"/>
                  </a:cubicBezTo>
                  <a:cubicBezTo>
                    <a:pt x="20" y="28"/>
                    <a:pt x="20" y="27"/>
                    <a:pt x="20" y="27"/>
                  </a:cubicBezTo>
                  <a:cubicBezTo>
                    <a:pt x="20" y="27"/>
                    <a:pt x="20" y="27"/>
                    <a:pt x="20" y="27"/>
                  </a:cubicBezTo>
                  <a:cubicBezTo>
                    <a:pt x="20" y="27"/>
                    <a:pt x="20" y="26"/>
                    <a:pt x="19" y="26"/>
                  </a:cubicBezTo>
                  <a:cubicBezTo>
                    <a:pt x="15" y="26"/>
                    <a:pt x="15" y="26"/>
                    <a:pt x="15" y="26"/>
                  </a:cubicBezTo>
                  <a:close/>
                  <a:moveTo>
                    <a:pt x="5" y="30"/>
                  </a:moveTo>
                  <a:cubicBezTo>
                    <a:pt x="5" y="30"/>
                    <a:pt x="5" y="29"/>
                    <a:pt x="5" y="29"/>
                  </a:cubicBezTo>
                  <a:cubicBezTo>
                    <a:pt x="5" y="29"/>
                    <a:pt x="5" y="29"/>
                    <a:pt x="5" y="29"/>
                  </a:cubicBezTo>
                  <a:cubicBezTo>
                    <a:pt x="4" y="29"/>
                    <a:pt x="4" y="30"/>
                    <a:pt x="4" y="30"/>
                  </a:cubicBezTo>
                  <a:cubicBezTo>
                    <a:pt x="4" y="34"/>
                    <a:pt x="4" y="34"/>
                    <a:pt x="4" y="34"/>
                  </a:cubicBezTo>
                  <a:cubicBezTo>
                    <a:pt x="4" y="35"/>
                    <a:pt x="4" y="35"/>
                    <a:pt x="5" y="35"/>
                  </a:cubicBezTo>
                  <a:cubicBezTo>
                    <a:pt x="5" y="35"/>
                    <a:pt x="5" y="35"/>
                    <a:pt x="5" y="35"/>
                  </a:cubicBezTo>
                  <a:cubicBezTo>
                    <a:pt x="5" y="35"/>
                    <a:pt x="5" y="35"/>
                    <a:pt x="5" y="34"/>
                  </a:cubicBezTo>
                  <a:cubicBezTo>
                    <a:pt x="5" y="30"/>
                    <a:pt x="5" y="30"/>
                    <a:pt x="5" y="30"/>
                  </a:cubicBezTo>
                  <a:close/>
                  <a:moveTo>
                    <a:pt x="5" y="62"/>
                  </a:moveTo>
                  <a:cubicBezTo>
                    <a:pt x="8" y="62"/>
                    <a:pt x="1" y="62"/>
                    <a:pt x="5" y="62"/>
                  </a:cubicBezTo>
                  <a:close/>
                  <a:moveTo>
                    <a:pt x="5" y="55"/>
                  </a:moveTo>
                  <a:cubicBezTo>
                    <a:pt x="5" y="55"/>
                    <a:pt x="5" y="54"/>
                    <a:pt x="5" y="54"/>
                  </a:cubicBezTo>
                  <a:cubicBezTo>
                    <a:pt x="5" y="54"/>
                    <a:pt x="5" y="54"/>
                    <a:pt x="5" y="54"/>
                  </a:cubicBezTo>
                  <a:cubicBezTo>
                    <a:pt x="4" y="54"/>
                    <a:pt x="4" y="55"/>
                    <a:pt x="4" y="55"/>
                  </a:cubicBezTo>
                  <a:cubicBezTo>
                    <a:pt x="4" y="59"/>
                    <a:pt x="4" y="59"/>
                    <a:pt x="4" y="59"/>
                  </a:cubicBezTo>
                  <a:cubicBezTo>
                    <a:pt x="4" y="60"/>
                    <a:pt x="4" y="60"/>
                    <a:pt x="5" y="60"/>
                  </a:cubicBezTo>
                  <a:cubicBezTo>
                    <a:pt x="5" y="60"/>
                    <a:pt x="5" y="60"/>
                    <a:pt x="5" y="60"/>
                  </a:cubicBezTo>
                  <a:cubicBezTo>
                    <a:pt x="5" y="60"/>
                    <a:pt x="5" y="60"/>
                    <a:pt x="5" y="59"/>
                  </a:cubicBezTo>
                  <a:cubicBezTo>
                    <a:pt x="5" y="55"/>
                    <a:pt x="5" y="55"/>
                    <a:pt x="5" y="55"/>
                  </a:cubicBezTo>
                  <a:close/>
                  <a:moveTo>
                    <a:pt x="5" y="47"/>
                  </a:moveTo>
                  <a:cubicBezTo>
                    <a:pt x="5" y="46"/>
                    <a:pt x="5" y="46"/>
                    <a:pt x="5" y="46"/>
                  </a:cubicBezTo>
                  <a:cubicBezTo>
                    <a:pt x="5" y="46"/>
                    <a:pt x="5" y="46"/>
                    <a:pt x="5" y="46"/>
                  </a:cubicBezTo>
                  <a:cubicBezTo>
                    <a:pt x="4" y="46"/>
                    <a:pt x="4" y="46"/>
                    <a:pt x="4" y="47"/>
                  </a:cubicBezTo>
                  <a:cubicBezTo>
                    <a:pt x="4" y="51"/>
                    <a:pt x="4" y="51"/>
                    <a:pt x="4" y="51"/>
                  </a:cubicBezTo>
                  <a:cubicBezTo>
                    <a:pt x="4" y="52"/>
                    <a:pt x="4" y="52"/>
                    <a:pt x="5" y="52"/>
                  </a:cubicBezTo>
                  <a:cubicBezTo>
                    <a:pt x="5" y="52"/>
                    <a:pt x="5" y="52"/>
                    <a:pt x="5" y="52"/>
                  </a:cubicBezTo>
                  <a:cubicBezTo>
                    <a:pt x="5" y="52"/>
                    <a:pt x="5" y="52"/>
                    <a:pt x="5" y="51"/>
                  </a:cubicBezTo>
                  <a:cubicBezTo>
                    <a:pt x="5" y="47"/>
                    <a:pt x="5" y="47"/>
                    <a:pt x="5" y="47"/>
                  </a:cubicBezTo>
                  <a:close/>
                  <a:moveTo>
                    <a:pt x="5" y="38"/>
                  </a:moveTo>
                  <a:cubicBezTo>
                    <a:pt x="5" y="38"/>
                    <a:pt x="5" y="37"/>
                    <a:pt x="5" y="37"/>
                  </a:cubicBezTo>
                  <a:cubicBezTo>
                    <a:pt x="5" y="37"/>
                    <a:pt x="5" y="37"/>
                    <a:pt x="5" y="37"/>
                  </a:cubicBezTo>
                  <a:cubicBezTo>
                    <a:pt x="4" y="37"/>
                    <a:pt x="4" y="38"/>
                    <a:pt x="4" y="38"/>
                  </a:cubicBezTo>
                  <a:cubicBezTo>
                    <a:pt x="4" y="43"/>
                    <a:pt x="4" y="43"/>
                    <a:pt x="4" y="43"/>
                  </a:cubicBezTo>
                  <a:cubicBezTo>
                    <a:pt x="4" y="43"/>
                    <a:pt x="4" y="43"/>
                    <a:pt x="5" y="43"/>
                  </a:cubicBezTo>
                  <a:cubicBezTo>
                    <a:pt x="5" y="43"/>
                    <a:pt x="5" y="43"/>
                    <a:pt x="5" y="43"/>
                  </a:cubicBezTo>
                  <a:cubicBezTo>
                    <a:pt x="5" y="43"/>
                    <a:pt x="5" y="43"/>
                    <a:pt x="5" y="43"/>
                  </a:cubicBezTo>
                  <a:cubicBezTo>
                    <a:pt x="5" y="38"/>
                    <a:pt x="5" y="38"/>
                    <a:pt x="5" y="38"/>
                  </a:cubicBezTo>
                  <a:close/>
                  <a:moveTo>
                    <a:pt x="48" y="60"/>
                  </a:moveTo>
                  <a:cubicBezTo>
                    <a:pt x="47" y="60"/>
                    <a:pt x="47" y="61"/>
                    <a:pt x="47" y="61"/>
                  </a:cubicBezTo>
                  <a:cubicBezTo>
                    <a:pt x="47" y="61"/>
                    <a:pt x="47" y="61"/>
                    <a:pt x="47" y="61"/>
                  </a:cubicBezTo>
                  <a:cubicBezTo>
                    <a:pt x="47" y="62"/>
                    <a:pt x="47" y="62"/>
                    <a:pt x="48" y="62"/>
                  </a:cubicBezTo>
                  <a:cubicBezTo>
                    <a:pt x="52" y="62"/>
                    <a:pt x="52" y="62"/>
                    <a:pt x="52" y="62"/>
                  </a:cubicBezTo>
                  <a:cubicBezTo>
                    <a:pt x="53" y="62"/>
                    <a:pt x="53" y="62"/>
                    <a:pt x="53" y="61"/>
                  </a:cubicBezTo>
                  <a:cubicBezTo>
                    <a:pt x="53" y="61"/>
                    <a:pt x="53" y="61"/>
                    <a:pt x="53" y="61"/>
                  </a:cubicBezTo>
                  <a:cubicBezTo>
                    <a:pt x="53" y="61"/>
                    <a:pt x="53" y="60"/>
                    <a:pt x="52" y="60"/>
                  </a:cubicBezTo>
                  <a:cubicBezTo>
                    <a:pt x="48" y="60"/>
                    <a:pt x="48" y="60"/>
                    <a:pt x="48" y="60"/>
                  </a:cubicBezTo>
                  <a:close/>
                  <a:moveTo>
                    <a:pt x="40" y="60"/>
                  </a:moveTo>
                  <a:cubicBezTo>
                    <a:pt x="39" y="60"/>
                    <a:pt x="39" y="61"/>
                    <a:pt x="39" y="61"/>
                  </a:cubicBezTo>
                  <a:cubicBezTo>
                    <a:pt x="39" y="61"/>
                    <a:pt x="39" y="61"/>
                    <a:pt x="39" y="61"/>
                  </a:cubicBezTo>
                  <a:cubicBezTo>
                    <a:pt x="39" y="62"/>
                    <a:pt x="39" y="62"/>
                    <a:pt x="40" y="62"/>
                  </a:cubicBezTo>
                  <a:cubicBezTo>
                    <a:pt x="44" y="62"/>
                    <a:pt x="44" y="62"/>
                    <a:pt x="44" y="62"/>
                  </a:cubicBezTo>
                  <a:cubicBezTo>
                    <a:pt x="44" y="62"/>
                    <a:pt x="45" y="62"/>
                    <a:pt x="45" y="61"/>
                  </a:cubicBezTo>
                  <a:cubicBezTo>
                    <a:pt x="45" y="61"/>
                    <a:pt x="45" y="61"/>
                    <a:pt x="45" y="61"/>
                  </a:cubicBezTo>
                  <a:cubicBezTo>
                    <a:pt x="45" y="61"/>
                    <a:pt x="44" y="60"/>
                    <a:pt x="44" y="60"/>
                  </a:cubicBezTo>
                  <a:cubicBezTo>
                    <a:pt x="40" y="60"/>
                    <a:pt x="40" y="60"/>
                    <a:pt x="40" y="60"/>
                  </a:cubicBezTo>
                  <a:close/>
                  <a:moveTo>
                    <a:pt x="32" y="60"/>
                  </a:moveTo>
                  <a:cubicBezTo>
                    <a:pt x="31" y="60"/>
                    <a:pt x="31" y="61"/>
                    <a:pt x="31" y="61"/>
                  </a:cubicBezTo>
                  <a:cubicBezTo>
                    <a:pt x="31" y="61"/>
                    <a:pt x="31" y="61"/>
                    <a:pt x="31" y="61"/>
                  </a:cubicBezTo>
                  <a:cubicBezTo>
                    <a:pt x="31" y="62"/>
                    <a:pt x="31" y="62"/>
                    <a:pt x="32" y="62"/>
                  </a:cubicBezTo>
                  <a:cubicBezTo>
                    <a:pt x="36" y="62"/>
                    <a:pt x="36" y="62"/>
                    <a:pt x="36" y="62"/>
                  </a:cubicBezTo>
                  <a:cubicBezTo>
                    <a:pt x="37" y="62"/>
                    <a:pt x="37" y="62"/>
                    <a:pt x="37" y="61"/>
                  </a:cubicBezTo>
                  <a:cubicBezTo>
                    <a:pt x="37" y="61"/>
                    <a:pt x="37" y="61"/>
                    <a:pt x="37" y="61"/>
                  </a:cubicBezTo>
                  <a:cubicBezTo>
                    <a:pt x="37" y="61"/>
                    <a:pt x="37" y="60"/>
                    <a:pt x="36" y="60"/>
                  </a:cubicBezTo>
                  <a:cubicBezTo>
                    <a:pt x="32" y="60"/>
                    <a:pt x="32" y="60"/>
                    <a:pt x="32" y="60"/>
                  </a:cubicBezTo>
                  <a:close/>
                  <a:moveTo>
                    <a:pt x="23" y="60"/>
                  </a:moveTo>
                  <a:cubicBezTo>
                    <a:pt x="23" y="60"/>
                    <a:pt x="23" y="61"/>
                    <a:pt x="23" y="61"/>
                  </a:cubicBezTo>
                  <a:cubicBezTo>
                    <a:pt x="23" y="61"/>
                    <a:pt x="23" y="61"/>
                    <a:pt x="23" y="61"/>
                  </a:cubicBezTo>
                  <a:cubicBezTo>
                    <a:pt x="23" y="62"/>
                    <a:pt x="23" y="62"/>
                    <a:pt x="23" y="62"/>
                  </a:cubicBezTo>
                  <a:cubicBezTo>
                    <a:pt x="28" y="62"/>
                    <a:pt x="28" y="62"/>
                    <a:pt x="28" y="62"/>
                  </a:cubicBezTo>
                  <a:cubicBezTo>
                    <a:pt x="28" y="62"/>
                    <a:pt x="29" y="62"/>
                    <a:pt x="29" y="61"/>
                  </a:cubicBezTo>
                  <a:cubicBezTo>
                    <a:pt x="29" y="61"/>
                    <a:pt x="29" y="61"/>
                    <a:pt x="29" y="61"/>
                  </a:cubicBezTo>
                  <a:cubicBezTo>
                    <a:pt x="29" y="61"/>
                    <a:pt x="28" y="60"/>
                    <a:pt x="28" y="60"/>
                  </a:cubicBezTo>
                  <a:cubicBezTo>
                    <a:pt x="23" y="60"/>
                    <a:pt x="23" y="60"/>
                    <a:pt x="23" y="60"/>
                  </a:cubicBezTo>
                  <a:close/>
                  <a:moveTo>
                    <a:pt x="15" y="60"/>
                  </a:moveTo>
                  <a:cubicBezTo>
                    <a:pt x="14" y="60"/>
                    <a:pt x="14" y="61"/>
                    <a:pt x="14" y="61"/>
                  </a:cubicBezTo>
                  <a:cubicBezTo>
                    <a:pt x="14" y="61"/>
                    <a:pt x="14" y="61"/>
                    <a:pt x="14" y="61"/>
                  </a:cubicBezTo>
                  <a:cubicBezTo>
                    <a:pt x="14" y="62"/>
                    <a:pt x="14" y="62"/>
                    <a:pt x="15" y="62"/>
                  </a:cubicBezTo>
                  <a:cubicBezTo>
                    <a:pt x="19" y="62"/>
                    <a:pt x="19" y="62"/>
                    <a:pt x="19" y="62"/>
                  </a:cubicBezTo>
                  <a:cubicBezTo>
                    <a:pt x="20" y="62"/>
                    <a:pt x="20" y="62"/>
                    <a:pt x="20" y="61"/>
                  </a:cubicBezTo>
                  <a:cubicBezTo>
                    <a:pt x="20" y="61"/>
                    <a:pt x="20" y="61"/>
                    <a:pt x="20" y="61"/>
                  </a:cubicBezTo>
                  <a:cubicBezTo>
                    <a:pt x="20" y="61"/>
                    <a:pt x="20" y="60"/>
                    <a:pt x="19" y="60"/>
                  </a:cubicBezTo>
                  <a:cubicBezTo>
                    <a:pt x="15" y="60"/>
                    <a:pt x="15" y="60"/>
                    <a:pt x="15" y="60"/>
                  </a:cubicBezTo>
                  <a:close/>
                  <a:moveTo>
                    <a:pt x="7" y="20"/>
                  </a:moveTo>
                  <a:cubicBezTo>
                    <a:pt x="16" y="20"/>
                    <a:pt x="16" y="20"/>
                    <a:pt x="16" y="20"/>
                  </a:cubicBezTo>
                  <a:cubicBezTo>
                    <a:pt x="51" y="5"/>
                    <a:pt x="51" y="5"/>
                    <a:pt x="51" y="5"/>
                  </a:cubicBezTo>
                  <a:cubicBezTo>
                    <a:pt x="62" y="28"/>
                    <a:pt x="62" y="28"/>
                    <a:pt x="62" y="28"/>
                  </a:cubicBezTo>
                  <a:cubicBezTo>
                    <a:pt x="59" y="30"/>
                    <a:pt x="59" y="30"/>
                    <a:pt x="59" y="30"/>
                  </a:cubicBezTo>
                  <a:cubicBezTo>
                    <a:pt x="59" y="34"/>
                    <a:pt x="59" y="34"/>
                    <a:pt x="59" y="34"/>
                  </a:cubicBezTo>
                  <a:cubicBezTo>
                    <a:pt x="67" y="30"/>
                    <a:pt x="67" y="30"/>
                    <a:pt x="67" y="30"/>
                  </a:cubicBezTo>
                  <a:cubicBezTo>
                    <a:pt x="54" y="2"/>
                    <a:pt x="54" y="2"/>
                    <a:pt x="54" y="2"/>
                  </a:cubicBezTo>
                  <a:cubicBezTo>
                    <a:pt x="53" y="0"/>
                    <a:pt x="53" y="0"/>
                    <a:pt x="53" y="0"/>
                  </a:cubicBezTo>
                  <a:cubicBezTo>
                    <a:pt x="52" y="1"/>
                    <a:pt x="52" y="1"/>
                    <a:pt x="52" y="1"/>
                  </a:cubicBezTo>
                  <a:cubicBezTo>
                    <a:pt x="7" y="20"/>
                    <a:pt x="7" y="20"/>
                    <a:pt x="7" y="20"/>
                  </a:cubicBezTo>
                  <a:close/>
                  <a:moveTo>
                    <a:pt x="59" y="36"/>
                  </a:moveTo>
                  <a:cubicBezTo>
                    <a:pt x="57" y="36"/>
                    <a:pt x="57" y="36"/>
                    <a:pt x="57" y="36"/>
                  </a:cubicBezTo>
                  <a:cubicBezTo>
                    <a:pt x="35" y="36"/>
                    <a:pt x="35" y="36"/>
                    <a:pt x="35" y="36"/>
                  </a:cubicBezTo>
                  <a:cubicBezTo>
                    <a:pt x="34" y="36"/>
                    <a:pt x="33" y="36"/>
                    <a:pt x="32" y="37"/>
                  </a:cubicBezTo>
                  <a:cubicBezTo>
                    <a:pt x="32" y="38"/>
                    <a:pt x="31" y="38"/>
                    <a:pt x="31" y="39"/>
                  </a:cubicBezTo>
                  <a:cubicBezTo>
                    <a:pt x="31" y="46"/>
                    <a:pt x="31" y="46"/>
                    <a:pt x="31" y="46"/>
                  </a:cubicBezTo>
                  <a:cubicBezTo>
                    <a:pt x="31" y="47"/>
                    <a:pt x="32" y="47"/>
                    <a:pt x="32" y="48"/>
                  </a:cubicBezTo>
                  <a:cubicBezTo>
                    <a:pt x="33" y="49"/>
                    <a:pt x="34" y="49"/>
                    <a:pt x="35" y="49"/>
                  </a:cubicBezTo>
                  <a:cubicBezTo>
                    <a:pt x="57" y="49"/>
                    <a:pt x="57" y="49"/>
                    <a:pt x="57" y="49"/>
                  </a:cubicBezTo>
                  <a:cubicBezTo>
                    <a:pt x="59" y="49"/>
                    <a:pt x="59" y="49"/>
                    <a:pt x="59" y="49"/>
                  </a:cubicBezTo>
                  <a:lnTo>
                    <a:pt x="59" y="36"/>
                  </a:lnTo>
                  <a:close/>
                </a:path>
              </a:pathLst>
            </a:custGeom>
            <a:solidFill>
              <a:schemeClr val="tx1"/>
            </a:solidFill>
            <a:ln>
              <a:solidFill>
                <a:schemeClr val="tx1"/>
              </a:solidFill>
            </a:ln>
          </p:spPr>
          <p:txBody>
            <a:bodyPr vert="horz" wrap="square" lIns="91440" tIns="45720" rIns="91440" bIns="45720" numCol="1" anchor="t" anchorCtr="0" compatLnSpc="1"/>
            <a:lstStyle/>
            <a:p>
              <a:endParaRPr lang="zh-CN" altLang="en-US"/>
            </a:p>
          </p:txBody>
        </p:sp>
      </p:grpSp>
      <p:grpSp>
        <p:nvGrpSpPr>
          <p:cNvPr id="8" name="组合 3"/>
          <p:cNvGrpSpPr/>
          <p:nvPr/>
        </p:nvGrpSpPr>
        <p:grpSpPr>
          <a:xfrm>
            <a:off x="4906114" y="2974077"/>
            <a:ext cx="3066322" cy="1653244"/>
            <a:chOff x="4282594" y="1850145"/>
            <a:chExt cx="2920307" cy="1574518"/>
          </a:xfrm>
        </p:grpSpPr>
        <p:grpSp>
          <p:nvGrpSpPr>
            <p:cNvPr id="9" name="组合 78"/>
            <p:cNvGrpSpPr/>
            <p:nvPr/>
          </p:nvGrpSpPr>
          <p:grpSpPr>
            <a:xfrm>
              <a:off x="4282594" y="2618746"/>
              <a:ext cx="2920307" cy="805917"/>
              <a:chOff x="1637339" y="2110747"/>
              <a:chExt cx="3069691" cy="805917"/>
            </a:xfrm>
          </p:grpSpPr>
          <p:sp>
            <p:nvSpPr>
              <p:cNvPr id="80" name="文本框 79"/>
              <p:cNvSpPr txBox="1"/>
              <p:nvPr/>
            </p:nvSpPr>
            <p:spPr>
              <a:xfrm>
                <a:off x="1637339" y="2110747"/>
                <a:ext cx="3014277" cy="461665"/>
              </a:xfrm>
              <a:prstGeom prst="rect">
                <a:avLst/>
              </a:prstGeom>
              <a:noFill/>
            </p:spPr>
            <p:txBody>
              <a:bodyPr wrap="square" rtlCol="0">
                <a:spAutoFit/>
              </a:bodyPr>
              <a:lstStyle/>
              <a:p>
                <a:pPr algn="ctr"/>
                <a:r>
                  <a:rPr lang="zh-CN" altLang="en-US" sz="2500" b="1" dirty="0" smtClean="0">
                    <a:latin typeface="微软雅黑" panose="020B0503020204020204" pitchFamily="34" charset="-122"/>
                    <a:ea typeface="微软雅黑" panose="020B0503020204020204" pitchFamily="34" charset="-122"/>
                  </a:rPr>
                  <a:t>阅读</a:t>
                </a:r>
                <a:endParaRPr lang="zh-CN" altLang="en-US" sz="2500" b="1" dirty="0">
                  <a:latin typeface="微软雅黑" panose="020B0503020204020204" pitchFamily="34" charset="-122"/>
                  <a:ea typeface="微软雅黑" panose="020B0503020204020204" pitchFamily="34" charset="-122"/>
                </a:endParaRPr>
              </a:p>
            </p:txBody>
          </p:sp>
          <p:sp>
            <p:nvSpPr>
              <p:cNvPr id="81" name="文本框 14"/>
              <p:cNvSpPr txBox="1"/>
              <p:nvPr/>
            </p:nvSpPr>
            <p:spPr>
              <a:xfrm>
                <a:off x="1954011" y="2578110"/>
                <a:ext cx="2753019"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700" dirty="0" smtClean="0">
                    <a:latin typeface="微软雅黑" panose="020B0503020204020204" pitchFamily="34" charset="-122"/>
                    <a:ea typeface="微软雅黑" panose="020B0503020204020204" pitchFamily="34" charset="-122"/>
                  </a:rPr>
                  <a:t>便捷的知识点阅读</a:t>
                </a:r>
                <a:endParaRPr lang="zh-CN" altLang="en-US" sz="1700" dirty="0">
                  <a:latin typeface="微软雅黑" panose="020B0503020204020204" pitchFamily="34" charset="-122"/>
                  <a:ea typeface="微软雅黑" panose="020B0503020204020204" pitchFamily="34" charset="-122"/>
                </a:endParaRPr>
              </a:p>
            </p:txBody>
          </p:sp>
        </p:grpSp>
        <p:sp>
          <p:nvSpPr>
            <p:cNvPr id="89" name="Freeform 39"/>
            <p:cNvSpPr>
              <a:spLocks noEditPoints="1"/>
            </p:cNvSpPr>
            <p:nvPr/>
          </p:nvSpPr>
          <p:spPr bwMode="auto">
            <a:xfrm>
              <a:off x="5141562" y="1850145"/>
              <a:ext cx="1040796" cy="705179"/>
            </a:xfrm>
            <a:custGeom>
              <a:avLst/>
              <a:gdLst>
                <a:gd name="T0" fmla="*/ 53 w 71"/>
                <a:gd name="T1" fmla="*/ 18 h 48"/>
                <a:gd name="T2" fmla="*/ 53 w 71"/>
                <a:gd name="T3" fmla="*/ 35 h 48"/>
                <a:gd name="T4" fmla="*/ 17 w 71"/>
                <a:gd name="T5" fmla="*/ 35 h 48"/>
                <a:gd name="T6" fmla="*/ 17 w 71"/>
                <a:gd name="T7" fmla="*/ 17 h 48"/>
                <a:gd name="T8" fmla="*/ 34 w 71"/>
                <a:gd name="T9" fmla="*/ 24 h 48"/>
                <a:gd name="T10" fmla="*/ 53 w 71"/>
                <a:gd name="T11" fmla="*/ 18 h 48"/>
                <a:gd name="T12" fmla="*/ 7 w 71"/>
                <a:gd name="T13" fmla="*/ 21 h 48"/>
                <a:gd name="T14" fmla="*/ 5 w 71"/>
                <a:gd name="T15" fmla="*/ 30 h 48"/>
                <a:gd name="T16" fmla="*/ 12 w 71"/>
                <a:gd name="T17" fmla="*/ 30 h 48"/>
                <a:gd name="T18" fmla="*/ 10 w 71"/>
                <a:gd name="T19" fmla="*/ 21 h 48"/>
                <a:gd name="T20" fmla="*/ 11 w 71"/>
                <a:gd name="T21" fmla="*/ 19 h 48"/>
                <a:gd name="T22" fmla="*/ 10 w 71"/>
                <a:gd name="T23" fmla="*/ 18 h 48"/>
                <a:gd name="T24" fmla="*/ 10 w 71"/>
                <a:gd name="T25" fmla="*/ 15 h 48"/>
                <a:gd name="T26" fmla="*/ 14 w 71"/>
                <a:gd name="T27" fmla="*/ 16 h 48"/>
                <a:gd name="T28" fmla="*/ 14 w 71"/>
                <a:gd name="T29" fmla="*/ 36 h 48"/>
                <a:gd name="T30" fmla="*/ 14 w 71"/>
                <a:gd name="T31" fmla="*/ 37 h 48"/>
                <a:gd name="T32" fmla="*/ 15 w 71"/>
                <a:gd name="T33" fmla="*/ 38 h 48"/>
                <a:gd name="T34" fmla="*/ 56 w 71"/>
                <a:gd name="T35" fmla="*/ 38 h 48"/>
                <a:gd name="T36" fmla="*/ 56 w 71"/>
                <a:gd name="T37" fmla="*/ 36 h 48"/>
                <a:gd name="T38" fmla="*/ 57 w 71"/>
                <a:gd name="T39" fmla="*/ 17 h 48"/>
                <a:gd name="T40" fmla="*/ 70 w 71"/>
                <a:gd name="T41" fmla="*/ 13 h 48"/>
                <a:gd name="T42" fmla="*/ 71 w 71"/>
                <a:gd name="T43" fmla="*/ 10 h 48"/>
                <a:gd name="T44" fmla="*/ 36 w 71"/>
                <a:gd name="T45" fmla="*/ 0 h 48"/>
                <a:gd name="T46" fmla="*/ 0 w 71"/>
                <a:gd name="T47" fmla="*/ 9 h 48"/>
                <a:gd name="T48" fmla="*/ 0 w 71"/>
                <a:gd name="T49" fmla="*/ 11 h 48"/>
                <a:gd name="T50" fmla="*/ 7 w 71"/>
                <a:gd name="T51" fmla="*/ 14 h 48"/>
                <a:gd name="T52" fmla="*/ 7 w 71"/>
                <a:gd name="T53" fmla="*/ 18 h 48"/>
                <a:gd name="T54" fmla="*/ 7 w 71"/>
                <a:gd name="T55" fmla="*/ 19 h 48"/>
                <a:gd name="T56" fmla="*/ 7 w 71"/>
                <a:gd name="T57" fmla="*/ 21 h 48"/>
                <a:gd name="T58" fmla="*/ 13 w 71"/>
                <a:gd name="T59" fmla="*/ 13 h 48"/>
                <a:gd name="T60" fmla="*/ 8 w 71"/>
                <a:gd name="T61" fmla="*/ 11 h 48"/>
                <a:gd name="T62" fmla="*/ 31 w 71"/>
                <a:gd name="T63" fmla="*/ 6 h 48"/>
                <a:gd name="T64" fmla="*/ 35 w 71"/>
                <a:gd name="T65" fmla="*/ 5 h 48"/>
                <a:gd name="T66" fmla="*/ 40 w 71"/>
                <a:gd name="T67" fmla="*/ 7 h 48"/>
                <a:gd name="T68" fmla="*/ 35 w 71"/>
                <a:gd name="T69" fmla="*/ 10 h 48"/>
                <a:gd name="T70" fmla="*/ 32 w 71"/>
                <a:gd name="T71" fmla="*/ 9 h 48"/>
                <a:gd name="T72" fmla="*/ 13 w 71"/>
                <a:gd name="T73"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 h="48">
                  <a:moveTo>
                    <a:pt x="53" y="18"/>
                  </a:moveTo>
                  <a:cubicBezTo>
                    <a:pt x="53" y="35"/>
                    <a:pt x="53" y="35"/>
                    <a:pt x="53" y="35"/>
                  </a:cubicBezTo>
                  <a:cubicBezTo>
                    <a:pt x="43" y="40"/>
                    <a:pt x="31" y="43"/>
                    <a:pt x="17" y="35"/>
                  </a:cubicBezTo>
                  <a:cubicBezTo>
                    <a:pt x="17" y="17"/>
                    <a:pt x="17" y="17"/>
                    <a:pt x="17" y="17"/>
                  </a:cubicBezTo>
                  <a:cubicBezTo>
                    <a:pt x="34" y="24"/>
                    <a:pt x="34" y="24"/>
                    <a:pt x="34" y="24"/>
                  </a:cubicBezTo>
                  <a:cubicBezTo>
                    <a:pt x="53" y="18"/>
                    <a:pt x="53" y="18"/>
                    <a:pt x="53" y="18"/>
                  </a:cubicBezTo>
                  <a:close/>
                  <a:moveTo>
                    <a:pt x="7" y="21"/>
                  </a:moveTo>
                  <a:cubicBezTo>
                    <a:pt x="5" y="30"/>
                    <a:pt x="5" y="30"/>
                    <a:pt x="5" y="30"/>
                  </a:cubicBezTo>
                  <a:cubicBezTo>
                    <a:pt x="7" y="32"/>
                    <a:pt x="9" y="32"/>
                    <a:pt x="12" y="30"/>
                  </a:cubicBezTo>
                  <a:cubicBezTo>
                    <a:pt x="10" y="21"/>
                    <a:pt x="10" y="21"/>
                    <a:pt x="10" y="21"/>
                  </a:cubicBezTo>
                  <a:cubicBezTo>
                    <a:pt x="10" y="21"/>
                    <a:pt x="11" y="20"/>
                    <a:pt x="11" y="19"/>
                  </a:cubicBezTo>
                  <a:cubicBezTo>
                    <a:pt x="11" y="19"/>
                    <a:pt x="10" y="18"/>
                    <a:pt x="10" y="18"/>
                  </a:cubicBezTo>
                  <a:cubicBezTo>
                    <a:pt x="10" y="15"/>
                    <a:pt x="10" y="15"/>
                    <a:pt x="10" y="15"/>
                  </a:cubicBezTo>
                  <a:cubicBezTo>
                    <a:pt x="14" y="16"/>
                    <a:pt x="14" y="16"/>
                    <a:pt x="14" y="16"/>
                  </a:cubicBezTo>
                  <a:cubicBezTo>
                    <a:pt x="14" y="36"/>
                    <a:pt x="14" y="36"/>
                    <a:pt x="14" y="36"/>
                  </a:cubicBezTo>
                  <a:cubicBezTo>
                    <a:pt x="14" y="37"/>
                    <a:pt x="14" y="37"/>
                    <a:pt x="14" y="37"/>
                  </a:cubicBezTo>
                  <a:cubicBezTo>
                    <a:pt x="15" y="38"/>
                    <a:pt x="15" y="38"/>
                    <a:pt x="15" y="38"/>
                  </a:cubicBezTo>
                  <a:cubicBezTo>
                    <a:pt x="30" y="48"/>
                    <a:pt x="46" y="43"/>
                    <a:pt x="56" y="38"/>
                  </a:cubicBezTo>
                  <a:cubicBezTo>
                    <a:pt x="56" y="36"/>
                    <a:pt x="56" y="36"/>
                    <a:pt x="56" y="36"/>
                  </a:cubicBezTo>
                  <a:cubicBezTo>
                    <a:pt x="57" y="17"/>
                    <a:pt x="57" y="17"/>
                    <a:pt x="57" y="17"/>
                  </a:cubicBezTo>
                  <a:cubicBezTo>
                    <a:pt x="70" y="13"/>
                    <a:pt x="70" y="13"/>
                    <a:pt x="70" y="13"/>
                  </a:cubicBezTo>
                  <a:cubicBezTo>
                    <a:pt x="71" y="10"/>
                    <a:pt x="71" y="10"/>
                    <a:pt x="71" y="10"/>
                  </a:cubicBezTo>
                  <a:cubicBezTo>
                    <a:pt x="36" y="0"/>
                    <a:pt x="36" y="0"/>
                    <a:pt x="36" y="0"/>
                  </a:cubicBezTo>
                  <a:cubicBezTo>
                    <a:pt x="0" y="9"/>
                    <a:pt x="0" y="9"/>
                    <a:pt x="0" y="9"/>
                  </a:cubicBezTo>
                  <a:cubicBezTo>
                    <a:pt x="0" y="11"/>
                    <a:pt x="0" y="11"/>
                    <a:pt x="0" y="11"/>
                  </a:cubicBezTo>
                  <a:cubicBezTo>
                    <a:pt x="7" y="14"/>
                    <a:pt x="7" y="14"/>
                    <a:pt x="7" y="14"/>
                  </a:cubicBezTo>
                  <a:cubicBezTo>
                    <a:pt x="7" y="18"/>
                    <a:pt x="7" y="18"/>
                    <a:pt x="7" y="18"/>
                  </a:cubicBezTo>
                  <a:cubicBezTo>
                    <a:pt x="7" y="18"/>
                    <a:pt x="7" y="19"/>
                    <a:pt x="7" y="19"/>
                  </a:cubicBezTo>
                  <a:cubicBezTo>
                    <a:pt x="7" y="20"/>
                    <a:pt x="7" y="20"/>
                    <a:pt x="7" y="21"/>
                  </a:cubicBezTo>
                  <a:close/>
                  <a:moveTo>
                    <a:pt x="13" y="13"/>
                  </a:moveTo>
                  <a:cubicBezTo>
                    <a:pt x="8" y="11"/>
                    <a:pt x="8" y="11"/>
                    <a:pt x="8" y="11"/>
                  </a:cubicBezTo>
                  <a:cubicBezTo>
                    <a:pt x="31" y="6"/>
                    <a:pt x="31" y="6"/>
                    <a:pt x="31" y="6"/>
                  </a:cubicBezTo>
                  <a:cubicBezTo>
                    <a:pt x="32" y="5"/>
                    <a:pt x="34" y="5"/>
                    <a:pt x="35" y="5"/>
                  </a:cubicBezTo>
                  <a:cubicBezTo>
                    <a:pt x="38" y="5"/>
                    <a:pt x="40" y="6"/>
                    <a:pt x="40" y="7"/>
                  </a:cubicBezTo>
                  <a:cubicBezTo>
                    <a:pt x="40" y="9"/>
                    <a:pt x="38" y="10"/>
                    <a:pt x="35" y="10"/>
                  </a:cubicBezTo>
                  <a:cubicBezTo>
                    <a:pt x="34" y="10"/>
                    <a:pt x="32" y="9"/>
                    <a:pt x="32" y="9"/>
                  </a:cubicBezTo>
                  <a:lnTo>
                    <a:pt x="13" y="13"/>
                  </a:lnTo>
                  <a:close/>
                </a:path>
              </a:pathLst>
            </a:custGeom>
            <a:solidFill>
              <a:schemeClr val="tx1"/>
            </a:solidFill>
            <a:ln>
              <a:solidFill>
                <a:schemeClr val="tx1"/>
              </a:solidFill>
            </a:ln>
          </p:spPr>
          <p:txBody>
            <a:bodyPr vert="horz" wrap="square" lIns="91440" tIns="45720" rIns="91440" bIns="45720" numCol="1" anchor="t" anchorCtr="0" compatLnSpc="1"/>
            <a:lstStyle/>
            <a:p>
              <a:endParaRPr lang="zh-CN" altLang="en-US"/>
            </a:p>
          </p:txBody>
        </p:sp>
      </p:grpSp>
      <p:grpSp>
        <p:nvGrpSpPr>
          <p:cNvPr id="10" name="组合 4"/>
          <p:cNvGrpSpPr/>
          <p:nvPr/>
        </p:nvGrpSpPr>
        <p:grpSpPr>
          <a:xfrm>
            <a:off x="8176178" y="2886070"/>
            <a:ext cx="3010968" cy="1737081"/>
            <a:chOff x="984566" y="3828284"/>
            <a:chExt cx="2867589" cy="1654363"/>
          </a:xfrm>
        </p:grpSpPr>
        <p:grpSp>
          <p:nvGrpSpPr>
            <p:cNvPr id="11" name="组合 81"/>
            <p:cNvGrpSpPr/>
            <p:nvPr/>
          </p:nvGrpSpPr>
          <p:grpSpPr>
            <a:xfrm>
              <a:off x="984566" y="4694572"/>
              <a:ext cx="2867589" cy="788075"/>
              <a:chOff x="1637339" y="2110747"/>
              <a:chExt cx="3014277" cy="788075"/>
            </a:xfrm>
          </p:grpSpPr>
          <p:sp>
            <p:nvSpPr>
              <p:cNvPr id="83" name="文本框 82"/>
              <p:cNvSpPr txBox="1"/>
              <p:nvPr/>
            </p:nvSpPr>
            <p:spPr>
              <a:xfrm>
                <a:off x="1637339" y="2110747"/>
                <a:ext cx="3014277" cy="461665"/>
              </a:xfrm>
              <a:prstGeom prst="rect">
                <a:avLst/>
              </a:prstGeom>
              <a:noFill/>
            </p:spPr>
            <p:txBody>
              <a:bodyPr wrap="square" rtlCol="0">
                <a:spAutoFit/>
              </a:bodyPr>
              <a:lstStyle/>
              <a:p>
                <a:pPr algn="ctr"/>
                <a:r>
                  <a:rPr lang="zh-CN" altLang="en-US" sz="2500" b="1" dirty="0" smtClean="0">
                    <a:latin typeface="微软雅黑" panose="020B0503020204020204" pitchFamily="34" charset="-122"/>
                    <a:ea typeface="微软雅黑" panose="020B0503020204020204" pitchFamily="34" charset="-122"/>
                  </a:rPr>
                  <a:t>获取</a:t>
                </a:r>
                <a:endParaRPr lang="zh-CN" altLang="en-US" sz="2500" b="1" dirty="0">
                  <a:latin typeface="微软雅黑" panose="020B0503020204020204" pitchFamily="34" charset="-122"/>
                  <a:ea typeface="微软雅黑" panose="020B0503020204020204" pitchFamily="34" charset="-122"/>
                </a:endParaRPr>
              </a:p>
            </p:txBody>
          </p:sp>
          <p:sp>
            <p:nvSpPr>
              <p:cNvPr id="84" name="文本框 14"/>
              <p:cNvSpPr txBox="1"/>
              <p:nvPr/>
            </p:nvSpPr>
            <p:spPr>
              <a:xfrm>
                <a:off x="1801505" y="2518559"/>
                <a:ext cx="2753019" cy="38026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1700" dirty="0" smtClean="0">
                    <a:latin typeface="微软雅黑" panose="020B0503020204020204" pitchFamily="34" charset="-122"/>
                    <a:ea typeface="微软雅黑" panose="020B0503020204020204" pitchFamily="34" charset="-122"/>
                  </a:rPr>
                  <a:t>全面</a:t>
                </a:r>
                <a:r>
                  <a:rPr lang="zh-CN" altLang="en-US" sz="1700" dirty="0">
                    <a:latin typeface="微软雅黑" panose="020B0503020204020204" pitchFamily="34" charset="-122"/>
                    <a:ea typeface="微软雅黑" panose="020B0503020204020204" pitchFamily="34" charset="-122"/>
                  </a:rPr>
                  <a:t>的获取方式</a:t>
                </a:r>
                <a:endParaRPr lang="zh-CN" altLang="en-US" sz="1700" dirty="0">
                  <a:latin typeface="微软雅黑" panose="020B0503020204020204" pitchFamily="34" charset="-122"/>
                  <a:ea typeface="微软雅黑" panose="020B0503020204020204" pitchFamily="34" charset="-122"/>
                </a:endParaRPr>
              </a:p>
            </p:txBody>
          </p:sp>
        </p:grpSp>
        <p:sp>
          <p:nvSpPr>
            <p:cNvPr id="90" name="Freeform 102"/>
            <p:cNvSpPr>
              <a:spLocks noEditPoints="1"/>
            </p:cNvSpPr>
            <p:nvPr/>
          </p:nvSpPr>
          <p:spPr bwMode="auto">
            <a:xfrm>
              <a:off x="2004757" y="3828284"/>
              <a:ext cx="622747" cy="809877"/>
            </a:xfrm>
            <a:custGeom>
              <a:avLst/>
              <a:gdLst>
                <a:gd name="T0" fmla="*/ 48 w 52"/>
                <a:gd name="T1" fmla="*/ 44 h 68"/>
                <a:gd name="T2" fmla="*/ 44 w 52"/>
                <a:gd name="T3" fmla="*/ 68 h 68"/>
                <a:gd name="T4" fmla="*/ 12 w 52"/>
                <a:gd name="T5" fmla="*/ 68 h 68"/>
                <a:gd name="T6" fmla="*/ 8 w 52"/>
                <a:gd name="T7" fmla="*/ 44 h 68"/>
                <a:gd name="T8" fmla="*/ 4 w 52"/>
                <a:gd name="T9" fmla="*/ 44 h 68"/>
                <a:gd name="T10" fmla="*/ 4 w 52"/>
                <a:gd name="T11" fmla="*/ 38 h 68"/>
                <a:gd name="T12" fmla="*/ 25 w 52"/>
                <a:gd name="T13" fmla="*/ 38 h 68"/>
                <a:gd name="T14" fmla="*/ 20 w 52"/>
                <a:gd name="T15" fmla="*/ 32 h 68"/>
                <a:gd name="T16" fmla="*/ 10 w 52"/>
                <a:gd name="T17" fmla="*/ 32 h 68"/>
                <a:gd name="T18" fmla="*/ 1 w 52"/>
                <a:gd name="T19" fmla="*/ 24 h 68"/>
                <a:gd name="T20" fmla="*/ 1 w 52"/>
                <a:gd name="T21" fmla="*/ 24 h 68"/>
                <a:gd name="T22" fmla="*/ 0 w 52"/>
                <a:gd name="T23" fmla="*/ 22 h 68"/>
                <a:gd name="T24" fmla="*/ 2 w 52"/>
                <a:gd name="T25" fmla="*/ 21 h 68"/>
                <a:gd name="T26" fmla="*/ 14 w 52"/>
                <a:gd name="T27" fmla="*/ 19 h 68"/>
                <a:gd name="T28" fmla="*/ 18 w 52"/>
                <a:gd name="T29" fmla="*/ 20 h 68"/>
                <a:gd name="T30" fmla="*/ 21 w 52"/>
                <a:gd name="T31" fmla="*/ 23 h 68"/>
                <a:gd name="T32" fmla="*/ 22 w 52"/>
                <a:gd name="T33" fmla="*/ 30 h 68"/>
                <a:gd name="T34" fmla="*/ 27 w 52"/>
                <a:gd name="T35" fmla="*/ 34 h 68"/>
                <a:gd name="T36" fmla="*/ 28 w 52"/>
                <a:gd name="T37" fmla="*/ 28 h 68"/>
                <a:gd name="T38" fmla="*/ 24 w 52"/>
                <a:gd name="T39" fmla="*/ 19 h 68"/>
                <a:gd name="T40" fmla="*/ 25 w 52"/>
                <a:gd name="T41" fmla="*/ 13 h 68"/>
                <a:gd name="T42" fmla="*/ 28 w 52"/>
                <a:gd name="T43" fmla="*/ 8 h 68"/>
                <a:gd name="T44" fmla="*/ 46 w 52"/>
                <a:gd name="T45" fmla="*/ 0 h 68"/>
                <a:gd name="T46" fmla="*/ 48 w 52"/>
                <a:gd name="T47" fmla="*/ 0 h 68"/>
                <a:gd name="T48" fmla="*/ 48 w 52"/>
                <a:gd name="T49" fmla="*/ 3 h 68"/>
                <a:gd name="T50" fmla="*/ 48 w 52"/>
                <a:gd name="T51" fmla="*/ 3 h 68"/>
                <a:gd name="T52" fmla="*/ 45 w 52"/>
                <a:gd name="T53" fmla="*/ 19 h 68"/>
                <a:gd name="T54" fmla="*/ 32 w 52"/>
                <a:gd name="T55" fmla="*/ 29 h 68"/>
                <a:gd name="T56" fmla="*/ 31 w 52"/>
                <a:gd name="T57" fmla="*/ 38 h 68"/>
                <a:gd name="T58" fmla="*/ 52 w 52"/>
                <a:gd name="T59" fmla="*/ 38 h 68"/>
                <a:gd name="T60" fmla="*/ 52 w 52"/>
                <a:gd name="T61" fmla="*/ 44 h 68"/>
                <a:gd name="T62" fmla="*/ 48 w 52"/>
                <a:gd name="T63" fmla="*/ 44 h 68"/>
                <a:gd name="T64" fmla="*/ 18 w 52"/>
                <a:gd name="T65" fmla="*/ 30 h 68"/>
                <a:gd name="T66" fmla="*/ 10 w 52"/>
                <a:gd name="T67" fmla="*/ 25 h 68"/>
                <a:gd name="T68" fmla="*/ 11 w 52"/>
                <a:gd name="T69" fmla="*/ 23 h 68"/>
                <a:gd name="T70" fmla="*/ 19 w 52"/>
                <a:gd name="T71" fmla="*/ 27 h 68"/>
                <a:gd name="T72" fmla="*/ 18 w 52"/>
                <a:gd name="T73" fmla="*/ 25 h 68"/>
                <a:gd name="T74" fmla="*/ 17 w 52"/>
                <a:gd name="T75" fmla="*/ 23 h 68"/>
                <a:gd name="T76" fmla="*/ 14 w 52"/>
                <a:gd name="T77" fmla="*/ 22 h 68"/>
                <a:gd name="T78" fmla="*/ 5 w 52"/>
                <a:gd name="T79" fmla="*/ 23 h 68"/>
                <a:gd name="T80" fmla="*/ 11 w 52"/>
                <a:gd name="T81" fmla="*/ 29 h 68"/>
                <a:gd name="T82" fmla="*/ 18 w 52"/>
                <a:gd name="T83" fmla="*/ 30 h 68"/>
                <a:gd name="T84" fmla="*/ 30 w 52"/>
                <a:gd name="T85" fmla="*/ 22 h 68"/>
                <a:gd name="T86" fmla="*/ 35 w 52"/>
                <a:gd name="T87" fmla="*/ 14 h 68"/>
                <a:gd name="T88" fmla="*/ 37 w 52"/>
                <a:gd name="T89" fmla="*/ 15 h 68"/>
                <a:gd name="T90" fmla="*/ 33 w 52"/>
                <a:gd name="T91" fmla="*/ 24 h 68"/>
                <a:gd name="T92" fmla="*/ 41 w 52"/>
                <a:gd name="T93" fmla="*/ 17 h 68"/>
                <a:gd name="T94" fmla="*/ 44 w 52"/>
                <a:gd name="T95" fmla="*/ 6 h 68"/>
                <a:gd name="T96" fmla="*/ 32 w 52"/>
                <a:gd name="T97" fmla="*/ 12 h 68"/>
                <a:gd name="T98" fmla="*/ 29 w 52"/>
                <a:gd name="T99" fmla="*/ 15 h 68"/>
                <a:gd name="T100" fmla="*/ 29 w 52"/>
                <a:gd name="T101" fmla="*/ 19 h 68"/>
                <a:gd name="T102" fmla="*/ 30 w 52"/>
                <a:gd name="T103"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68">
                  <a:moveTo>
                    <a:pt x="48" y="44"/>
                  </a:moveTo>
                  <a:cubicBezTo>
                    <a:pt x="44" y="68"/>
                    <a:pt x="44" y="68"/>
                    <a:pt x="44" y="68"/>
                  </a:cubicBezTo>
                  <a:cubicBezTo>
                    <a:pt x="12" y="68"/>
                    <a:pt x="12" y="68"/>
                    <a:pt x="12" y="68"/>
                  </a:cubicBezTo>
                  <a:cubicBezTo>
                    <a:pt x="8" y="44"/>
                    <a:pt x="8" y="44"/>
                    <a:pt x="8" y="44"/>
                  </a:cubicBezTo>
                  <a:cubicBezTo>
                    <a:pt x="4" y="44"/>
                    <a:pt x="4" y="44"/>
                    <a:pt x="4" y="44"/>
                  </a:cubicBezTo>
                  <a:cubicBezTo>
                    <a:pt x="4" y="38"/>
                    <a:pt x="4" y="38"/>
                    <a:pt x="4" y="38"/>
                  </a:cubicBezTo>
                  <a:cubicBezTo>
                    <a:pt x="25" y="38"/>
                    <a:pt x="25" y="38"/>
                    <a:pt x="25" y="38"/>
                  </a:cubicBezTo>
                  <a:cubicBezTo>
                    <a:pt x="24" y="36"/>
                    <a:pt x="22" y="34"/>
                    <a:pt x="20" y="32"/>
                  </a:cubicBezTo>
                  <a:cubicBezTo>
                    <a:pt x="17" y="34"/>
                    <a:pt x="13" y="34"/>
                    <a:pt x="10" y="32"/>
                  </a:cubicBezTo>
                  <a:cubicBezTo>
                    <a:pt x="6" y="30"/>
                    <a:pt x="3" y="27"/>
                    <a:pt x="1" y="24"/>
                  </a:cubicBezTo>
                  <a:cubicBezTo>
                    <a:pt x="1" y="24"/>
                    <a:pt x="1" y="24"/>
                    <a:pt x="1" y="24"/>
                  </a:cubicBezTo>
                  <a:cubicBezTo>
                    <a:pt x="0" y="22"/>
                    <a:pt x="0" y="22"/>
                    <a:pt x="0" y="22"/>
                  </a:cubicBezTo>
                  <a:cubicBezTo>
                    <a:pt x="2" y="21"/>
                    <a:pt x="2" y="21"/>
                    <a:pt x="2" y="21"/>
                  </a:cubicBezTo>
                  <a:cubicBezTo>
                    <a:pt x="6" y="19"/>
                    <a:pt x="10" y="18"/>
                    <a:pt x="14" y="19"/>
                  </a:cubicBezTo>
                  <a:cubicBezTo>
                    <a:pt x="16" y="19"/>
                    <a:pt x="17" y="20"/>
                    <a:pt x="18" y="20"/>
                  </a:cubicBezTo>
                  <a:cubicBezTo>
                    <a:pt x="20" y="21"/>
                    <a:pt x="21" y="22"/>
                    <a:pt x="21" y="23"/>
                  </a:cubicBezTo>
                  <a:cubicBezTo>
                    <a:pt x="22" y="25"/>
                    <a:pt x="22" y="27"/>
                    <a:pt x="22" y="30"/>
                  </a:cubicBezTo>
                  <a:cubicBezTo>
                    <a:pt x="24" y="31"/>
                    <a:pt x="25" y="32"/>
                    <a:pt x="27" y="34"/>
                  </a:cubicBezTo>
                  <a:cubicBezTo>
                    <a:pt x="27" y="32"/>
                    <a:pt x="28" y="30"/>
                    <a:pt x="28" y="28"/>
                  </a:cubicBezTo>
                  <a:cubicBezTo>
                    <a:pt x="26" y="25"/>
                    <a:pt x="24" y="22"/>
                    <a:pt x="24" y="19"/>
                  </a:cubicBezTo>
                  <a:cubicBezTo>
                    <a:pt x="24" y="17"/>
                    <a:pt x="24" y="15"/>
                    <a:pt x="25" y="13"/>
                  </a:cubicBezTo>
                  <a:cubicBezTo>
                    <a:pt x="26" y="11"/>
                    <a:pt x="27" y="9"/>
                    <a:pt x="28" y="8"/>
                  </a:cubicBezTo>
                  <a:cubicBezTo>
                    <a:pt x="33" y="4"/>
                    <a:pt x="40" y="1"/>
                    <a:pt x="46" y="0"/>
                  </a:cubicBezTo>
                  <a:cubicBezTo>
                    <a:pt x="48" y="0"/>
                    <a:pt x="48" y="0"/>
                    <a:pt x="48" y="0"/>
                  </a:cubicBezTo>
                  <a:cubicBezTo>
                    <a:pt x="48" y="3"/>
                    <a:pt x="48" y="3"/>
                    <a:pt x="48" y="3"/>
                  </a:cubicBezTo>
                  <a:cubicBezTo>
                    <a:pt x="48" y="3"/>
                    <a:pt x="48" y="3"/>
                    <a:pt x="48" y="3"/>
                  </a:cubicBezTo>
                  <a:cubicBezTo>
                    <a:pt x="49" y="8"/>
                    <a:pt x="48" y="14"/>
                    <a:pt x="45" y="19"/>
                  </a:cubicBezTo>
                  <a:cubicBezTo>
                    <a:pt x="43" y="25"/>
                    <a:pt x="38" y="29"/>
                    <a:pt x="32" y="29"/>
                  </a:cubicBezTo>
                  <a:cubicBezTo>
                    <a:pt x="31" y="32"/>
                    <a:pt x="31" y="35"/>
                    <a:pt x="31" y="38"/>
                  </a:cubicBezTo>
                  <a:cubicBezTo>
                    <a:pt x="52" y="38"/>
                    <a:pt x="52" y="38"/>
                    <a:pt x="52" y="38"/>
                  </a:cubicBezTo>
                  <a:cubicBezTo>
                    <a:pt x="52" y="44"/>
                    <a:pt x="52" y="44"/>
                    <a:pt x="52" y="44"/>
                  </a:cubicBezTo>
                  <a:cubicBezTo>
                    <a:pt x="48" y="44"/>
                    <a:pt x="48" y="44"/>
                    <a:pt x="48" y="44"/>
                  </a:cubicBezTo>
                  <a:close/>
                  <a:moveTo>
                    <a:pt x="18" y="30"/>
                  </a:moveTo>
                  <a:cubicBezTo>
                    <a:pt x="15" y="28"/>
                    <a:pt x="13" y="26"/>
                    <a:pt x="10" y="25"/>
                  </a:cubicBezTo>
                  <a:cubicBezTo>
                    <a:pt x="11" y="23"/>
                    <a:pt x="11" y="23"/>
                    <a:pt x="11" y="23"/>
                  </a:cubicBezTo>
                  <a:cubicBezTo>
                    <a:pt x="14" y="24"/>
                    <a:pt x="16" y="26"/>
                    <a:pt x="19" y="27"/>
                  </a:cubicBezTo>
                  <a:cubicBezTo>
                    <a:pt x="19" y="26"/>
                    <a:pt x="19" y="26"/>
                    <a:pt x="18" y="25"/>
                  </a:cubicBezTo>
                  <a:cubicBezTo>
                    <a:pt x="18" y="24"/>
                    <a:pt x="17" y="24"/>
                    <a:pt x="17" y="23"/>
                  </a:cubicBezTo>
                  <a:cubicBezTo>
                    <a:pt x="16" y="23"/>
                    <a:pt x="15" y="22"/>
                    <a:pt x="14" y="22"/>
                  </a:cubicBezTo>
                  <a:cubicBezTo>
                    <a:pt x="11" y="22"/>
                    <a:pt x="8" y="22"/>
                    <a:pt x="5" y="23"/>
                  </a:cubicBezTo>
                  <a:cubicBezTo>
                    <a:pt x="7" y="26"/>
                    <a:pt x="9" y="28"/>
                    <a:pt x="11" y="29"/>
                  </a:cubicBezTo>
                  <a:cubicBezTo>
                    <a:pt x="13" y="30"/>
                    <a:pt x="15" y="30"/>
                    <a:pt x="18" y="30"/>
                  </a:cubicBezTo>
                  <a:close/>
                  <a:moveTo>
                    <a:pt x="30" y="22"/>
                  </a:moveTo>
                  <a:cubicBezTo>
                    <a:pt x="32" y="19"/>
                    <a:pt x="33" y="17"/>
                    <a:pt x="35" y="14"/>
                  </a:cubicBezTo>
                  <a:cubicBezTo>
                    <a:pt x="37" y="15"/>
                    <a:pt x="37" y="15"/>
                    <a:pt x="37" y="15"/>
                  </a:cubicBezTo>
                  <a:cubicBezTo>
                    <a:pt x="35" y="18"/>
                    <a:pt x="34" y="21"/>
                    <a:pt x="33" y="24"/>
                  </a:cubicBezTo>
                  <a:cubicBezTo>
                    <a:pt x="37" y="23"/>
                    <a:pt x="39" y="21"/>
                    <a:pt x="41" y="17"/>
                  </a:cubicBezTo>
                  <a:cubicBezTo>
                    <a:pt x="42" y="14"/>
                    <a:pt x="43" y="10"/>
                    <a:pt x="44" y="6"/>
                  </a:cubicBezTo>
                  <a:cubicBezTo>
                    <a:pt x="39" y="7"/>
                    <a:pt x="35" y="9"/>
                    <a:pt x="32" y="12"/>
                  </a:cubicBezTo>
                  <a:cubicBezTo>
                    <a:pt x="31" y="13"/>
                    <a:pt x="30" y="14"/>
                    <a:pt x="29" y="15"/>
                  </a:cubicBezTo>
                  <a:cubicBezTo>
                    <a:pt x="29" y="16"/>
                    <a:pt x="29" y="17"/>
                    <a:pt x="29" y="19"/>
                  </a:cubicBezTo>
                  <a:cubicBezTo>
                    <a:pt x="29" y="20"/>
                    <a:pt x="30" y="21"/>
                    <a:pt x="30" y="22"/>
                  </a:cubicBezTo>
                  <a:close/>
                </a:path>
              </a:pathLst>
            </a:custGeom>
            <a:solidFill>
              <a:schemeClr val="tx1"/>
            </a:solidFill>
            <a:ln>
              <a:solidFill>
                <a:schemeClr val="tx1"/>
              </a:solidFill>
            </a:ln>
          </p:spPr>
          <p:txBody>
            <a:bodyPr vert="horz" wrap="square" lIns="91440" tIns="45720" rIns="91440" bIns="45720" numCol="1" anchor="t" anchorCtr="0" compatLnSpc="1"/>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1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1"/>
          <p:cNvSpPr txBox="1"/>
          <p:nvPr/>
        </p:nvSpPr>
        <p:spPr>
          <a:xfrm>
            <a:off x="3817550" y="2919974"/>
            <a:ext cx="4524828" cy="974113"/>
          </a:xfrm>
          <a:prstGeom prst="rect">
            <a:avLst/>
          </a:prstGeom>
          <a:noFill/>
        </p:spPr>
        <p:txBody>
          <a:bodyPr wrap="none" lIns="96012" tIns="48006" rIns="96012" bIns="48006" rtlCol="0" anchor="ctr">
            <a:spAutoFit/>
          </a:bodyPr>
          <a:lstStyle/>
          <a:p>
            <a:pPr algn="ctr"/>
            <a:r>
              <a:rPr lang="en-US" altLang="zh-CN" sz="5700" b="1" dirty="0" smtClean="0"/>
              <a:t>THANK YOU</a:t>
            </a:r>
            <a:endParaRPr lang="zh-CN" altLang="en-US" sz="5700" b="1" dirty="0"/>
          </a:p>
        </p:txBody>
      </p:sp>
      <p:sp>
        <p:nvSpPr>
          <p:cNvPr id="2" name="矩形 1"/>
          <p:cNvSpPr/>
          <p:nvPr/>
        </p:nvSpPr>
        <p:spPr>
          <a:xfrm>
            <a:off x="9576353" y="6700394"/>
            <a:ext cx="193964" cy="420115"/>
          </a:xfrm>
          <a:prstGeom prst="rect">
            <a:avLst/>
          </a:prstGeom>
        </p:spPr>
        <p:txBody>
          <a:bodyPr wrap="none" lIns="96012" tIns="48006" rIns="96012" bIns="48006">
            <a:spAutoFit/>
          </a:bodyPr>
          <a:lstStyle/>
          <a:p>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p:cNvPicPr>
            <a:picLocks noChangeAspect="1" noChangeArrowheads="1"/>
          </p:cNvPicPr>
          <p:nvPr/>
        </p:nvPicPr>
        <p:blipFill>
          <a:blip r:embed="rId1"/>
          <a:srcRect/>
          <a:stretch>
            <a:fillRect/>
          </a:stretch>
        </p:blipFill>
        <p:spPr bwMode="auto">
          <a:xfrm>
            <a:off x="0" y="0"/>
            <a:ext cx="12801600" cy="7142560"/>
          </a:xfrm>
          <a:prstGeom prst="rect">
            <a:avLst/>
          </a:prstGeom>
          <a:noFill/>
          <a:ln w="9525">
            <a:noFill/>
            <a:miter lim="800000"/>
            <a:headEnd/>
            <a:tailEnd/>
          </a:ln>
        </p:spPr>
      </p:pic>
      <p:sp>
        <p:nvSpPr>
          <p:cNvPr id="5" name="Rectangle 2"/>
          <p:cNvSpPr>
            <a:spLocks noGrp="1" noChangeArrowheads="1"/>
          </p:cNvSpPr>
          <p:nvPr>
            <p:ph type="title"/>
          </p:nvPr>
        </p:nvSpPr>
        <p:spPr>
          <a:xfrm>
            <a:off x="1760248" y="58341"/>
            <a:ext cx="8641080" cy="1200150"/>
          </a:xfrm>
        </p:spPr>
        <p:txBody>
          <a:bodyPr/>
          <a:lstStyle/>
          <a:p>
            <a:pPr eaLnBrk="1" hangingPunct="1">
              <a:defRPr/>
            </a:pPr>
            <a:r>
              <a:rPr lang="zh-CN" altLang="en-US" dirty="0" smtClean="0">
                <a:solidFill>
                  <a:schemeClr val="tx1"/>
                </a:solidFill>
                <a:latin typeface="微软雅黑" panose="020B0503020204020204" pitchFamily="34" charset="-122"/>
                <a:ea typeface="微软雅黑" panose="020B0503020204020204" pitchFamily="34" charset="-122"/>
                <a:cs typeface="+mn-cs"/>
              </a:rPr>
              <a:t>读秀全文</a:t>
            </a:r>
            <a:r>
              <a:rPr lang="zh-CN" altLang="en-US" dirty="0">
                <a:solidFill>
                  <a:schemeClr val="tx1"/>
                </a:solidFill>
                <a:latin typeface="微软雅黑" panose="020B0503020204020204" pitchFamily="34" charset="-122"/>
                <a:ea typeface="微软雅黑" panose="020B0503020204020204" pitchFamily="34" charset="-122"/>
                <a:cs typeface="+mn-cs"/>
              </a:rPr>
              <a:t>搜索</a:t>
            </a:r>
            <a:endParaRPr lang="zh-CN" altLang="en-US" dirty="0">
              <a:solidFill>
                <a:schemeClr val="tx1"/>
              </a:solidFill>
              <a:latin typeface="微软雅黑" panose="020B0503020204020204" pitchFamily="34" charset="-122"/>
              <a:ea typeface="微软雅黑" panose="020B0503020204020204" pitchFamily="34" charset="-122"/>
              <a:cs typeface="+mn-cs"/>
            </a:endParaRPr>
          </a:p>
        </p:txBody>
      </p:sp>
      <p:pic>
        <p:nvPicPr>
          <p:cNvPr id="45060" name="图片 2"/>
          <p:cNvPicPr>
            <a:picLocks noChangeAspect="1"/>
          </p:cNvPicPr>
          <p:nvPr/>
        </p:nvPicPr>
        <p:blipFill>
          <a:blip r:embed="rId2"/>
          <a:srcRect/>
          <a:stretch>
            <a:fillRect/>
          </a:stretch>
        </p:blipFill>
        <p:spPr bwMode="auto">
          <a:xfrm>
            <a:off x="2908697" y="2088595"/>
            <a:ext cx="6752510" cy="3253740"/>
          </a:xfrm>
          <a:prstGeom prst="rect">
            <a:avLst/>
          </a:prstGeom>
          <a:noFill/>
          <a:ln w="9525">
            <a:noFill/>
            <a:miter lim="800000"/>
            <a:headEnd/>
            <a:tailEnd/>
          </a:ln>
        </p:spPr>
      </p:pic>
      <p:sp>
        <p:nvSpPr>
          <p:cNvPr id="45061" name="TextBox 3"/>
          <p:cNvSpPr txBox="1">
            <a:spLocks noChangeArrowheads="1"/>
          </p:cNvSpPr>
          <p:nvPr/>
        </p:nvSpPr>
        <p:spPr bwMode="auto">
          <a:xfrm>
            <a:off x="2516981" y="3233738"/>
            <a:ext cx="2266950" cy="420115"/>
          </a:xfrm>
          <a:prstGeom prst="rect">
            <a:avLst/>
          </a:prstGeom>
          <a:noFill/>
          <a:ln w="9525">
            <a:noFill/>
            <a:miter lim="800000"/>
          </a:ln>
        </p:spPr>
        <p:txBody>
          <a:bodyPr lIns="96012" tIns="48006" rIns="96012" bIns="48006">
            <a:spAutoFit/>
          </a:bodyPr>
          <a:lstStyle/>
          <a:p>
            <a:r>
              <a:rPr lang="zh-CN" altLang="en-US">
                <a:latin typeface="微软雅黑" panose="020B0503020204020204" pitchFamily="34" charset="-122"/>
                <a:ea typeface="微软雅黑" panose="020B0503020204020204" pitchFamily="34" charset="-122"/>
              </a:rPr>
              <a:t>任何一句话</a:t>
            </a:r>
            <a:endParaRPr lang="zh-CN" altLang="en-US">
              <a:latin typeface="微软雅黑" panose="020B0503020204020204" pitchFamily="34" charset="-122"/>
              <a:ea typeface="微软雅黑" panose="020B0503020204020204" pitchFamily="34" charset="-122"/>
            </a:endParaRPr>
          </a:p>
        </p:txBody>
      </p:sp>
      <p:sp>
        <p:nvSpPr>
          <p:cNvPr id="45062" name="TextBox 8"/>
          <p:cNvSpPr txBox="1">
            <a:spLocks noChangeArrowheads="1"/>
          </p:cNvSpPr>
          <p:nvPr/>
        </p:nvSpPr>
        <p:spPr bwMode="auto">
          <a:xfrm rot="512902">
            <a:off x="5032297" y="2072729"/>
            <a:ext cx="2268616" cy="420115"/>
          </a:xfrm>
          <a:prstGeom prst="rect">
            <a:avLst/>
          </a:prstGeom>
          <a:noFill/>
          <a:ln w="9525">
            <a:noFill/>
            <a:miter lim="800000"/>
          </a:ln>
        </p:spPr>
        <p:txBody>
          <a:bodyPr lIns="96012" tIns="48006" rIns="96012" bIns="48006">
            <a:spAutoFit/>
          </a:bodyPr>
          <a:lstStyle/>
          <a:p>
            <a:r>
              <a:rPr lang="zh-CN" altLang="en-US" dirty="0">
                <a:latin typeface="微软雅黑" panose="020B0503020204020204" pitchFamily="34" charset="-122"/>
                <a:ea typeface="微软雅黑" panose="020B0503020204020204" pitchFamily="34" charset="-122"/>
              </a:rPr>
              <a:t>任何</a:t>
            </a:r>
            <a:r>
              <a:rPr lang="zh-CN" altLang="en-US" dirty="0" smtClean="0">
                <a:latin typeface="微软雅黑" panose="020B0503020204020204" pitchFamily="34" charset="-122"/>
                <a:ea typeface="微软雅黑" panose="020B0503020204020204" pitchFamily="34" charset="-122"/>
              </a:rPr>
              <a:t>一个知识点</a:t>
            </a:r>
            <a:endParaRPr lang="zh-CN" altLang="en-US" dirty="0">
              <a:latin typeface="微软雅黑" panose="020B0503020204020204" pitchFamily="34" charset="-122"/>
              <a:ea typeface="微软雅黑" panose="020B0503020204020204" pitchFamily="34" charset="-122"/>
            </a:endParaRPr>
          </a:p>
        </p:txBody>
      </p:sp>
      <p:sp>
        <p:nvSpPr>
          <p:cNvPr id="45063" name="TextBox 9"/>
          <p:cNvSpPr txBox="1">
            <a:spLocks noChangeArrowheads="1"/>
          </p:cNvSpPr>
          <p:nvPr/>
        </p:nvSpPr>
        <p:spPr bwMode="auto">
          <a:xfrm rot="-703802">
            <a:off x="8527733" y="2830323"/>
            <a:ext cx="2268617" cy="420115"/>
          </a:xfrm>
          <a:prstGeom prst="rect">
            <a:avLst/>
          </a:prstGeom>
          <a:noFill/>
          <a:ln w="9525">
            <a:noFill/>
            <a:miter lim="800000"/>
          </a:ln>
        </p:spPr>
        <p:txBody>
          <a:bodyPr lIns="96012" tIns="48006" rIns="96012" bIns="48006">
            <a:spAutoFit/>
          </a:bodyPr>
          <a:lstStyle/>
          <a:p>
            <a:r>
              <a:rPr lang="zh-CN" altLang="en-US" dirty="0">
                <a:latin typeface="微软雅黑" panose="020B0503020204020204" pitchFamily="34" charset="-122"/>
                <a:ea typeface="微软雅黑" panose="020B0503020204020204" pitchFamily="34" charset="-122"/>
              </a:rPr>
              <a:t>任何</a:t>
            </a:r>
            <a:r>
              <a:rPr lang="zh-CN" altLang="en-US" dirty="0" smtClean="0">
                <a:latin typeface="微软雅黑" panose="020B0503020204020204" pitchFamily="34" charset="-122"/>
                <a:ea typeface="微软雅黑" panose="020B0503020204020204" pitchFamily="34" charset="-122"/>
              </a:rPr>
              <a:t>一个章节</a:t>
            </a:r>
            <a:endParaRPr lang="zh-CN" altLang="en-US" dirty="0">
              <a:latin typeface="微软雅黑" panose="020B0503020204020204" pitchFamily="34" charset="-122"/>
              <a:ea typeface="微软雅黑" panose="020B0503020204020204" pitchFamily="34" charset="-122"/>
            </a:endParaRPr>
          </a:p>
        </p:txBody>
      </p:sp>
      <p:sp>
        <p:nvSpPr>
          <p:cNvPr id="45064" name="TextBox 10"/>
          <p:cNvSpPr txBox="1">
            <a:spLocks noChangeArrowheads="1"/>
          </p:cNvSpPr>
          <p:nvPr/>
        </p:nvSpPr>
        <p:spPr bwMode="auto">
          <a:xfrm>
            <a:off x="4009826" y="5300663"/>
            <a:ext cx="8106014" cy="548402"/>
          </a:xfrm>
          <a:prstGeom prst="rect">
            <a:avLst/>
          </a:prstGeom>
          <a:noFill/>
          <a:ln w="9525">
            <a:noFill/>
            <a:miter lim="800000"/>
          </a:ln>
        </p:spPr>
        <p:txBody>
          <a:bodyPr lIns="96012" tIns="48006" rIns="96012" bIns="48006">
            <a:spAutoFit/>
          </a:bodyPr>
          <a:lstStyle/>
          <a:p>
            <a:r>
              <a:rPr lang="en-US" altLang="zh-CN" sz="2900" b="1" dirty="0" smtClean="0">
                <a:solidFill>
                  <a:srgbClr val="C00000"/>
                </a:solidFill>
                <a:latin typeface="微软雅黑" panose="020B0503020204020204" pitchFamily="34" charset="-122"/>
                <a:ea typeface="微软雅黑" panose="020B0503020204020204" pitchFamily="34" charset="-122"/>
              </a:rPr>
              <a:t>310</a:t>
            </a:r>
            <a:r>
              <a:rPr lang="zh-CN" altLang="en-US" sz="2900" b="1" dirty="0" smtClean="0">
                <a:solidFill>
                  <a:srgbClr val="C00000"/>
                </a:solidFill>
                <a:latin typeface="微软雅黑" panose="020B0503020204020204" pitchFamily="34" charset="-122"/>
                <a:ea typeface="微软雅黑" panose="020B0503020204020204" pitchFamily="34" charset="-122"/>
              </a:rPr>
              <a:t>万</a:t>
            </a:r>
            <a:r>
              <a:rPr lang="zh-CN" altLang="en-US" sz="2900" b="1" dirty="0">
                <a:solidFill>
                  <a:srgbClr val="C00000"/>
                </a:solidFill>
                <a:latin typeface="微软雅黑" panose="020B0503020204020204" pitchFamily="34" charset="-122"/>
                <a:ea typeface="微软雅黑" panose="020B0503020204020204" pitchFamily="34" charset="-122"/>
              </a:rPr>
              <a:t>种</a:t>
            </a:r>
            <a:r>
              <a:rPr lang="zh-CN" altLang="en-US" sz="2900" b="1" dirty="0">
                <a:latin typeface="微软雅黑" panose="020B0503020204020204" pitchFamily="34" charset="-122"/>
                <a:ea typeface="微软雅黑" panose="020B0503020204020204" pitchFamily="34" charset="-122"/>
              </a:rPr>
              <a:t>图书 </a:t>
            </a:r>
            <a:r>
              <a:rPr lang="en-US" altLang="zh-CN" sz="2900" b="1" dirty="0">
                <a:latin typeface="微软雅黑" panose="020B0503020204020204" pitchFamily="34" charset="-122"/>
                <a:ea typeface="微软雅黑" panose="020B0503020204020204" pitchFamily="34" charset="-122"/>
              </a:rPr>
              <a:t>=&gt; </a:t>
            </a:r>
            <a:r>
              <a:rPr lang="en-US" altLang="zh-CN" sz="2900" b="1" dirty="0" smtClean="0">
                <a:solidFill>
                  <a:srgbClr val="C00000"/>
                </a:solidFill>
                <a:latin typeface="微软雅黑" panose="020B0503020204020204" pitchFamily="34" charset="-122"/>
                <a:ea typeface="微软雅黑" panose="020B0503020204020204" pitchFamily="34" charset="-122"/>
              </a:rPr>
              <a:t>16.5</a:t>
            </a:r>
            <a:r>
              <a:rPr lang="zh-CN" altLang="en-US" sz="2900" b="1" dirty="0" smtClean="0">
                <a:solidFill>
                  <a:srgbClr val="C00000"/>
                </a:solidFill>
                <a:latin typeface="微软雅黑" panose="020B0503020204020204" pitchFamily="34" charset="-122"/>
                <a:ea typeface="微软雅黑" panose="020B0503020204020204" pitchFamily="34" charset="-122"/>
              </a:rPr>
              <a:t>亿</a:t>
            </a:r>
            <a:r>
              <a:rPr lang="zh-CN" altLang="en-US" sz="2900" b="1" dirty="0">
                <a:solidFill>
                  <a:srgbClr val="C00000"/>
                </a:solidFill>
                <a:latin typeface="微软雅黑" panose="020B0503020204020204" pitchFamily="34" charset="-122"/>
                <a:ea typeface="微软雅黑" panose="020B0503020204020204" pitchFamily="34" charset="-122"/>
              </a:rPr>
              <a:t>页</a:t>
            </a:r>
            <a:r>
              <a:rPr lang="zh-CN" altLang="en-US" sz="2900" b="1" dirty="0" smtClean="0">
                <a:latin typeface="微软雅黑" panose="020B0503020204020204" pitchFamily="34" charset="-122"/>
                <a:ea typeface="微软雅黑" panose="020B0503020204020204" pitchFamily="34" charset="-122"/>
              </a:rPr>
              <a:t>资料</a:t>
            </a:r>
            <a:endParaRPr lang="zh-CN" altLang="en-US" sz="2900" b="1"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3"/>
          <p:cNvSpPr>
            <a:spLocks noGrp="1" noChangeArrowheads="1"/>
          </p:cNvSpPr>
          <p:nvPr/>
        </p:nvSpPr>
        <p:spPr bwMode="auto">
          <a:xfrm>
            <a:off x="1160145" y="218362"/>
            <a:ext cx="10761345" cy="981789"/>
          </a:xfrm>
          <a:prstGeom prst="rect">
            <a:avLst/>
          </a:prstGeom>
          <a:noFill/>
          <a:ln w="9525">
            <a:noFill/>
            <a:miter lim="800000"/>
          </a:ln>
        </p:spPr>
        <p:txBody>
          <a:bodyPr lIns="96012" tIns="48006" rIns="96012" bIns="48006" anchor="ctr"/>
          <a:lstStyle/>
          <a:p>
            <a:pPr eaLnBrk="1" hangingPunct="1">
              <a:lnSpc>
                <a:spcPct val="90000"/>
              </a:lnSpc>
              <a:buFont typeface="Arial" panose="020B0604020202020204" pitchFamily="34" charset="0"/>
              <a:buNone/>
            </a:pPr>
            <a:r>
              <a:rPr lang="zh-CN" altLang="en-US" sz="4200" b="1" dirty="0">
                <a:latin typeface="微软雅黑" panose="020B0503020204020204" pitchFamily="34" charset="-122"/>
                <a:ea typeface="微软雅黑" panose="020B0503020204020204" pitchFamily="34" charset="-122"/>
              </a:rPr>
              <a:t>中文图书学术搜索：</a:t>
            </a:r>
            <a:r>
              <a:rPr lang="en-US" altLang="zh-CN" sz="4200" b="1" dirty="0" err="1">
                <a:latin typeface="微软雅黑" panose="020B0503020204020204" pitchFamily="34" charset="-122"/>
                <a:ea typeface="微软雅黑" panose="020B0503020204020204" pitchFamily="34" charset="-122"/>
              </a:rPr>
              <a:t>用户情况</a:t>
            </a:r>
            <a:endParaRPr lang="en-US" altLang="zh-CN" sz="4200" b="1" dirty="0">
              <a:latin typeface="微软雅黑" panose="020B0503020204020204" pitchFamily="34" charset="-122"/>
              <a:ea typeface="微软雅黑" panose="020B0503020204020204" pitchFamily="34" charset="-122"/>
            </a:endParaRPr>
          </a:p>
        </p:txBody>
      </p:sp>
      <p:sp>
        <p:nvSpPr>
          <p:cNvPr id="46083" name="矩形 1"/>
          <p:cNvSpPr>
            <a:spLocks noChangeArrowheads="1"/>
          </p:cNvSpPr>
          <p:nvPr/>
        </p:nvSpPr>
        <p:spPr bwMode="auto">
          <a:xfrm>
            <a:off x="2306955" y="2313623"/>
            <a:ext cx="6400800" cy="1859996"/>
          </a:xfrm>
          <a:prstGeom prst="rect">
            <a:avLst/>
          </a:prstGeom>
          <a:noFill/>
          <a:ln w="9525">
            <a:noFill/>
            <a:miter lim="800000"/>
          </a:ln>
        </p:spPr>
        <p:txBody>
          <a:bodyPr lIns="96012" tIns="48006" rIns="96012" bIns="48006">
            <a:spAutoFit/>
          </a:bodyPr>
          <a:lstStyle/>
          <a:p>
            <a:pPr marL="480060" lvl="1" algn="ctr">
              <a:lnSpc>
                <a:spcPct val="120000"/>
              </a:lnSpc>
              <a:spcBef>
                <a:spcPts val="525"/>
              </a:spcBef>
            </a:pPr>
            <a:r>
              <a:rPr lang="en-US" altLang="zh-CN" sz="4600" dirty="0" err="1">
                <a:solidFill>
                  <a:srgbClr val="C00000"/>
                </a:solidFill>
                <a:latin typeface="微软雅黑" panose="020B0503020204020204" pitchFamily="34" charset="-122"/>
                <a:ea typeface="微软雅黑" panose="020B0503020204020204" pitchFamily="34" charset="-122"/>
              </a:rPr>
              <a:t>国内用户</a:t>
            </a:r>
            <a:r>
              <a:rPr lang="en-US" altLang="zh-CN" sz="4600" dirty="0">
                <a:solidFill>
                  <a:srgbClr val="C00000"/>
                </a:solidFill>
                <a:latin typeface="微软雅黑" panose="020B0503020204020204" pitchFamily="34" charset="-122"/>
                <a:ea typeface="微软雅黑" panose="020B0503020204020204" pitchFamily="34" charset="-122"/>
              </a:rPr>
              <a:t>   </a:t>
            </a:r>
            <a:r>
              <a:rPr lang="en-US" altLang="zh-CN" sz="4600" dirty="0" smtClean="0">
                <a:solidFill>
                  <a:srgbClr val="C00000"/>
                </a:solidFill>
                <a:latin typeface="微软雅黑" panose="020B0503020204020204" pitchFamily="34" charset="-122"/>
                <a:ea typeface="微软雅黑" panose="020B0503020204020204" pitchFamily="34" charset="-122"/>
              </a:rPr>
              <a:t>5000家</a:t>
            </a:r>
            <a:endParaRPr lang="en-US" altLang="zh-CN" sz="4600" dirty="0">
              <a:solidFill>
                <a:srgbClr val="C00000"/>
              </a:solidFill>
              <a:latin typeface="微软雅黑" panose="020B0503020204020204" pitchFamily="34" charset="-122"/>
              <a:ea typeface="微软雅黑" panose="020B0503020204020204" pitchFamily="34" charset="-122"/>
            </a:endParaRPr>
          </a:p>
          <a:p>
            <a:pPr marL="480060" lvl="1" algn="ctr">
              <a:lnSpc>
                <a:spcPct val="120000"/>
              </a:lnSpc>
              <a:spcBef>
                <a:spcPts val="525"/>
              </a:spcBef>
            </a:pPr>
            <a:r>
              <a:rPr lang="en-US" altLang="zh-CN" sz="4600" dirty="0" err="1">
                <a:solidFill>
                  <a:srgbClr val="C00000"/>
                </a:solidFill>
                <a:latin typeface="微软雅黑" panose="020B0503020204020204" pitchFamily="34" charset="-122"/>
                <a:ea typeface="微软雅黑" panose="020B0503020204020204" pitchFamily="34" charset="-122"/>
              </a:rPr>
              <a:t>海外用户</a:t>
            </a:r>
            <a:r>
              <a:rPr lang="en-US" altLang="zh-CN" sz="4600" dirty="0">
                <a:solidFill>
                  <a:srgbClr val="C00000"/>
                </a:solidFill>
                <a:latin typeface="微软雅黑" panose="020B0503020204020204" pitchFamily="34" charset="-122"/>
                <a:ea typeface="微软雅黑" panose="020B0503020204020204" pitchFamily="34" charset="-122"/>
              </a:rPr>
              <a:t>    150家</a:t>
            </a:r>
            <a:endParaRPr lang="en-US" altLang="zh-CN" sz="4600" dirty="0">
              <a:solidFill>
                <a:srgbClr val="C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4"/>
          <p:cNvSpPr/>
          <p:nvPr/>
        </p:nvSpPr>
        <p:spPr>
          <a:xfrm>
            <a:off x="3727134" y="2042897"/>
            <a:ext cx="1056799" cy="1415177"/>
          </a:xfrm>
          <a:custGeom>
            <a:avLst/>
            <a:gdLst/>
            <a:ahLst/>
            <a:cxnLst/>
            <a:rect l="l" t="t"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close/>
              </a:path>
            </a:pathLst>
          </a:custGeom>
          <a:gradFill flip="none" rotWithShape="1">
            <a:gsLst>
              <a:gs pos="0">
                <a:schemeClr val="accent1">
                  <a:lumMod val="75000"/>
                </a:schemeClr>
              </a:gs>
              <a:gs pos="50000">
                <a:schemeClr val="accent1"/>
              </a:gs>
              <a:gs pos="100000">
                <a:schemeClr val="accent1">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18" name="椭圆 17"/>
          <p:cNvSpPr/>
          <p:nvPr/>
        </p:nvSpPr>
        <p:spPr>
          <a:xfrm>
            <a:off x="3857149" y="2531293"/>
            <a:ext cx="795100" cy="79509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700" dirty="0">
                <a:solidFill>
                  <a:srgbClr val="525252"/>
                </a:solidFill>
                <a:latin typeface="微软雅黑" panose="020B0503020204020204" pitchFamily="34" charset="-122"/>
                <a:ea typeface="微软雅黑" panose="020B0503020204020204" pitchFamily="34" charset="-122"/>
              </a:rPr>
              <a:t>Part1</a:t>
            </a:r>
            <a:endParaRPr lang="en-US" altLang="zh-CN" sz="1700" dirty="0">
              <a:solidFill>
                <a:srgbClr val="525252"/>
              </a:solidFill>
              <a:latin typeface="微软雅黑" panose="020B0503020204020204" pitchFamily="34" charset="-122"/>
              <a:ea typeface="微软雅黑" panose="020B0503020204020204" pitchFamily="34" charset="-122"/>
            </a:endParaRPr>
          </a:p>
        </p:txBody>
      </p:sp>
      <p:sp>
        <p:nvSpPr>
          <p:cNvPr id="19" name="矩形 18"/>
          <p:cNvSpPr/>
          <p:nvPr/>
        </p:nvSpPr>
        <p:spPr>
          <a:xfrm flipV="1">
            <a:off x="2694128" y="2017633"/>
            <a:ext cx="3096694" cy="50414"/>
          </a:xfrm>
          <a:prstGeom prst="rect">
            <a:avLst/>
          </a:prstGeom>
          <a:gradFill>
            <a:gsLst>
              <a:gs pos="49628">
                <a:schemeClr val="accent1">
                  <a:lumMod val="60000"/>
                  <a:lumOff val="40000"/>
                </a:schemeClr>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1" name="椭圆 4"/>
          <p:cNvSpPr/>
          <p:nvPr/>
        </p:nvSpPr>
        <p:spPr>
          <a:xfrm>
            <a:off x="3727134" y="3721442"/>
            <a:ext cx="1056799" cy="1415176"/>
          </a:xfrm>
          <a:custGeom>
            <a:avLst/>
            <a:gdLst/>
            <a:ahLst/>
            <a:cxnLst/>
            <a:rect l="l" t="t"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close/>
              </a:path>
            </a:pathLst>
          </a:custGeom>
          <a:gradFill flip="none" rotWithShape="1">
            <a:gsLst>
              <a:gs pos="0">
                <a:schemeClr val="accent2">
                  <a:lumMod val="75000"/>
                </a:schemeClr>
              </a:gs>
              <a:gs pos="50000">
                <a:schemeClr val="accent2"/>
              </a:gs>
              <a:gs pos="100000">
                <a:schemeClr val="accent2">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2" name="椭圆 21"/>
          <p:cNvSpPr/>
          <p:nvPr/>
        </p:nvSpPr>
        <p:spPr>
          <a:xfrm>
            <a:off x="3857149" y="4209834"/>
            <a:ext cx="795100" cy="7951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700" dirty="0">
                <a:solidFill>
                  <a:srgbClr val="525252"/>
                </a:solidFill>
                <a:latin typeface="微软雅黑" panose="020B0503020204020204" pitchFamily="34" charset="-122"/>
                <a:ea typeface="微软雅黑" panose="020B0503020204020204" pitchFamily="34" charset="-122"/>
              </a:rPr>
              <a:t>Part2</a:t>
            </a:r>
            <a:endParaRPr lang="en-US" altLang="zh-CN" sz="1700" dirty="0">
              <a:solidFill>
                <a:srgbClr val="525252"/>
              </a:solidFill>
              <a:latin typeface="微软雅黑" panose="020B0503020204020204" pitchFamily="34" charset="-122"/>
              <a:ea typeface="微软雅黑" panose="020B0503020204020204" pitchFamily="34" charset="-122"/>
            </a:endParaRPr>
          </a:p>
        </p:txBody>
      </p:sp>
      <p:sp>
        <p:nvSpPr>
          <p:cNvPr id="24" name="矩形 23"/>
          <p:cNvSpPr/>
          <p:nvPr/>
        </p:nvSpPr>
        <p:spPr>
          <a:xfrm flipV="1">
            <a:off x="2694129" y="3696092"/>
            <a:ext cx="3387353" cy="50414"/>
          </a:xfrm>
          <a:prstGeom prst="rect">
            <a:avLst/>
          </a:prstGeom>
          <a:gradFill>
            <a:gsLst>
              <a:gs pos="49628">
                <a:schemeClr val="accent2">
                  <a:lumMod val="60000"/>
                  <a:lumOff val="40000"/>
                </a:schemeClr>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5" name="椭圆 4"/>
          <p:cNvSpPr/>
          <p:nvPr/>
        </p:nvSpPr>
        <p:spPr>
          <a:xfrm>
            <a:off x="3727134" y="5399983"/>
            <a:ext cx="1056799" cy="1415177"/>
          </a:xfrm>
          <a:custGeom>
            <a:avLst/>
            <a:gdLst/>
            <a:ahLst/>
            <a:cxnLst/>
            <a:rect l="l" t="t"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close/>
              </a:path>
            </a:pathLst>
          </a:custGeom>
          <a:gradFill flip="none" rotWithShape="1">
            <a:gsLst>
              <a:gs pos="0">
                <a:schemeClr val="accent3">
                  <a:lumMod val="75000"/>
                </a:schemeClr>
              </a:gs>
              <a:gs pos="50000">
                <a:schemeClr val="accent3"/>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6" name="椭圆 25"/>
          <p:cNvSpPr/>
          <p:nvPr/>
        </p:nvSpPr>
        <p:spPr>
          <a:xfrm>
            <a:off x="3857149" y="5888380"/>
            <a:ext cx="795100" cy="79509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700" dirty="0">
                <a:solidFill>
                  <a:srgbClr val="525252"/>
                </a:solidFill>
                <a:latin typeface="微软雅黑" panose="020B0503020204020204" pitchFamily="34" charset="-122"/>
                <a:ea typeface="微软雅黑" panose="020B0503020204020204" pitchFamily="34" charset="-122"/>
              </a:rPr>
              <a:t>Part3</a:t>
            </a:r>
            <a:endParaRPr lang="en-US" altLang="zh-CN" sz="1700" dirty="0">
              <a:solidFill>
                <a:srgbClr val="525252"/>
              </a:solidFill>
              <a:latin typeface="微软雅黑" panose="020B0503020204020204" pitchFamily="34" charset="-122"/>
              <a:ea typeface="微软雅黑" panose="020B0503020204020204" pitchFamily="34" charset="-122"/>
            </a:endParaRPr>
          </a:p>
        </p:txBody>
      </p:sp>
      <p:sp>
        <p:nvSpPr>
          <p:cNvPr id="27" name="矩形 26"/>
          <p:cNvSpPr/>
          <p:nvPr/>
        </p:nvSpPr>
        <p:spPr>
          <a:xfrm flipV="1">
            <a:off x="2694132" y="5374549"/>
            <a:ext cx="3201598" cy="50414"/>
          </a:xfrm>
          <a:prstGeom prst="rect">
            <a:avLst/>
          </a:prstGeom>
          <a:gradFill>
            <a:gsLst>
              <a:gs pos="49628">
                <a:schemeClr val="accent3">
                  <a:lumMod val="60000"/>
                  <a:lumOff val="40000"/>
                </a:schemeClr>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zh-CN" altLang="en-US" sz="14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3184916" y="885806"/>
            <a:ext cx="2358628" cy="485060"/>
          </a:xfrm>
          <a:prstGeom prst="rect">
            <a:avLst/>
          </a:prstGeom>
          <a:noFill/>
        </p:spPr>
        <p:txBody>
          <a:bodyPr wrap="none" lIns="96012" tIns="48006" rIns="96012" bIns="48006">
            <a:spAutoFit/>
          </a:bodyPr>
          <a:lstStyle/>
          <a:p>
            <a:pPr>
              <a:defRPr/>
            </a:pPr>
            <a:r>
              <a:rPr lang="en-US" altLang="zh-CN" sz="2500" spc="420" dirty="0">
                <a:solidFill>
                  <a:srgbClr val="EAEAEA"/>
                </a:solidFill>
                <a:latin typeface="微软雅黑" panose="020B0503020204020204" pitchFamily="34" charset="-122"/>
                <a:ea typeface="微软雅黑" panose="020B0503020204020204" pitchFamily="34" charset="-122"/>
              </a:rPr>
              <a:t>CONTENTS</a:t>
            </a:r>
            <a:endParaRPr lang="zh-CN" altLang="en-US" sz="2500" spc="420" dirty="0">
              <a:solidFill>
                <a:srgbClr val="EAEAEA"/>
              </a:solidFill>
              <a:latin typeface="微软雅黑" panose="020B0503020204020204" pitchFamily="34" charset="-122"/>
              <a:ea typeface="微软雅黑" panose="020B0503020204020204" pitchFamily="34" charset="-122"/>
            </a:endParaRPr>
          </a:p>
        </p:txBody>
      </p:sp>
      <p:sp>
        <p:nvSpPr>
          <p:cNvPr id="29" name="文本框 1"/>
          <p:cNvSpPr txBox="1">
            <a:spLocks noChangeArrowheads="1"/>
          </p:cNvSpPr>
          <p:nvPr/>
        </p:nvSpPr>
        <p:spPr bwMode="auto">
          <a:xfrm>
            <a:off x="3327792" y="242864"/>
            <a:ext cx="1708547" cy="67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Tx/>
              <a:buNone/>
              <a:defRPr/>
            </a:pPr>
            <a:r>
              <a:rPr lang="zh-CN" altLang="en-US" sz="3800" b="1" dirty="0">
                <a:gradFill flip="none" rotWithShape="1">
                  <a:gsLst>
                    <a:gs pos="0">
                      <a:schemeClr val="accent1">
                        <a:lumMod val="75000"/>
                      </a:schemeClr>
                    </a:gs>
                    <a:gs pos="100000">
                      <a:schemeClr val="accent1">
                        <a:lumMod val="60000"/>
                        <a:lumOff val="40000"/>
                      </a:schemeClr>
                    </a:gs>
                  </a:gsLst>
                  <a:lin ang="16200000" scaled="1"/>
                  <a:tileRect/>
                </a:gradFill>
                <a:latin typeface="微软雅黑" panose="020B0503020204020204" pitchFamily="34" charset="-122"/>
              </a:rPr>
              <a:t>目 录</a:t>
            </a:r>
            <a:endParaRPr lang="zh-CN" altLang="en-US" sz="3800" b="1" dirty="0">
              <a:gradFill flip="none" rotWithShape="1">
                <a:gsLst>
                  <a:gs pos="0">
                    <a:schemeClr val="accent1">
                      <a:lumMod val="75000"/>
                    </a:schemeClr>
                  </a:gs>
                  <a:gs pos="100000">
                    <a:schemeClr val="accent1">
                      <a:lumMod val="60000"/>
                      <a:lumOff val="40000"/>
                    </a:schemeClr>
                  </a:gs>
                </a:gsLst>
                <a:lin ang="16200000" scaled="1"/>
                <a:tileRect/>
              </a:gradFill>
              <a:latin typeface="微软雅黑" panose="020B0503020204020204" pitchFamily="34" charset="-122"/>
            </a:endParaRPr>
          </a:p>
        </p:txBody>
      </p:sp>
      <p:sp>
        <p:nvSpPr>
          <p:cNvPr id="30" name="TextBox 6"/>
          <p:cNvSpPr txBox="1"/>
          <p:nvPr/>
        </p:nvSpPr>
        <p:spPr>
          <a:xfrm>
            <a:off x="4985623" y="2504622"/>
            <a:ext cx="4913948" cy="620078"/>
          </a:xfrm>
          <a:prstGeom prst="rect">
            <a:avLst/>
          </a:prstGeom>
          <a:noFill/>
        </p:spPr>
        <p:txBody>
          <a:bodyPr lIns="96012" tIns="48006" rIns="96012" bIns="48006" anchor="ctr"/>
          <a:lstStyle/>
          <a:p>
            <a:pPr>
              <a:lnSpc>
                <a:spcPct val="130000"/>
              </a:lnSpc>
              <a:defRPr/>
            </a:pPr>
            <a:r>
              <a:rPr lang="zh-CN" altLang="en-US" sz="2500" dirty="0">
                <a:latin typeface="微软雅黑" panose="020B0503020204020204" pitchFamily="34" charset="-122"/>
                <a:ea typeface="微软雅黑" panose="020B0503020204020204" pitchFamily="34" charset="-122"/>
              </a:rPr>
              <a:t>图书的一站式</a:t>
            </a:r>
            <a:r>
              <a:rPr lang="zh-CN" altLang="en-US" sz="2500" dirty="0" smtClean="0">
                <a:latin typeface="微软雅黑" panose="020B0503020204020204" pitchFamily="34" charset="-122"/>
                <a:ea typeface="微软雅黑" panose="020B0503020204020204" pitchFamily="34" charset="-122"/>
              </a:rPr>
              <a:t>检索服务</a:t>
            </a:r>
            <a:endParaRPr lang="zh-CN" altLang="en-US" sz="2500" dirty="0">
              <a:latin typeface="微软雅黑" panose="020B0503020204020204" pitchFamily="34" charset="-122"/>
              <a:ea typeface="微软雅黑" panose="020B0503020204020204" pitchFamily="34" charset="-122"/>
            </a:endParaRPr>
          </a:p>
        </p:txBody>
      </p:sp>
      <p:sp>
        <p:nvSpPr>
          <p:cNvPr id="31" name="TextBox 18"/>
          <p:cNvSpPr txBox="1"/>
          <p:nvPr/>
        </p:nvSpPr>
        <p:spPr>
          <a:xfrm>
            <a:off x="5114916" y="6089599"/>
            <a:ext cx="4913948" cy="593408"/>
          </a:xfrm>
          <a:prstGeom prst="rect">
            <a:avLst/>
          </a:prstGeom>
          <a:noFill/>
        </p:spPr>
        <p:txBody>
          <a:bodyPr lIns="96012" tIns="48006" rIns="96012" bIns="48006" anchor="ctr"/>
          <a:lstStyle/>
          <a:p>
            <a:pPr>
              <a:lnSpc>
                <a:spcPct val="130000"/>
              </a:lnSpc>
              <a:defRPr/>
            </a:pPr>
            <a:r>
              <a:rPr lang="zh-CN" altLang="en-US" sz="2500" dirty="0">
                <a:latin typeface="微软雅黑" panose="020B0503020204020204" pitchFamily="34" charset="-122"/>
                <a:ea typeface="微软雅黑" panose="020B0503020204020204" pitchFamily="34" charset="-122"/>
              </a:rPr>
              <a:t>图书的获取服务</a:t>
            </a:r>
            <a:endParaRPr lang="zh-CN" altLang="en-US" sz="2500" dirty="0">
              <a:latin typeface="微软雅黑" panose="020B0503020204020204" pitchFamily="34" charset="-122"/>
              <a:ea typeface="微软雅黑" panose="020B0503020204020204" pitchFamily="34" charset="-122"/>
            </a:endParaRPr>
          </a:p>
        </p:txBody>
      </p:sp>
      <p:sp>
        <p:nvSpPr>
          <p:cNvPr id="32" name="TextBox 19"/>
          <p:cNvSpPr txBox="1"/>
          <p:nvPr/>
        </p:nvSpPr>
        <p:spPr>
          <a:xfrm>
            <a:off x="5043478" y="4200312"/>
            <a:ext cx="4913948" cy="610573"/>
          </a:xfrm>
          <a:prstGeom prst="rect">
            <a:avLst/>
          </a:prstGeom>
          <a:noFill/>
        </p:spPr>
        <p:txBody>
          <a:bodyPr lIns="96012" tIns="48006" rIns="96012" bIns="48006" anchor="ctr"/>
          <a:lstStyle/>
          <a:p>
            <a:pPr>
              <a:lnSpc>
                <a:spcPct val="130000"/>
              </a:lnSpc>
              <a:defRPr/>
            </a:pPr>
            <a:r>
              <a:rPr lang="zh-CN" altLang="en-US" sz="2500" dirty="0">
                <a:latin typeface="微软雅黑" panose="020B0503020204020204" pitchFamily="34" charset="-122"/>
                <a:ea typeface="微软雅黑" panose="020B0503020204020204" pitchFamily="34" charset="-122"/>
              </a:rPr>
              <a:t>全新的</a:t>
            </a:r>
            <a:r>
              <a:rPr lang="zh-CN" altLang="en-US" sz="2500" b="1" u="sng" dirty="0">
                <a:latin typeface="微软雅黑" panose="020B0503020204020204" pitchFamily="34" charset="-122"/>
                <a:ea typeface="微软雅黑" panose="020B0503020204020204" pitchFamily="34" charset="-122"/>
              </a:rPr>
              <a:t>知识点</a:t>
            </a:r>
            <a:r>
              <a:rPr lang="zh-CN" altLang="en-US" sz="2500" b="1" u="sng" dirty="0" smtClean="0">
                <a:latin typeface="微软雅黑" panose="020B0503020204020204" pitchFamily="34" charset="-122"/>
                <a:ea typeface="微软雅黑" panose="020B0503020204020204" pitchFamily="34" charset="-122"/>
              </a:rPr>
              <a:t>阅读服务</a:t>
            </a:r>
            <a:endParaRPr lang="zh-CN" altLang="en-US" sz="2500" dirty="0">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71" y="238486"/>
            <a:ext cx="12806571" cy="947311"/>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grpSp>
        <p:nvGrpSpPr>
          <p:cNvPr id="3" name="组合 266"/>
          <p:cNvGrpSpPr/>
          <p:nvPr/>
        </p:nvGrpSpPr>
        <p:grpSpPr>
          <a:xfrm>
            <a:off x="-4970" y="224134"/>
            <a:ext cx="1043995" cy="976017"/>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32" name="图片 31"/>
          <p:cNvPicPr>
            <a:picLocks noChangeAspect="1"/>
          </p:cNvPicPr>
          <p:nvPr/>
        </p:nvPicPr>
        <p:blipFill>
          <a:blip r:embed="rId1" cstate="print"/>
          <a:stretch>
            <a:fillRect/>
          </a:stretch>
        </p:blipFill>
        <p:spPr>
          <a:xfrm>
            <a:off x="494027" y="369903"/>
            <a:ext cx="686069" cy="684474"/>
          </a:xfrm>
          <a:prstGeom prst="rect">
            <a:avLst/>
          </a:prstGeom>
        </p:spPr>
      </p:pic>
      <p:sp>
        <p:nvSpPr>
          <p:cNvPr id="33" name="燕尾形 32"/>
          <p:cNvSpPr/>
          <p:nvPr/>
        </p:nvSpPr>
        <p:spPr>
          <a:xfrm rot="98182">
            <a:off x="12141501" y="591382"/>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34" name="燕尾形 33"/>
          <p:cNvSpPr/>
          <p:nvPr/>
        </p:nvSpPr>
        <p:spPr>
          <a:xfrm rot="98182">
            <a:off x="11953166" y="591381"/>
            <a:ext cx="244238" cy="244238"/>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sz="2500" dirty="0">
              <a:solidFill>
                <a:schemeClr val="tx1"/>
              </a:solidFill>
            </a:endParaRPr>
          </a:p>
        </p:txBody>
      </p:sp>
      <p:sp>
        <p:nvSpPr>
          <p:cNvPr id="51" name="同心圆 50"/>
          <p:cNvSpPr/>
          <p:nvPr/>
        </p:nvSpPr>
        <p:spPr>
          <a:xfrm>
            <a:off x="1312218" y="2617541"/>
            <a:ext cx="2992011" cy="2992011"/>
          </a:xfrm>
          <a:prstGeom prst="donut">
            <a:avLst>
              <a:gd name="adj" fmla="val 56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solidFill>
                <a:schemeClr val="tx1"/>
              </a:solidFill>
            </a:endParaRPr>
          </a:p>
        </p:txBody>
      </p:sp>
      <p:sp>
        <p:nvSpPr>
          <p:cNvPr id="100" name="Freeform 87"/>
          <p:cNvSpPr>
            <a:spLocks noEditPoints="1"/>
          </p:cNvSpPr>
          <p:nvPr/>
        </p:nvSpPr>
        <p:spPr bwMode="auto">
          <a:xfrm>
            <a:off x="1865358" y="3173165"/>
            <a:ext cx="1880762" cy="1880762"/>
          </a:xfrm>
          <a:custGeom>
            <a:avLst/>
            <a:gdLst>
              <a:gd name="T0" fmla="*/ 56 w 58"/>
              <a:gd name="T1" fmla="*/ 29 h 58"/>
              <a:gd name="T2" fmla="*/ 10 w 58"/>
              <a:gd name="T3" fmla="*/ 48 h 58"/>
              <a:gd name="T4" fmla="*/ 29 w 58"/>
              <a:gd name="T5" fmla="*/ 2 h 58"/>
              <a:gd name="T6" fmla="*/ 46 w 58"/>
              <a:gd name="T7" fmla="*/ 23 h 58"/>
              <a:gd name="T8" fmla="*/ 48 w 58"/>
              <a:gd name="T9" fmla="*/ 36 h 58"/>
              <a:gd name="T10" fmla="*/ 48 w 58"/>
              <a:gd name="T11" fmla="*/ 37 h 58"/>
              <a:gd name="T12" fmla="*/ 36 w 58"/>
              <a:gd name="T13" fmla="*/ 44 h 58"/>
              <a:gd name="T14" fmla="*/ 37 w 58"/>
              <a:gd name="T15" fmla="*/ 47 h 58"/>
              <a:gd name="T16" fmla="*/ 22 w 58"/>
              <a:gd name="T17" fmla="*/ 44 h 58"/>
              <a:gd name="T18" fmla="*/ 11 w 58"/>
              <a:gd name="T19" fmla="*/ 37 h 58"/>
              <a:gd name="T20" fmla="*/ 10 w 58"/>
              <a:gd name="T21" fmla="*/ 35 h 58"/>
              <a:gd name="T22" fmla="*/ 13 w 58"/>
              <a:gd name="T23" fmla="*/ 22 h 58"/>
              <a:gd name="T24" fmla="*/ 10 w 58"/>
              <a:gd name="T25" fmla="*/ 21 h 58"/>
              <a:gd name="T26" fmla="*/ 24 w 58"/>
              <a:gd name="T27" fmla="*/ 12 h 58"/>
              <a:gd name="T28" fmla="*/ 37 w 58"/>
              <a:gd name="T29" fmla="*/ 10 h 58"/>
              <a:gd name="T30" fmla="*/ 38 w 58"/>
              <a:gd name="T31" fmla="*/ 10 h 58"/>
              <a:gd name="T32" fmla="*/ 9 w 58"/>
              <a:gd name="T33" fmla="*/ 8 h 58"/>
              <a:gd name="T34" fmla="*/ 29 w 58"/>
              <a:gd name="T35" fmla="*/ 58 h 58"/>
              <a:gd name="T36" fmla="*/ 50 w 58"/>
              <a:gd name="T37" fmla="*/ 8 h 58"/>
              <a:gd name="T38" fmla="*/ 29 w 58"/>
              <a:gd name="T39" fmla="*/ 1 h 58"/>
              <a:gd name="T40" fmla="*/ 9 w 58"/>
              <a:gd name="T41" fmla="*/ 48 h 58"/>
              <a:gd name="T42" fmla="*/ 57 w 58"/>
              <a:gd name="T43" fmla="*/ 29 h 58"/>
              <a:gd name="T44" fmla="*/ 49 w 58"/>
              <a:gd name="T45" fmla="*/ 28 h 58"/>
              <a:gd name="T46" fmla="*/ 52 w 58"/>
              <a:gd name="T47" fmla="*/ 28 h 58"/>
              <a:gd name="T48" fmla="*/ 42 w 58"/>
              <a:gd name="T49" fmla="*/ 43 h 58"/>
              <a:gd name="T50" fmla="*/ 30 w 58"/>
              <a:gd name="T51" fmla="*/ 51 h 58"/>
              <a:gd name="T52" fmla="*/ 29 w 58"/>
              <a:gd name="T53" fmla="*/ 51 h 58"/>
              <a:gd name="T54" fmla="*/ 16 w 58"/>
              <a:gd name="T55" fmla="*/ 43 h 58"/>
              <a:gd name="T56" fmla="*/ 14 w 58"/>
              <a:gd name="T57" fmla="*/ 45 h 58"/>
              <a:gd name="T58" fmla="*/ 10 w 58"/>
              <a:gd name="T59" fmla="*/ 28 h 58"/>
              <a:gd name="T60" fmla="*/ 13 w 58"/>
              <a:gd name="T61" fmla="*/ 13 h 58"/>
              <a:gd name="T62" fmla="*/ 14 w 58"/>
              <a:gd name="T63" fmla="*/ 12 h 58"/>
              <a:gd name="T64" fmla="*/ 29 w 58"/>
              <a:gd name="T65" fmla="*/ 9 h 58"/>
              <a:gd name="T66" fmla="*/ 29 w 58"/>
              <a:gd name="T67" fmla="*/ 6 h 58"/>
              <a:gd name="T68" fmla="*/ 43 w 58"/>
              <a:gd name="T69" fmla="*/ 15 h 58"/>
              <a:gd name="T70" fmla="*/ 21 w 58"/>
              <a:gd name="T71" fmla="*/ 20 h 58"/>
              <a:gd name="T72" fmla="*/ 17 w 58"/>
              <a:gd name="T73" fmla="*/ 27 h 58"/>
              <a:gd name="T74" fmla="*/ 23 w 58"/>
              <a:gd name="T75" fmla="*/ 32 h 58"/>
              <a:gd name="T76" fmla="*/ 23 w 58"/>
              <a:gd name="T77" fmla="*/ 36 h 58"/>
              <a:gd name="T78" fmla="*/ 29 w 58"/>
              <a:gd name="T79" fmla="*/ 45 h 58"/>
              <a:gd name="T80" fmla="*/ 35 w 58"/>
              <a:gd name="T81" fmla="*/ 36 h 58"/>
              <a:gd name="T82" fmla="*/ 35 w 58"/>
              <a:gd name="T83" fmla="*/ 32 h 58"/>
              <a:gd name="T84" fmla="*/ 42 w 58"/>
              <a:gd name="T85" fmla="*/ 27 h 58"/>
              <a:gd name="T86" fmla="*/ 38 w 58"/>
              <a:gd name="T87" fmla="*/ 20 h 58"/>
              <a:gd name="T88" fmla="*/ 30 w 58"/>
              <a:gd name="T89" fmla="*/ 16 h 58"/>
              <a:gd name="T90" fmla="*/ 26 w 58"/>
              <a:gd name="T91" fmla="*/ 23 h 58"/>
              <a:gd name="T92" fmla="*/ 46 w 58"/>
              <a:gd name="T93" fmla="*/ 12 h 58"/>
              <a:gd name="T94" fmla="*/ 6 w 58"/>
              <a:gd name="T95" fmla="*/ 29 h 58"/>
              <a:gd name="T96" fmla="*/ 46 w 58"/>
              <a:gd name="T9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8">
                <a:moveTo>
                  <a:pt x="29" y="2"/>
                </a:moveTo>
                <a:cubicBezTo>
                  <a:pt x="37" y="2"/>
                  <a:pt x="43" y="5"/>
                  <a:pt x="48" y="10"/>
                </a:cubicBezTo>
                <a:cubicBezTo>
                  <a:pt x="53" y="14"/>
                  <a:pt x="56" y="21"/>
                  <a:pt x="56" y="29"/>
                </a:cubicBezTo>
                <a:cubicBezTo>
                  <a:pt x="56" y="36"/>
                  <a:pt x="53" y="43"/>
                  <a:pt x="48" y="48"/>
                </a:cubicBezTo>
                <a:cubicBezTo>
                  <a:pt x="43" y="52"/>
                  <a:pt x="37" y="56"/>
                  <a:pt x="29" y="56"/>
                </a:cubicBezTo>
                <a:cubicBezTo>
                  <a:pt x="22" y="56"/>
                  <a:pt x="15" y="52"/>
                  <a:pt x="10" y="48"/>
                </a:cubicBezTo>
                <a:cubicBezTo>
                  <a:pt x="5" y="43"/>
                  <a:pt x="2" y="36"/>
                  <a:pt x="2" y="29"/>
                </a:cubicBezTo>
                <a:cubicBezTo>
                  <a:pt x="2" y="21"/>
                  <a:pt x="5" y="14"/>
                  <a:pt x="10" y="10"/>
                </a:cubicBezTo>
                <a:cubicBezTo>
                  <a:pt x="15" y="5"/>
                  <a:pt x="22" y="2"/>
                  <a:pt x="29" y="2"/>
                </a:cubicBezTo>
                <a:close/>
                <a:moveTo>
                  <a:pt x="48" y="21"/>
                </a:moveTo>
                <a:cubicBezTo>
                  <a:pt x="45" y="22"/>
                  <a:pt x="45" y="22"/>
                  <a:pt x="45" y="22"/>
                </a:cubicBezTo>
                <a:cubicBezTo>
                  <a:pt x="46" y="23"/>
                  <a:pt x="46" y="23"/>
                  <a:pt x="46" y="23"/>
                </a:cubicBezTo>
                <a:cubicBezTo>
                  <a:pt x="48" y="22"/>
                  <a:pt x="48" y="22"/>
                  <a:pt x="48" y="22"/>
                </a:cubicBezTo>
                <a:cubicBezTo>
                  <a:pt x="48" y="21"/>
                  <a:pt x="48" y="21"/>
                  <a:pt x="48" y="21"/>
                </a:cubicBezTo>
                <a:close/>
                <a:moveTo>
                  <a:pt x="48" y="36"/>
                </a:moveTo>
                <a:cubicBezTo>
                  <a:pt x="45" y="35"/>
                  <a:pt x="45" y="35"/>
                  <a:pt x="45" y="35"/>
                </a:cubicBezTo>
                <a:cubicBezTo>
                  <a:pt x="45" y="36"/>
                  <a:pt x="45" y="36"/>
                  <a:pt x="45" y="36"/>
                </a:cubicBezTo>
                <a:cubicBezTo>
                  <a:pt x="48" y="37"/>
                  <a:pt x="48" y="37"/>
                  <a:pt x="48" y="37"/>
                </a:cubicBezTo>
                <a:cubicBezTo>
                  <a:pt x="48" y="36"/>
                  <a:pt x="48" y="36"/>
                  <a:pt x="48" y="36"/>
                </a:cubicBezTo>
                <a:close/>
                <a:moveTo>
                  <a:pt x="37" y="47"/>
                </a:moveTo>
                <a:cubicBezTo>
                  <a:pt x="36" y="44"/>
                  <a:pt x="36" y="44"/>
                  <a:pt x="36" y="44"/>
                </a:cubicBezTo>
                <a:cubicBezTo>
                  <a:pt x="35" y="45"/>
                  <a:pt x="35" y="45"/>
                  <a:pt x="35" y="45"/>
                </a:cubicBezTo>
                <a:cubicBezTo>
                  <a:pt x="36" y="48"/>
                  <a:pt x="36" y="48"/>
                  <a:pt x="36" y="48"/>
                </a:cubicBezTo>
                <a:cubicBezTo>
                  <a:pt x="37" y="47"/>
                  <a:pt x="37" y="47"/>
                  <a:pt x="37" y="47"/>
                </a:cubicBezTo>
                <a:close/>
                <a:moveTo>
                  <a:pt x="22" y="47"/>
                </a:moveTo>
                <a:cubicBezTo>
                  <a:pt x="23" y="45"/>
                  <a:pt x="23" y="45"/>
                  <a:pt x="23" y="45"/>
                </a:cubicBezTo>
                <a:cubicBezTo>
                  <a:pt x="22" y="44"/>
                  <a:pt x="22" y="44"/>
                  <a:pt x="22" y="44"/>
                </a:cubicBezTo>
                <a:cubicBezTo>
                  <a:pt x="21" y="47"/>
                  <a:pt x="21" y="47"/>
                  <a:pt x="21" y="47"/>
                </a:cubicBezTo>
                <a:cubicBezTo>
                  <a:pt x="22" y="47"/>
                  <a:pt x="22" y="47"/>
                  <a:pt x="22" y="47"/>
                </a:cubicBezTo>
                <a:close/>
                <a:moveTo>
                  <a:pt x="11" y="37"/>
                </a:moveTo>
                <a:cubicBezTo>
                  <a:pt x="13" y="36"/>
                  <a:pt x="13" y="36"/>
                  <a:pt x="13" y="36"/>
                </a:cubicBezTo>
                <a:cubicBezTo>
                  <a:pt x="13" y="34"/>
                  <a:pt x="13" y="34"/>
                  <a:pt x="13" y="34"/>
                </a:cubicBezTo>
                <a:cubicBezTo>
                  <a:pt x="10" y="35"/>
                  <a:pt x="10" y="35"/>
                  <a:pt x="10" y="35"/>
                </a:cubicBezTo>
                <a:cubicBezTo>
                  <a:pt x="11" y="37"/>
                  <a:pt x="11" y="37"/>
                  <a:pt x="11" y="37"/>
                </a:cubicBezTo>
                <a:close/>
                <a:moveTo>
                  <a:pt x="10" y="21"/>
                </a:moveTo>
                <a:cubicBezTo>
                  <a:pt x="13" y="22"/>
                  <a:pt x="13" y="22"/>
                  <a:pt x="13" y="22"/>
                </a:cubicBezTo>
                <a:cubicBezTo>
                  <a:pt x="14" y="21"/>
                  <a:pt x="14" y="21"/>
                  <a:pt x="14" y="21"/>
                </a:cubicBezTo>
                <a:cubicBezTo>
                  <a:pt x="11" y="20"/>
                  <a:pt x="11" y="20"/>
                  <a:pt x="11" y="20"/>
                </a:cubicBezTo>
                <a:cubicBezTo>
                  <a:pt x="10" y="21"/>
                  <a:pt x="10" y="21"/>
                  <a:pt x="10" y="21"/>
                </a:cubicBezTo>
                <a:close/>
                <a:moveTo>
                  <a:pt x="21" y="10"/>
                </a:moveTo>
                <a:cubicBezTo>
                  <a:pt x="22" y="13"/>
                  <a:pt x="22" y="13"/>
                  <a:pt x="22" y="13"/>
                </a:cubicBezTo>
                <a:cubicBezTo>
                  <a:pt x="24" y="12"/>
                  <a:pt x="24" y="12"/>
                  <a:pt x="24" y="12"/>
                </a:cubicBezTo>
                <a:cubicBezTo>
                  <a:pt x="22" y="10"/>
                  <a:pt x="22" y="10"/>
                  <a:pt x="22" y="10"/>
                </a:cubicBezTo>
                <a:cubicBezTo>
                  <a:pt x="21" y="10"/>
                  <a:pt x="21" y="10"/>
                  <a:pt x="21" y="10"/>
                </a:cubicBezTo>
                <a:close/>
                <a:moveTo>
                  <a:pt x="37" y="10"/>
                </a:moveTo>
                <a:cubicBezTo>
                  <a:pt x="36" y="13"/>
                  <a:pt x="36" y="13"/>
                  <a:pt x="36" y="13"/>
                </a:cubicBezTo>
                <a:cubicBezTo>
                  <a:pt x="37" y="13"/>
                  <a:pt x="37" y="13"/>
                  <a:pt x="37" y="13"/>
                </a:cubicBezTo>
                <a:cubicBezTo>
                  <a:pt x="38" y="10"/>
                  <a:pt x="38" y="10"/>
                  <a:pt x="38" y="10"/>
                </a:cubicBezTo>
                <a:cubicBezTo>
                  <a:pt x="37" y="10"/>
                  <a:pt x="37" y="10"/>
                  <a:pt x="37" y="10"/>
                </a:cubicBezTo>
                <a:close/>
                <a:moveTo>
                  <a:pt x="29" y="0"/>
                </a:moveTo>
                <a:cubicBezTo>
                  <a:pt x="21" y="0"/>
                  <a:pt x="14" y="3"/>
                  <a:pt x="9" y="8"/>
                </a:cubicBezTo>
                <a:cubicBezTo>
                  <a:pt x="3" y="13"/>
                  <a:pt x="0" y="21"/>
                  <a:pt x="0" y="29"/>
                </a:cubicBezTo>
                <a:cubicBezTo>
                  <a:pt x="0" y="37"/>
                  <a:pt x="3" y="44"/>
                  <a:pt x="9" y="49"/>
                </a:cubicBezTo>
                <a:cubicBezTo>
                  <a:pt x="14" y="54"/>
                  <a:pt x="21" y="58"/>
                  <a:pt x="29" y="58"/>
                </a:cubicBezTo>
                <a:cubicBezTo>
                  <a:pt x="37" y="58"/>
                  <a:pt x="45" y="54"/>
                  <a:pt x="50" y="49"/>
                </a:cubicBezTo>
                <a:cubicBezTo>
                  <a:pt x="55" y="44"/>
                  <a:pt x="58" y="37"/>
                  <a:pt x="58" y="29"/>
                </a:cubicBezTo>
                <a:cubicBezTo>
                  <a:pt x="58" y="21"/>
                  <a:pt x="55" y="13"/>
                  <a:pt x="50" y="8"/>
                </a:cubicBezTo>
                <a:cubicBezTo>
                  <a:pt x="45" y="3"/>
                  <a:pt x="37" y="0"/>
                  <a:pt x="29" y="0"/>
                </a:cubicBezTo>
                <a:close/>
                <a:moveTo>
                  <a:pt x="49" y="9"/>
                </a:moveTo>
                <a:cubicBezTo>
                  <a:pt x="44" y="4"/>
                  <a:pt x="37" y="1"/>
                  <a:pt x="29" y="1"/>
                </a:cubicBezTo>
                <a:cubicBezTo>
                  <a:pt x="22" y="1"/>
                  <a:pt x="15" y="4"/>
                  <a:pt x="9" y="9"/>
                </a:cubicBezTo>
                <a:cubicBezTo>
                  <a:pt x="4" y="14"/>
                  <a:pt x="1" y="21"/>
                  <a:pt x="1" y="29"/>
                </a:cubicBezTo>
                <a:cubicBezTo>
                  <a:pt x="1" y="36"/>
                  <a:pt x="4" y="43"/>
                  <a:pt x="9" y="48"/>
                </a:cubicBezTo>
                <a:cubicBezTo>
                  <a:pt x="15" y="53"/>
                  <a:pt x="22" y="57"/>
                  <a:pt x="29" y="57"/>
                </a:cubicBezTo>
                <a:cubicBezTo>
                  <a:pt x="37" y="57"/>
                  <a:pt x="44" y="53"/>
                  <a:pt x="49" y="48"/>
                </a:cubicBezTo>
                <a:cubicBezTo>
                  <a:pt x="54" y="43"/>
                  <a:pt x="57" y="36"/>
                  <a:pt x="57" y="29"/>
                </a:cubicBezTo>
                <a:cubicBezTo>
                  <a:pt x="57" y="21"/>
                  <a:pt x="54" y="14"/>
                  <a:pt x="49" y="9"/>
                </a:cubicBezTo>
                <a:close/>
                <a:moveTo>
                  <a:pt x="52" y="28"/>
                </a:moveTo>
                <a:cubicBezTo>
                  <a:pt x="49" y="28"/>
                  <a:pt x="49" y="28"/>
                  <a:pt x="49" y="28"/>
                </a:cubicBezTo>
                <a:cubicBezTo>
                  <a:pt x="49" y="29"/>
                  <a:pt x="49" y="29"/>
                  <a:pt x="49" y="29"/>
                </a:cubicBezTo>
                <a:cubicBezTo>
                  <a:pt x="52" y="29"/>
                  <a:pt x="52" y="29"/>
                  <a:pt x="52" y="29"/>
                </a:cubicBezTo>
                <a:cubicBezTo>
                  <a:pt x="52" y="28"/>
                  <a:pt x="52" y="28"/>
                  <a:pt x="52" y="28"/>
                </a:cubicBezTo>
                <a:close/>
                <a:moveTo>
                  <a:pt x="46" y="44"/>
                </a:moveTo>
                <a:cubicBezTo>
                  <a:pt x="43" y="42"/>
                  <a:pt x="43" y="42"/>
                  <a:pt x="43" y="42"/>
                </a:cubicBezTo>
                <a:cubicBezTo>
                  <a:pt x="42" y="43"/>
                  <a:pt x="42" y="43"/>
                  <a:pt x="42" y="43"/>
                </a:cubicBezTo>
                <a:cubicBezTo>
                  <a:pt x="45" y="45"/>
                  <a:pt x="45" y="45"/>
                  <a:pt x="45" y="45"/>
                </a:cubicBezTo>
                <a:cubicBezTo>
                  <a:pt x="46" y="44"/>
                  <a:pt x="46" y="44"/>
                  <a:pt x="46" y="44"/>
                </a:cubicBezTo>
                <a:close/>
                <a:moveTo>
                  <a:pt x="30" y="51"/>
                </a:moveTo>
                <a:cubicBezTo>
                  <a:pt x="30" y="48"/>
                  <a:pt x="30" y="48"/>
                  <a:pt x="30" y="48"/>
                </a:cubicBezTo>
                <a:cubicBezTo>
                  <a:pt x="29" y="48"/>
                  <a:pt x="29" y="48"/>
                  <a:pt x="29" y="48"/>
                </a:cubicBezTo>
                <a:cubicBezTo>
                  <a:pt x="29" y="51"/>
                  <a:pt x="29" y="51"/>
                  <a:pt x="29" y="51"/>
                </a:cubicBezTo>
                <a:cubicBezTo>
                  <a:pt x="30" y="51"/>
                  <a:pt x="30" y="51"/>
                  <a:pt x="30" y="51"/>
                </a:cubicBezTo>
                <a:close/>
                <a:moveTo>
                  <a:pt x="14" y="45"/>
                </a:moveTo>
                <a:cubicBezTo>
                  <a:pt x="16" y="43"/>
                  <a:pt x="16" y="43"/>
                  <a:pt x="16" y="43"/>
                </a:cubicBezTo>
                <a:cubicBezTo>
                  <a:pt x="15" y="42"/>
                  <a:pt x="15" y="42"/>
                  <a:pt x="15" y="42"/>
                </a:cubicBezTo>
                <a:cubicBezTo>
                  <a:pt x="13" y="44"/>
                  <a:pt x="13" y="44"/>
                  <a:pt x="13" y="44"/>
                </a:cubicBezTo>
                <a:cubicBezTo>
                  <a:pt x="14" y="45"/>
                  <a:pt x="14" y="45"/>
                  <a:pt x="14" y="45"/>
                </a:cubicBezTo>
                <a:close/>
                <a:moveTo>
                  <a:pt x="7" y="29"/>
                </a:moveTo>
                <a:cubicBezTo>
                  <a:pt x="10" y="29"/>
                  <a:pt x="10" y="29"/>
                  <a:pt x="10" y="29"/>
                </a:cubicBezTo>
                <a:cubicBezTo>
                  <a:pt x="10" y="28"/>
                  <a:pt x="10" y="28"/>
                  <a:pt x="10" y="28"/>
                </a:cubicBezTo>
                <a:cubicBezTo>
                  <a:pt x="7" y="28"/>
                  <a:pt x="7" y="28"/>
                  <a:pt x="7" y="28"/>
                </a:cubicBezTo>
                <a:cubicBezTo>
                  <a:pt x="7" y="29"/>
                  <a:pt x="7" y="29"/>
                  <a:pt x="7" y="29"/>
                </a:cubicBezTo>
                <a:close/>
                <a:moveTo>
                  <a:pt x="13" y="13"/>
                </a:moveTo>
                <a:cubicBezTo>
                  <a:pt x="15" y="15"/>
                  <a:pt x="15" y="15"/>
                  <a:pt x="15" y="15"/>
                </a:cubicBezTo>
                <a:cubicBezTo>
                  <a:pt x="16" y="14"/>
                  <a:pt x="16" y="14"/>
                  <a:pt x="16" y="14"/>
                </a:cubicBezTo>
                <a:cubicBezTo>
                  <a:pt x="14" y="12"/>
                  <a:pt x="14" y="12"/>
                  <a:pt x="14" y="12"/>
                </a:cubicBezTo>
                <a:cubicBezTo>
                  <a:pt x="13" y="13"/>
                  <a:pt x="13" y="13"/>
                  <a:pt x="13" y="13"/>
                </a:cubicBezTo>
                <a:close/>
                <a:moveTo>
                  <a:pt x="29" y="6"/>
                </a:moveTo>
                <a:cubicBezTo>
                  <a:pt x="29" y="9"/>
                  <a:pt x="29" y="9"/>
                  <a:pt x="29" y="9"/>
                </a:cubicBezTo>
                <a:cubicBezTo>
                  <a:pt x="30" y="9"/>
                  <a:pt x="30" y="9"/>
                  <a:pt x="30" y="9"/>
                </a:cubicBezTo>
                <a:cubicBezTo>
                  <a:pt x="30" y="6"/>
                  <a:pt x="30" y="6"/>
                  <a:pt x="30" y="6"/>
                </a:cubicBezTo>
                <a:cubicBezTo>
                  <a:pt x="29" y="6"/>
                  <a:pt x="29" y="6"/>
                  <a:pt x="29" y="6"/>
                </a:cubicBezTo>
                <a:close/>
                <a:moveTo>
                  <a:pt x="45" y="12"/>
                </a:moveTo>
                <a:cubicBezTo>
                  <a:pt x="42" y="14"/>
                  <a:pt x="42" y="14"/>
                  <a:pt x="42" y="14"/>
                </a:cubicBezTo>
                <a:cubicBezTo>
                  <a:pt x="43" y="15"/>
                  <a:pt x="43" y="15"/>
                  <a:pt x="43" y="15"/>
                </a:cubicBezTo>
                <a:cubicBezTo>
                  <a:pt x="46" y="13"/>
                  <a:pt x="46" y="13"/>
                  <a:pt x="46" y="13"/>
                </a:cubicBezTo>
                <a:cubicBezTo>
                  <a:pt x="45" y="12"/>
                  <a:pt x="45" y="12"/>
                  <a:pt x="45" y="12"/>
                </a:cubicBezTo>
                <a:close/>
                <a:moveTo>
                  <a:pt x="21" y="20"/>
                </a:moveTo>
                <a:cubicBezTo>
                  <a:pt x="22" y="22"/>
                  <a:pt x="22" y="22"/>
                  <a:pt x="22" y="22"/>
                </a:cubicBezTo>
                <a:cubicBezTo>
                  <a:pt x="23" y="25"/>
                  <a:pt x="23" y="25"/>
                  <a:pt x="23" y="25"/>
                </a:cubicBezTo>
                <a:cubicBezTo>
                  <a:pt x="17" y="27"/>
                  <a:pt x="17" y="27"/>
                  <a:pt x="17" y="27"/>
                </a:cubicBezTo>
                <a:cubicBezTo>
                  <a:pt x="13" y="29"/>
                  <a:pt x="13" y="29"/>
                  <a:pt x="13" y="29"/>
                </a:cubicBezTo>
                <a:cubicBezTo>
                  <a:pt x="17" y="30"/>
                  <a:pt x="17" y="30"/>
                  <a:pt x="17" y="30"/>
                </a:cubicBezTo>
                <a:cubicBezTo>
                  <a:pt x="23" y="32"/>
                  <a:pt x="23" y="32"/>
                  <a:pt x="23" y="32"/>
                </a:cubicBezTo>
                <a:cubicBezTo>
                  <a:pt x="22" y="35"/>
                  <a:pt x="22" y="35"/>
                  <a:pt x="22" y="35"/>
                </a:cubicBezTo>
                <a:cubicBezTo>
                  <a:pt x="21" y="37"/>
                  <a:pt x="21" y="37"/>
                  <a:pt x="21" y="37"/>
                </a:cubicBezTo>
                <a:cubicBezTo>
                  <a:pt x="23" y="36"/>
                  <a:pt x="23" y="36"/>
                  <a:pt x="23" y="36"/>
                </a:cubicBezTo>
                <a:cubicBezTo>
                  <a:pt x="26" y="35"/>
                  <a:pt x="26" y="35"/>
                  <a:pt x="26" y="35"/>
                </a:cubicBezTo>
                <a:cubicBezTo>
                  <a:pt x="28" y="41"/>
                  <a:pt x="28" y="41"/>
                  <a:pt x="28" y="41"/>
                </a:cubicBezTo>
                <a:cubicBezTo>
                  <a:pt x="29" y="45"/>
                  <a:pt x="29" y="45"/>
                  <a:pt x="29" y="45"/>
                </a:cubicBezTo>
                <a:cubicBezTo>
                  <a:pt x="30" y="41"/>
                  <a:pt x="30" y="41"/>
                  <a:pt x="30" y="41"/>
                </a:cubicBezTo>
                <a:cubicBezTo>
                  <a:pt x="33" y="35"/>
                  <a:pt x="33" y="35"/>
                  <a:pt x="33" y="35"/>
                </a:cubicBezTo>
                <a:cubicBezTo>
                  <a:pt x="35" y="36"/>
                  <a:pt x="35" y="36"/>
                  <a:pt x="35" y="36"/>
                </a:cubicBezTo>
                <a:cubicBezTo>
                  <a:pt x="38" y="37"/>
                  <a:pt x="38" y="37"/>
                  <a:pt x="38" y="37"/>
                </a:cubicBezTo>
                <a:cubicBezTo>
                  <a:pt x="37" y="35"/>
                  <a:pt x="37" y="35"/>
                  <a:pt x="37" y="35"/>
                </a:cubicBezTo>
                <a:cubicBezTo>
                  <a:pt x="35" y="32"/>
                  <a:pt x="35" y="32"/>
                  <a:pt x="35" y="32"/>
                </a:cubicBezTo>
                <a:cubicBezTo>
                  <a:pt x="42" y="30"/>
                  <a:pt x="42" y="30"/>
                  <a:pt x="42" y="30"/>
                </a:cubicBezTo>
                <a:cubicBezTo>
                  <a:pt x="45" y="29"/>
                  <a:pt x="45" y="29"/>
                  <a:pt x="45" y="29"/>
                </a:cubicBezTo>
                <a:cubicBezTo>
                  <a:pt x="42" y="27"/>
                  <a:pt x="42" y="27"/>
                  <a:pt x="42" y="27"/>
                </a:cubicBezTo>
                <a:cubicBezTo>
                  <a:pt x="35" y="25"/>
                  <a:pt x="35" y="25"/>
                  <a:pt x="35" y="25"/>
                </a:cubicBezTo>
                <a:cubicBezTo>
                  <a:pt x="37" y="22"/>
                  <a:pt x="37" y="22"/>
                  <a:pt x="37" y="22"/>
                </a:cubicBezTo>
                <a:cubicBezTo>
                  <a:pt x="38" y="20"/>
                  <a:pt x="38" y="20"/>
                  <a:pt x="38" y="20"/>
                </a:cubicBezTo>
                <a:cubicBezTo>
                  <a:pt x="35" y="21"/>
                  <a:pt x="35" y="21"/>
                  <a:pt x="35" y="21"/>
                </a:cubicBezTo>
                <a:cubicBezTo>
                  <a:pt x="33" y="23"/>
                  <a:pt x="33" y="23"/>
                  <a:pt x="33" y="23"/>
                </a:cubicBezTo>
                <a:cubicBezTo>
                  <a:pt x="30" y="16"/>
                  <a:pt x="30" y="16"/>
                  <a:pt x="30" y="16"/>
                </a:cubicBezTo>
                <a:cubicBezTo>
                  <a:pt x="29" y="13"/>
                  <a:pt x="29" y="13"/>
                  <a:pt x="29" y="13"/>
                </a:cubicBezTo>
                <a:cubicBezTo>
                  <a:pt x="28" y="16"/>
                  <a:pt x="28" y="16"/>
                  <a:pt x="28" y="16"/>
                </a:cubicBezTo>
                <a:cubicBezTo>
                  <a:pt x="26" y="23"/>
                  <a:pt x="26" y="23"/>
                  <a:pt x="26" y="23"/>
                </a:cubicBezTo>
                <a:cubicBezTo>
                  <a:pt x="23" y="21"/>
                  <a:pt x="23" y="21"/>
                  <a:pt x="23" y="21"/>
                </a:cubicBezTo>
                <a:cubicBezTo>
                  <a:pt x="21" y="20"/>
                  <a:pt x="21" y="20"/>
                  <a:pt x="21" y="20"/>
                </a:cubicBezTo>
                <a:close/>
                <a:moveTo>
                  <a:pt x="46" y="12"/>
                </a:moveTo>
                <a:cubicBezTo>
                  <a:pt x="42" y="8"/>
                  <a:pt x="36" y="5"/>
                  <a:pt x="29" y="5"/>
                </a:cubicBezTo>
                <a:cubicBezTo>
                  <a:pt x="23" y="5"/>
                  <a:pt x="17" y="8"/>
                  <a:pt x="13" y="12"/>
                </a:cubicBezTo>
                <a:cubicBezTo>
                  <a:pt x="9" y="16"/>
                  <a:pt x="6" y="22"/>
                  <a:pt x="6" y="29"/>
                </a:cubicBezTo>
                <a:cubicBezTo>
                  <a:pt x="6" y="35"/>
                  <a:pt x="9" y="41"/>
                  <a:pt x="13" y="45"/>
                </a:cubicBezTo>
                <a:cubicBezTo>
                  <a:pt x="17" y="49"/>
                  <a:pt x="23" y="52"/>
                  <a:pt x="29" y="52"/>
                </a:cubicBezTo>
                <a:cubicBezTo>
                  <a:pt x="36" y="52"/>
                  <a:pt x="42" y="49"/>
                  <a:pt x="46" y="45"/>
                </a:cubicBezTo>
                <a:cubicBezTo>
                  <a:pt x="50" y="41"/>
                  <a:pt x="53" y="35"/>
                  <a:pt x="53" y="29"/>
                </a:cubicBezTo>
                <a:cubicBezTo>
                  <a:pt x="53" y="22"/>
                  <a:pt x="50" y="16"/>
                  <a:pt x="46" y="12"/>
                </a:cubicBezTo>
                <a:close/>
              </a:path>
            </a:pathLst>
          </a:custGeom>
          <a:solidFill>
            <a:schemeClr val="bg1"/>
          </a:solidFill>
          <a:ln>
            <a:solidFill>
              <a:schemeClr val="tx1"/>
            </a:solidFill>
          </a:ln>
        </p:spPr>
        <p:txBody>
          <a:bodyPr vert="horz" wrap="square" lIns="96012" tIns="48006" rIns="96012" bIns="48006" numCol="1" anchor="t" anchorCtr="0" compatLnSpc="1"/>
          <a:lstStyle/>
          <a:p>
            <a:endParaRPr lang="zh-CN" altLang="en-US"/>
          </a:p>
        </p:txBody>
      </p:sp>
      <p:grpSp>
        <p:nvGrpSpPr>
          <p:cNvPr id="4" name="组合 10"/>
          <p:cNvGrpSpPr/>
          <p:nvPr/>
        </p:nvGrpSpPr>
        <p:grpSpPr>
          <a:xfrm>
            <a:off x="1151562" y="2469426"/>
            <a:ext cx="3308349" cy="3308349"/>
            <a:chOff x="4430461" y="2168765"/>
            <a:chExt cx="3150809" cy="3150809"/>
          </a:xfrm>
          <a:solidFill>
            <a:schemeClr val="bg1"/>
          </a:solidFill>
        </p:grpSpPr>
        <p:grpSp>
          <p:nvGrpSpPr>
            <p:cNvPr id="5" name="组合 9"/>
            <p:cNvGrpSpPr/>
            <p:nvPr/>
          </p:nvGrpSpPr>
          <p:grpSpPr>
            <a:xfrm>
              <a:off x="5763665" y="2168765"/>
              <a:ext cx="353200" cy="3150809"/>
              <a:chOff x="5851430" y="2168765"/>
              <a:chExt cx="353200" cy="3150809"/>
            </a:xfrm>
            <a:grpFill/>
          </p:grpSpPr>
          <p:sp>
            <p:nvSpPr>
              <p:cNvPr id="9" name="等腰三角形 8"/>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等腰三角形 100"/>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101"/>
            <p:cNvGrpSpPr/>
            <p:nvPr/>
          </p:nvGrpSpPr>
          <p:grpSpPr>
            <a:xfrm rot="5400000">
              <a:off x="5829266" y="2161629"/>
              <a:ext cx="353200" cy="3150809"/>
              <a:chOff x="5851430" y="2168765"/>
              <a:chExt cx="353200" cy="3150809"/>
            </a:xfrm>
            <a:grpFill/>
          </p:grpSpPr>
          <p:sp>
            <p:nvSpPr>
              <p:cNvPr id="103" name="等腰三角形 102"/>
              <p:cNvSpPr/>
              <p:nvPr/>
            </p:nvSpPr>
            <p:spPr>
              <a:xfrm rot="14472682">
                <a:off x="5823174" y="2197021"/>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等腰三角形 103"/>
              <p:cNvSpPr/>
              <p:nvPr/>
            </p:nvSpPr>
            <p:spPr>
              <a:xfrm rot="7127318" flipV="1">
                <a:off x="5823175" y="4938119"/>
                <a:ext cx="409711" cy="35319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7" name="组合 13"/>
          <p:cNvGrpSpPr/>
          <p:nvPr/>
        </p:nvGrpSpPr>
        <p:grpSpPr>
          <a:xfrm>
            <a:off x="5644716" y="3485955"/>
            <a:ext cx="5897455" cy="1052767"/>
            <a:chOff x="1391653" y="4319654"/>
            <a:chExt cx="5616624" cy="1002635"/>
          </a:xfrm>
        </p:grpSpPr>
        <p:grpSp>
          <p:nvGrpSpPr>
            <p:cNvPr id="8" name="组合 87"/>
            <p:cNvGrpSpPr/>
            <p:nvPr/>
          </p:nvGrpSpPr>
          <p:grpSpPr>
            <a:xfrm>
              <a:off x="1391653" y="4703157"/>
              <a:ext cx="5616624" cy="619132"/>
              <a:chOff x="1637339" y="2183368"/>
              <a:chExt cx="5903935" cy="619132"/>
            </a:xfrm>
          </p:grpSpPr>
          <p:sp>
            <p:nvSpPr>
              <p:cNvPr id="89" name="文本框 88"/>
              <p:cNvSpPr txBox="1"/>
              <p:nvPr/>
            </p:nvSpPr>
            <p:spPr>
              <a:xfrm>
                <a:off x="2108188" y="2183368"/>
                <a:ext cx="5433086" cy="586241"/>
              </a:xfrm>
              <a:prstGeom prst="rect">
                <a:avLst/>
              </a:prstGeom>
              <a:noFill/>
            </p:spPr>
            <p:txBody>
              <a:bodyPr wrap="square" rtlCol="0">
                <a:spAutoFit/>
              </a:bodyPr>
              <a:lstStyle/>
              <a:p>
                <a:pPr eaLnBrk="0" fontAlgn="base" hangingPunct="0">
                  <a:spcBef>
                    <a:spcPct val="0"/>
                  </a:spcBef>
                  <a:spcAft>
                    <a:spcPct val="0"/>
                  </a:spcAft>
                </a:pPr>
                <a:r>
                  <a:rPr lang="zh-CN" altLang="en-US" sz="3400" b="1" dirty="0" smtClean="0">
                    <a:ea typeface="微软雅黑 Light" panose="020B0502040204020203" pitchFamily="34" charset="-122"/>
                    <a:cs typeface="+mn-ea"/>
                    <a:sym typeface="+mn-lt"/>
                  </a:rPr>
                  <a:t>图书</a:t>
                </a:r>
                <a:r>
                  <a:rPr lang="zh-CN" altLang="en-US" sz="3400" b="1" dirty="0">
                    <a:ea typeface="微软雅黑 Light" panose="020B0502040204020203" pitchFamily="34" charset="-122"/>
                    <a:cs typeface="+mn-ea"/>
                    <a:sym typeface="+mn-lt"/>
                  </a:rPr>
                  <a:t>一站式</a:t>
                </a:r>
                <a:r>
                  <a:rPr lang="zh-CN" altLang="en-US" sz="3400" b="1" dirty="0" smtClean="0">
                    <a:ea typeface="微软雅黑 Light" panose="020B0502040204020203" pitchFamily="34" charset="-122"/>
                    <a:cs typeface="+mn-ea"/>
                    <a:sym typeface="+mn-lt"/>
                  </a:rPr>
                  <a:t>检索服务</a:t>
                </a:r>
                <a:endParaRPr lang="zh-CN" altLang="en-US" sz="3400" b="1" dirty="0">
                  <a:ea typeface="微软雅黑 Light" panose="020B0502040204020203" pitchFamily="34" charset="-122"/>
                  <a:cs typeface="+mn-ea"/>
                  <a:sym typeface="+mn-lt"/>
                </a:endParaRPr>
              </a:p>
            </p:txBody>
          </p:sp>
          <p:sp>
            <p:nvSpPr>
              <p:cNvPr id="90" name="文本框 14"/>
              <p:cNvSpPr txBox="1"/>
              <p:nvPr/>
            </p:nvSpPr>
            <p:spPr>
              <a:xfrm>
                <a:off x="1637339" y="2463946"/>
                <a:ext cx="2753019"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700" dirty="0">
                  <a:latin typeface="Source Sans Pro Light" panose="020B0403030403020204" pitchFamily="34" charset="0"/>
                  <a:ea typeface="冬青黑体简体中文 W3" panose="020B0300000000000000" pitchFamily="34" charset="-122"/>
                </a:endParaRPr>
              </a:p>
            </p:txBody>
          </p:sp>
        </p:grpSp>
        <p:grpSp>
          <p:nvGrpSpPr>
            <p:cNvPr id="10" name="组合 107"/>
            <p:cNvGrpSpPr/>
            <p:nvPr/>
          </p:nvGrpSpPr>
          <p:grpSpPr>
            <a:xfrm>
              <a:off x="1391653" y="4319654"/>
              <a:ext cx="994281" cy="929540"/>
              <a:chOff x="-4734" y="1927960"/>
              <a:chExt cx="3412211" cy="3190031"/>
            </a:xfrm>
          </p:grpSpPr>
          <p:sp>
            <p:nvSpPr>
              <p:cNvPr id="109" name="等腰三角形 108"/>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0" name="等腰三角形 109"/>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par>
                                <p:cTn id="19" presetID="2" presetClass="entr" presetSubtype="8" decel="100000"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91122" y="960901"/>
            <a:ext cx="7920000" cy="6240000"/>
          </a:xfrm>
          <a:prstGeom prst="rect">
            <a:avLst/>
          </a:prstGeom>
        </p:spPr>
      </p:pic>
      <p:sp>
        <p:nvSpPr>
          <p:cNvPr id="3" name="圆角矩形标注 2"/>
          <p:cNvSpPr/>
          <p:nvPr/>
        </p:nvSpPr>
        <p:spPr>
          <a:xfrm>
            <a:off x="503345" y="3146563"/>
            <a:ext cx="2237477" cy="680085"/>
          </a:xfrm>
          <a:prstGeom prst="wedgeRoundRectCallout">
            <a:avLst>
              <a:gd name="adj1" fmla="val 46638"/>
              <a:gd name="adj2" fmla="val -83831"/>
              <a:gd name="adj3" fmla="val 16667"/>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defRPr/>
            </a:pPr>
            <a:r>
              <a:rPr lang="zh-CN" altLang="en-US" b="1" dirty="0">
                <a:solidFill>
                  <a:srgbClr val="70AD47">
                    <a:lumMod val="75000"/>
                  </a:srgbClr>
                </a:solidFill>
                <a:ea typeface="微软雅黑" panose="020B0503020204020204" pitchFamily="34" charset="-122"/>
              </a:rPr>
              <a:t>检索词</a:t>
            </a:r>
            <a:r>
              <a:rPr lang="zh-CN" altLang="en-US" b="1" dirty="0" smtClean="0">
                <a:solidFill>
                  <a:srgbClr val="70AD47">
                    <a:lumMod val="75000"/>
                  </a:srgbClr>
                </a:solidFill>
                <a:ea typeface="微软雅黑" panose="020B0503020204020204" pitchFamily="34" charset="-122"/>
              </a:rPr>
              <a:t>：王国</a:t>
            </a:r>
            <a:r>
              <a:rPr lang="zh-CN" altLang="en-US" b="1" dirty="0">
                <a:solidFill>
                  <a:srgbClr val="70AD47">
                    <a:lumMod val="75000"/>
                  </a:srgbClr>
                </a:solidFill>
                <a:ea typeface="微软雅黑" panose="020B0503020204020204" pitchFamily="34" charset="-122"/>
              </a:rPr>
              <a:t>维</a:t>
            </a:r>
            <a:endParaRPr lang="zh-CN" altLang="en-US" b="1" dirty="0">
              <a:solidFill>
                <a:srgbClr val="70AD47">
                  <a:lumMod val="75000"/>
                </a:srgbClr>
              </a:solidFill>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2922814" y="3507961"/>
            <a:ext cx="4230000" cy="2890000"/>
          </a:xfrm>
          <a:prstGeom prst="rect">
            <a:avLst/>
          </a:prstGeom>
          <a:ln w="38100">
            <a:solidFill>
              <a:schemeClr val="accent1">
                <a:lumMod val="75000"/>
              </a:schemeClr>
            </a:solidFill>
          </a:ln>
        </p:spPr>
      </p:pic>
      <p:sp>
        <p:nvSpPr>
          <p:cNvPr id="6" name="圆角矩形标注 5"/>
          <p:cNvSpPr/>
          <p:nvPr/>
        </p:nvSpPr>
        <p:spPr>
          <a:xfrm>
            <a:off x="685337" y="6459388"/>
            <a:ext cx="2237477" cy="680085"/>
          </a:xfrm>
          <a:prstGeom prst="wedgeRoundRectCallout">
            <a:avLst>
              <a:gd name="adj1" fmla="val 41437"/>
              <a:gd name="adj2" fmla="val -60302"/>
              <a:gd name="adj3" fmla="val 16667"/>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lIns="96012" tIns="48006" rIns="96012" bIns="48006" anchor="ctr"/>
          <a:lstStyle/>
          <a:p>
            <a:pPr algn="ctr">
              <a:defRPr/>
            </a:pPr>
            <a:r>
              <a:rPr lang="zh-CN" altLang="en-US" b="1" dirty="0" smtClean="0">
                <a:solidFill>
                  <a:srgbClr val="70AD47">
                    <a:lumMod val="75000"/>
                  </a:srgbClr>
                </a:solidFill>
                <a:ea typeface="微软雅黑" panose="020B0503020204020204" pitchFamily="34" charset="-122"/>
              </a:rPr>
              <a:t>检索提示</a:t>
            </a:r>
            <a:endParaRPr lang="zh-CN" altLang="en-US" b="1" dirty="0">
              <a:solidFill>
                <a:srgbClr val="70AD47">
                  <a:lumMod val="75000"/>
                </a:srgbClr>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6104" y="1296194"/>
            <a:ext cx="12466667" cy="5295238"/>
          </a:xfrm>
          <a:prstGeom prst="rect">
            <a:avLst/>
          </a:prstGeom>
        </p:spPr>
      </p:pic>
      <p:sp>
        <p:nvSpPr>
          <p:cNvPr id="3" name="圆角矩形 2"/>
          <p:cNvSpPr/>
          <p:nvPr/>
        </p:nvSpPr>
        <p:spPr>
          <a:xfrm>
            <a:off x="10520557" y="2438419"/>
            <a:ext cx="2099156" cy="68047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rtlCol="0" anchor="ctr"/>
          <a:lstStyle/>
          <a:p>
            <a:pPr algn="ctr"/>
            <a:endParaRPr lang="zh-CN" altLang="en-US"/>
          </a:p>
        </p:txBody>
      </p:sp>
      <p:sp>
        <p:nvSpPr>
          <p:cNvPr id="4" name="AutoShape 9"/>
          <p:cNvSpPr>
            <a:spLocks noChangeArrowheads="1"/>
          </p:cNvSpPr>
          <p:nvPr/>
        </p:nvSpPr>
        <p:spPr bwMode="auto">
          <a:xfrm>
            <a:off x="10361240" y="1582955"/>
            <a:ext cx="1656184" cy="568703"/>
          </a:xfrm>
          <a:prstGeom prst="wedgeRectCallout">
            <a:avLst>
              <a:gd name="adj1" fmla="val 41221"/>
              <a:gd name="adj2" fmla="val 86409"/>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6012" tIns="48006" rIns="96012" bIns="48006" numCol="1" spcCol="0" rtlCol="0" fromWordArt="0" anchor="ctr" anchorCtr="0" forceAA="0" compatLnSpc="1">
            <a:noAutofit/>
          </a:bodyPr>
          <a:lstStyle/>
          <a:p>
            <a:pPr algn="ctr"/>
            <a:r>
              <a:rPr lang="zh-CN" altLang="en-US" b="1" dirty="0" smtClean="0">
                <a:solidFill>
                  <a:srgbClr val="70AD47">
                    <a:lumMod val="75000"/>
                  </a:srgbClr>
                </a:solidFill>
                <a:ea typeface="微软雅黑" panose="020B0503020204020204" pitchFamily="34" charset="-122"/>
              </a:rPr>
              <a:t>相关词检索</a:t>
            </a:r>
            <a:endParaRPr lang="zh-CN" altLang="en-US" b="1" dirty="0">
              <a:solidFill>
                <a:srgbClr val="70AD47">
                  <a:lumMod val="75000"/>
                </a:srgbClr>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ags/tag1.xml><?xml version="1.0" encoding="utf-8"?>
<p:tagLst xmlns:p="http://schemas.openxmlformats.org/presentationml/2006/main">
  <p:tag name="KSO_WM_TEMPLATE_CATEGORY" val="custom"/>
  <p:tag name="KSO_WM_TEMPLATE_INDEX" val="160493"/>
</p:tagLst>
</file>

<file path=ppt/tags/tag2.xml><?xml version="1.0" encoding="utf-8"?>
<p:tagLst xmlns:p="http://schemas.openxmlformats.org/presentationml/2006/main">
  <p:tag name="KSO_WM_TEMPLATE_CATEGORY" val="custom"/>
  <p:tag name="KSO_WM_TEMPLATE_INDEX" val="160493"/>
  <p:tag name="KSO_WM_TAG_VERSION" val="1.0"/>
  <p:tag name="KSO_WM_SLIDE_ID" val="custom160493_2"/>
  <p:tag name="KSO_WM_SLIDE_INDEX" val="2"/>
  <p:tag name="KSO_WM_SLIDE_ITEM_CNT" val="1"/>
  <p:tag name="KSO_WM_SLIDE_LAYOUT" val="a_f"/>
  <p:tag name="KSO_WM_SLIDE_LAYOUT_CNT" val="1_1"/>
  <p:tag name="KSO_WM_SLIDE_TYPE" val="text"/>
  <p:tag name="KSO_WM_BEAUTIFY_FLAG" val="#wm#"/>
  <p:tag name="KSO_WM_SLIDE_POSITION" val="160*154"/>
  <p:tag name="KSO_WM_SLIDE_SIZE" val="734*332"/>
</p:tagLst>
</file>

<file path=ppt/tags/tag3.xml><?xml version="1.0" encoding="utf-8"?>
<p:tagLst xmlns:p="http://schemas.openxmlformats.org/presentationml/2006/main">
  <p:tag name="ISPRING_SCORM_RATE_QUIZZES" val="0"/>
  <p:tag name="ISPRING_RESOURCE_PATHS_HASH" val="875d5e6560ba36884527413a53517d17866972f5"/>
  <p:tag name="ISPRING_PRESENTATION_TITLE" val="PowerPoint 演示文稿"/>
</p:tagLst>
</file>

<file path=ppt/theme/theme1.xml><?xml version="1.0" encoding="utf-8"?>
<a:theme xmlns:a="http://schemas.openxmlformats.org/drawingml/2006/main" name="第一PPT，www.1ppt.com">
  <a:themeElements>
    <a:clrScheme name="自定义 1">
      <a:dk1>
        <a:sysClr val="windowText" lastClr="000000"/>
      </a:dk1>
      <a:lt1>
        <a:srgbClr val="FFFFFF"/>
      </a:lt1>
      <a:dk2>
        <a:srgbClr val="303030"/>
      </a:dk2>
      <a:lt2>
        <a:srgbClr val="DEDEE0"/>
      </a:lt2>
      <a:accent1>
        <a:srgbClr val="C00000"/>
      </a:accent1>
      <a:accent2>
        <a:srgbClr val="444444"/>
      </a:accent2>
      <a:accent3>
        <a:srgbClr val="C00000"/>
      </a:accent3>
      <a:accent4>
        <a:srgbClr val="A5A5A5"/>
      </a:accent4>
      <a:accent5>
        <a:srgbClr val="0070C0"/>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898</Words>
  <Application>WPS 演示</Application>
  <PresentationFormat>自定义</PresentationFormat>
  <Paragraphs>178</Paragraphs>
  <Slides>34</Slides>
  <Notes>33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34</vt:i4>
      </vt:variant>
    </vt:vector>
  </HeadingPairs>
  <TitlesOfParts>
    <vt:vector size="50" baseType="lpstr">
      <vt:lpstr>Arial</vt:lpstr>
      <vt:lpstr>宋体</vt:lpstr>
      <vt:lpstr>Wingdings</vt:lpstr>
      <vt:lpstr>微软雅黑</vt:lpstr>
      <vt:lpstr>黑体</vt:lpstr>
      <vt:lpstr>Impact</vt:lpstr>
      <vt:lpstr>Segoe UI</vt:lpstr>
      <vt:lpstr>Arial Narrow</vt:lpstr>
      <vt:lpstr>Calibri</vt:lpstr>
      <vt:lpstr>微软雅黑 Light</vt:lpstr>
      <vt:lpstr>Source Sans Pro Light</vt:lpstr>
      <vt:lpstr>冬青黑体简体中文 W3</vt:lpstr>
      <vt:lpstr>Arial Unicode MS</vt:lpstr>
      <vt:lpstr>Segoe UI</vt:lpstr>
      <vt:lpstr>Yu Gothic UI Semilight</vt:lpstr>
      <vt:lpstr>第一PPT，www.1ppt.com</vt:lpstr>
      <vt:lpstr>PowerPoint 演示文稿</vt:lpstr>
      <vt:lpstr>PowerPoint 演示文稿</vt:lpstr>
      <vt:lpstr>PowerPoint 演示文稿</vt:lpstr>
      <vt:lpstr>读秀全文搜索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工作计划</dc:title>
  <dc:creator>第一PPT模板网-WWW.1PPT.COM</dc:creator>
  <cp:keywords>第一PPT模板网-WWW.1PPT.COM</cp:keywords>
  <cp:lastModifiedBy>hi树同学</cp:lastModifiedBy>
  <cp:revision>111</cp:revision>
  <dcterms:created xsi:type="dcterms:W3CDTF">2015-10-28T12:59:00Z</dcterms:created>
  <dcterms:modified xsi:type="dcterms:W3CDTF">2021-03-12T01:42:07Z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