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1.jpg" ContentType="image/jpeg"/>
  <Override PartName="/ppt/media/image32.jpg" ContentType="image/jpeg"/>
  <Override PartName="/ppt/media/image38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5"/>
  </p:notesMasterIdLst>
  <p:sldIdLst>
    <p:sldId id="262" r:id="rId2"/>
    <p:sldId id="266" r:id="rId3"/>
    <p:sldId id="268" r:id="rId4"/>
    <p:sldId id="257" r:id="rId5"/>
    <p:sldId id="267" r:id="rId6"/>
    <p:sldId id="279" r:id="rId7"/>
    <p:sldId id="276" r:id="rId8"/>
    <p:sldId id="273" r:id="rId9"/>
    <p:sldId id="285" r:id="rId10"/>
    <p:sldId id="261" r:id="rId11"/>
    <p:sldId id="280" r:id="rId12"/>
    <p:sldId id="281" r:id="rId13"/>
    <p:sldId id="282" r:id="rId14"/>
    <p:sldId id="283" r:id="rId15"/>
    <p:sldId id="284" r:id="rId16"/>
    <p:sldId id="270" r:id="rId17"/>
    <p:sldId id="297" r:id="rId18"/>
    <p:sldId id="258" r:id="rId19"/>
    <p:sldId id="264" r:id="rId20"/>
    <p:sldId id="286" r:id="rId21"/>
    <p:sldId id="287" r:id="rId22"/>
    <p:sldId id="288" r:id="rId23"/>
    <p:sldId id="298" r:id="rId24"/>
    <p:sldId id="309" r:id="rId25"/>
    <p:sldId id="289" r:id="rId26"/>
    <p:sldId id="272" r:id="rId27"/>
    <p:sldId id="299" r:id="rId28"/>
    <p:sldId id="300" r:id="rId29"/>
    <p:sldId id="301" r:id="rId30"/>
    <p:sldId id="302" r:id="rId31"/>
    <p:sldId id="303" r:id="rId32"/>
    <p:sldId id="290" r:id="rId33"/>
    <p:sldId id="307" r:id="rId34"/>
    <p:sldId id="291" r:id="rId35"/>
    <p:sldId id="263" r:id="rId36"/>
    <p:sldId id="292" r:id="rId37"/>
    <p:sldId id="293" r:id="rId38"/>
    <p:sldId id="259" r:id="rId39"/>
    <p:sldId id="260" r:id="rId40"/>
    <p:sldId id="265" r:id="rId41"/>
    <p:sldId id="294" r:id="rId42"/>
    <p:sldId id="271" r:id="rId43"/>
    <p:sldId id="308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2015"/>
    <a:srgbClr val="8B0018"/>
    <a:srgbClr val="00FF00"/>
    <a:srgbClr val="FFF900"/>
    <a:srgbClr val="CD6C13"/>
    <a:srgbClr val="EB8121"/>
    <a:srgbClr val="FF3939"/>
    <a:srgbClr val="9F1B11"/>
    <a:srgbClr val="035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4672" autoAdjust="0"/>
  </p:normalViewPr>
  <p:slideViewPr>
    <p:cSldViewPr snapToGrid="0">
      <p:cViewPr varScale="1">
        <p:scale>
          <a:sx n="61" d="100"/>
          <a:sy n="61" d="100"/>
        </p:scale>
        <p:origin x="72" y="220"/>
      </p:cViewPr>
      <p:guideLst>
        <p:guide orient="horz" pos="2818"/>
        <p:guide pos="3840"/>
        <p:guide pos="6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D92E7-09E1-43F3-8139-D0DF73EC8018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508DC-51A7-44D4-BB9C-A5C629DB6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94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34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661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43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813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66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 smtClean="0"/>
              <a:t>当前期刊，首次发表（</a:t>
            </a:r>
            <a:r>
              <a:rPr lang="zh-CN" altLang="en-US" sz="1200" b="1" dirty="0" smtClean="0">
                <a:latin typeface="等线" panose="02010600030101010101" pitchFamily="2" charset="-122"/>
                <a:ea typeface="+mn-ea"/>
              </a:rPr>
              <a:t>首次发布的文章，在正式期刊发布前在线发布的文章，后期会略作修改</a:t>
            </a:r>
            <a:r>
              <a:rPr lang="zh-CN" altLang="en-US" b="0" dirty="0" smtClean="0"/>
              <a:t>），往期期刊。</a:t>
            </a:r>
            <a:r>
              <a:rPr lang="zh-CN" altLang="en-US" sz="1200" b="0" dirty="0" smtClean="0">
                <a:latin typeface="等线" panose="02010600030101010101" pitchFamily="2" charset="-122"/>
                <a:ea typeface="+mn-ea"/>
              </a:rPr>
              <a:t>在当期期刊和首次发布的文章，点击链接直接阅读</a:t>
            </a:r>
            <a:endParaRPr lang="en-US" altLang="zh-CN" sz="1200" b="0" dirty="0" smtClean="0">
              <a:latin typeface="等线" panose="02010600030101010101" pitchFamily="2" charset="-122"/>
              <a:ea typeface="+mn-ea"/>
            </a:endParaRPr>
          </a:p>
          <a:p>
            <a:pPr eaLnBrk="1" hangingPunct="1"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459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 smtClean="0"/>
              <a:t>往期期刊，创刊以来所有内容</a:t>
            </a:r>
            <a:r>
              <a:rPr lang="zh-CN" altLang="en-US" b="0" dirty="0" smtClean="0"/>
              <a:t>（</a:t>
            </a:r>
            <a:r>
              <a:rPr lang="zh-CN" altLang="en-US" sz="1200" b="0" dirty="0" smtClean="0">
                <a:latin typeface="等线" panose="02010600030101010101" pitchFamily="2" charset="-122"/>
                <a:ea typeface="+mn-ea"/>
              </a:rPr>
              <a:t>选取年份，显示该年份所有期刊，点击封面即可）</a:t>
            </a:r>
            <a:endParaRPr lang="en-US" altLang="zh-CN" sz="1200" b="0" dirty="0" smtClean="0">
              <a:latin typeface="等线" panose="02010600030101010101" pitchFamily="2" charset="-122"/>
              <a:ea typeface="+mn-ea"/>
            </a:endParaRPr>
          </a:p>
          <a:p>
            <a:r>
              <a:rPr lang="zh-CN" altLang="en-US" sz="1200" b="0" dirty="0" smtClean="0">
                <a:latin typeface="等线" panose="02010600030101010101" pitchFamily="2" charset="-122"/>
                <a:ea typeface="+mn-ea"/>
              </a:rPr>
              <a:t>大家还记得之前提到的</a:t>
            </a:r>
            <a:r>
              <a:rPr lang="en-US" altLang="zh-CN" sz="1200" b="0" dirty="0" smtClean="0">
                <a:latin typeface="等线" panose="02010600030101010101" pitchFamily="2" charset="-122"/>
                <a:ea typeface="+mn-ea"/>
              </a:rPr>
              <a:t>science</a:t>
            </a:r>
            <a:r>
              <a:rPr lang="zh-CN" altLang="en-US" sz="1200" b="0" dirty="0" smtClean="0">
                <a:latin typeface="等线" panose="02010600030101010101" pitchFamily="2" charset="-122"/>
                <a:ea typeface="+mn-ea"/>
              </a:rPr>
              <a:t>主刊创刊时间吗？</a:t>
            </a:r>
            <a:r>
              <a:rPr lang="en-US" altLang="zh-CN" sz="1200" b="1" dirty="0" smtClean="0">
                <a:latin typeface="等线" panose="02010600030101010101" pitchFamily="2" charset="-122"/>
                <a:ea typeface="+mn-ea"/>
              </a:rPr>
              <a:t>science</a:t>
            </a:r>
            <a:r>
              <a:rPr lang="zh-CN" altLang="en-US" sz="1200" b="1" dirty="0" smtClean="0">
                <a:latin typeface="等线" panose="02010600030101010101" pitchFamily="2" charset="-122"/>
                <a:ea typeface="+mn-ea"/>
              </a:rPr>
              <a:t>主刊创刊于</a:t>
            </a:r>
            <a:r>
              <a:rPr lang="en-US" altLang="zh-CN" sz="1200" b="1" dirty="0" smtClean="0">
                <a:latin typeface="等线" panose="02010600030101010101" pitchFamily="2" charset="-122"/>
                <a:ea typeface="+mn-ea"/>
              </a:rPr>
              <a:t>1880</a:t>
            </a:r>
            <a:r>
              <a:rPr lang="zh-CN" altLang="en-US" sz="1200" b="1" dirty="0" smtClean="0">
                <a:latin typeface="等线" panose="02010600030101010101" pitchFamily="2" charset="-122"/>
                <a:ea typeface="+mn-ea"/>
              </a:rPr>
              <a:t>年。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454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从上到下依次是</a:t>
            </a:r>
            <a:r>
              <a:rPr lang="zh-CN" altLang="en-US" b="1" dirty="0" smtClean="0"/>
              <a:t>文章信息</a:t>
            </a:r>
            <a:r>
              <a:rPr lang="zh-CN" altLang="en-US" dirty="0" smtClean="0"/>
              <a:t>（作者，发布期刊，时间，声明等），指标和</a:t>
            </a:r>
            <a:r>
              <a:rPr lang="zh-CN" altLang="en-US" b="1" dirty="0" smtClean="0"/>
              <a:t>被引量</a:t>
            </a:r>
            <a:r>
              <a:rPr lang="zh-CN" altLang="en-US" dirty="0" smtClean="0"/>
              <a:t>，</a:t>
            </a:r>
            <a:r>
              <a:rPr lang="en-US" altLang="zh-CN" b="1" dirty="0" smtClean="0"/>
              <a:t>pdf</a:t>
            </a:r>
            <a:r>
              <a:rPr lang="zh-CN" altLang="en-US" b="1" dirty="0" smtClean="0"/>
              <a:t>下载</a:t>
            </a:r>
            <a:r>
              <a:rPr lang="zh-CN" altLang="en-US" dirty="0" smtClean="0"/>
              <a:t>，</a:t>
            </a:r>
            <a:r>
              <a:rPr lang="zh-CN" altLang="en-US" b="1" dirty="0" smtClean="0"/>
              <a:t>参考文献</a:t>
            </a:r>
            <a:r>
              <a:rPr lang="zh-CN" altLang="en-US" dirty="0" smtClean="0"/>
              <a:t>，</a:t>
            </a:r>
            <a:r>
              <a:rPr lang="zh-CN" altLang="en-US" b="1" dirty="0" smtClean="0"/>
              <a:t>图片</a:t>
            </a:r>
            <a:r>
              <a:rPr lang="zh-CN" altLang="en-US" dirty="0" smtClean="0"/>
              <a:t>和多媒体，</a:t>
            </a:r>
            <a:r>
              <a:rPr lang="zh-CN" altLang="en-US" b="1" dirty="0" smtClean="0"/>
              <a:t>分享</a:t>
            </a:r>
            <a:endParaRPr lang="en-US" altLang="zh-CN" b="1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49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4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77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081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881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2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47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358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06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56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09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17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9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3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05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39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8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51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65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1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DFBED-42BD-4637-9349-17583FF219B5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53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19020" y="4822661"/>
            <a:ext cx="621407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Bold" panose="020E0705020206020404" pitchFamily="34" charset="0"/>
              </a:rPr>
              <a:t>advance science, engineering, and innovation</a:t>
            </a:r>
            <a:endParaRPr lang="zh-CN" alt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2" name="同侧圆角矩形 1"/>
          <p:cNvSpPr/>
          <p:nvPr/>
        </p:nvSpPr>
        <p:spPr>
          <a:xfrm rot="10800000">
            <a:off x="1974014" y="10393"/>
            <a:ext cx="1826981" cy="5181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057067" y="1791231"/>
            <a:ext cx="4057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9600" dirty="0" smtClean="0">
                <a:solidFill>
                  <a:srgbClr val="CA20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cience</a:t>
            </a:r>
            <a:endParaRPr lang="zh-CN" altLang="en-US" sz="9600" dirty="0">
              <a:solidFill>
                <a:srgbClr val="CA20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89" y="3082182"/>
            <a:ext cx="1618717" cy="7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Cover image expan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5593" y="1752605"/>
            <a:ext cx="3188600" cy="4054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矩形 2"/>
          <p:cNvSpPr/>
          <p:nvPr/>
        </p:nvSpPr>
        <p:spPr>
          <a:xfrm>
            <a:off x="1091817" y="2271602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具有科学新闻杂志和学术期刊</a:t>
            </a:r>
            <a:r>
              <a:rPr lang="zh-CN" altLang="en-US" sz="2000" b="1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双重特点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新闻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&amp;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社论（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49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％）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  <a:cs typeface="Arial Unicode MS" pitchFamily="34" charset="-122"/>
            </a:endParaRP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专家评审的研究论文（</a:t>
            </a:r>
            <a:r>
              <a:rPr lang="en-US" altLang="zh-CN" sz="20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51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％）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  <a:cs typeface="Arial Unicode MS" pitchFamily="34" charset="-122"/>
            </a:endParaRPr>
          </a:p>
          <a:p>
            <a:pPr marL="342900" indent="-342900">
              <a:spcBef>
                <a:spcPts val="1200"/>
              </a:spcBef>
              <a:buFontTx/>
              <a:buChar char="•"/>
              <a:defRPr/>
            </a:pP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高品质</a:t>
            </a: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、高影响力</a:t>
            </a:r>
            <a:endParaRPr lang="zh-CN" altLang="en-US" sz="2000" kern="0" dirty="0">
              <a:latin typeface="宋体" panose="02010600030101010101" pitchFamily="2" charset="-122"/>
              <a:ea typeface="宋体" panose="02010600030101010101" pitchFamily="2" charset="-122"/>
              <a:cs typeface="Arial Unicode MS" pitchFamily="34" charset="-122"/>
            </a:endParaRP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编辑团队由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25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位具有博士学位的编辑，及超过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120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名来自各学科领域的顶尖专家组成；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来稿要经过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严格的同行评审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，稿件接收率不到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7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％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；</a:t>
            </a:r>
            <a:endParaRPr lang="zh-CN" altLang="en-US" sz="2000" kern="0" dirty="0">
              <a:latin typeface="宋体" panose="02010600030101010101" pitchFamily="2" charset="-122"/>
              <a:ea typeface="宋体" panose="02010600030101010101" pitchFamily="2" charset="-122"/>
              <a:cs typeface="Arial Unicode MS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3617" y="456103"/>
            <a:ext cx="587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+mj-ea"/>
              </a:rPr>
              <a:t>系列期刊</a:t>
            </a:r>
            <a:r>
              <a:rPr lang="en-US" altLang="zh-CN" sz="4000" dirty="0">
                <a:latin typeface="+mj-ea"/>
              </a:rPr>
              <a:t>-</a:t>
            </a:r>
            <a:r>
              <a:rPr lang="en-US" altLang="zh-CN" sz="4000" b="1" i="1" kern="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Science</a:t>
            </a:r>
            <a:r>
              <a:rPr lang="en-US" altLang="zh-CN" sz="4000" kern="0" dirty="0">
                <a:solidFill>
                  <a:schemeClr val="tx2"/>
                </a:solidFill>
                <a:latin typeface="+mj-ea"/>
              </a:rPr>
              <a:t>《</a:t>
            </a:r>
            <a:r>
              <a:rPr lang="zh-CN" altLang="en-US" sz="4000" kern="0" dirty="0">
                <a:solidFill>
                  <a:schemeClr val="tx2"/>
                </a:solidFill>
                <a:latin typeface="+mj-ea"/>
              </a:rPr>
              <a:t>科学</a:t>
            </a:r>
            <a:r>
              <a:rPr lang="en-US" altLang="zh-CN" sz="4000" kern="0" dirty="0">
                <a:solidFill>
                  <a:schemeClr val="tx2"/>
                </a:solidFill>
                <a:latin typeface="+mj-ea"/>
              </a:rPr>
              <a:t>》</a:t>
            </a:r>
            <a:endParaRPr lang="zh-CN" altLang="en-US" sz="4000" kern="0" dirty="0">
              <a:solidFill>
                <a:schemeClr val="tx2"/>
              </a:solidFill>
              <a:latin typeface="+mj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3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16252" y="2118277"/>
            <a:ext cx="6640462" cy="332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000" lvl="1" indent="-3420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+mn-ea"/>
                <a:ea typeface="+mn-ea"/>
                <a:cs typeface="Arial Unicode MS" panose="020B0604020202020204" pitchFamily="34" charset="-122"/>
              </a:rPr>
              <a:t>创刊</a:t>
            </a:r>
            <a:r>
              <a:rPr lang="zh-CN" altLang="en-US" sz="2000" dirty="0">
                <a:latin typeface="+mn-ea"/>
                <a:ea typeface="+mn-ea"/>
                <a:cs typeface="Arial Unicode MS" panose="020B0604020202020204" pitchFamily="34" charset="-122"/>
              </a:rPr>
              <a:t>于</a:t>
            </a:r>
            <a:r>
              <a:rPr lang="en-US" altLang="zh-CN" sz="2000" dirty="0">
                <a:solidFill>
                  <a:srgbClr val="CA2015"/>
                </a:solidFill>
                <a:latin typeface="+mn-ea"/>
                <a:ea typeface="+mn-ea"/>
                <a:cs typeface="Arial Unicode MS" panose="020B0604020202020204" pitchFamily="34" charset="-122"/>
              </a:rPr>
              <a:t>1999</a:t>
            </a:r>
            <a:r>
              <a:rPr lang="zh-CN" altLang="en-US" sz="2000" dirty="0">
                <a:solidFill>
                  <a:srgbClr val="CA2015"/>
                </a:solidFill>
                <a:latin typeface="+mn-ea"/>
                <a:ea typeface="+mn-ea"/>
                <a:cs typeface="Arial Unicode MS" panose="020B0604020202020204" pitchFamily="34" charset="-122"/>
              </a:rPr>
              <a:t>年</a:t>
            </a:r>
            <a:r>
              <a:rPr lang="zh-CN" altLang="en-US" sz="2000" dirty="0">
                <a:latin typeface="+mn-ea"/>
                <a:ea typeface="+mn-ea"/>
                <a:cs typeface="Arial Unicode MS" panose="020B0604020202020204" pitchFamily="34" charset="-122"/>
              </a:rPr>
              <a:t>，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原</a:t>
            </a:r>
            <a:r>
              <a:rPr lang="en-US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Science STKE 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—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《细胞信号转导》</a:t>
            </a:r>
            <a:r>
              <a:rPr lang="zh-CN" altLang="en-US" sz="2000" dirty="0" smtClean="0">
                <a:latin typeface="+mn-ea"/>
                <a:ea typeface="+mn-ea"/>
                <a:cs typeface="Arial Unicode MS" panose="020B0604020202020204" pitchFamily="34" charset="-122"/>
              </a:rPr>
              <a:t>，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是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美国科学促进会（</a:t>
            </a:r>
            <a:r>
              <a:rPr lang="en-US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AAAS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）旗下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研究细胞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信号转导的官方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刊物</a:t>
            </a:r>
            <a:r>
              <a:rPr lang="zh-CN" altLang="en-US" sz="2000" dirty="0">
                <a:latin typeface="+mn-ea"/>
                <a:ea typeface="+mn-ea"/>
                <a:cs typeface="Arial Unicode MS" panose="020B0604020202020204" pitchFamily="34" charset="-122"/>
              </a:rPr>
              <a:t>。</a:t>
            </a:r>
            <a:endParaRPr lang="en-US" altLang="zh-CN" sz="2000" b="1" dirty="0">
              <a:latin typeface="+mn-ea"/>
              <a:ea typeface="+mn-ea"/>
              <a:cs typeface="Arial Unicode MS" panose="020B0604020202020204" pitchFamily="34" charset="-122"/>
            </a:endParaRPr>
          </a:p>
          <a:p>
            <a:pPr marL="342000" lvl="1" indent="-3420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+mn-ea"/>
                <a:ea typeface="+mn-ea"/>
                <a:cs typeface="Arial Unicode MS" panose="020B0604020202020204" pitchFamily="34" charset="-122"/>
              </a:rPr>
              <a:t>研究范围</a:t>
            </a:r>
            <a:r>
              <a:rPr lang="zh-CN" altLang="en-US" sz="2000" b="1" dirty="0" smtClean="0">
                <a:latin typeface="+mn-ea"/>
                <a:ea typeface="+mn-ea"/>
                <a:cs typeface="Arial Unicode MS" panose="020B0604020202020204" pitchFamily="34" charset="-122"/>
              </a:rPr>
              <a:t>：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生物化学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、生物信息学、细胞生物学、分子生物学、微生物学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、系统生物学、免疫学、神经科学、药理学、生理学</a:t>
            </a:r>
            <a:r>
              <a:rPr lang="zh-CN" altLang="en-US" sz="2000" dirty="0">
                <a:latin typeface="+mn-ea"/>
                <a:ea typeface="+mn-ea"/>
                <a:cs typeface="Arial Unicode MS" panose="020B0604020202020204" pitchFamily="34" charset="-122"/>
              </a:rPr>
              <a:t>。</a:t>
            </a:r>
            <a:endParaRPr lang="en-US" altLang="zh-CN" sz="2000" dirty="0" smtClean="0">
              <a:latin typeface="+mn-ea"/>
              <a:ea typeface="+mn-ea"/>
              <a:cs typeface="Arial Unicode MS" panose="020B0604020202020204" pitchFamily="34" charset="-122"/>
            </a:endParaRPr>
          </a:p>
          <a:p>
            <a:pPr marL="342000" lvl="1" indent="-3420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latin typeface="+mn-ea"/>
                <a:ea typeface="+mn-ea"/>
                <a:cs typeface="Arial Unicode MS" panose="020B0604020202020204" pitchFamily="34" charset="-122"/>
              </a:rPr>
              <a:t>期刊</a:t>
            </a:r>
            <a:r>
              <a:rPr lang="zh-CN" altLang="en-US" sz="2000" b="1" dirty="0">
                <a:latin typeface="+mn-ea"/>
                <a:ea typeface="+mn-ea"/>
                <a:cs typeface="Arial Unicode MS" panose="020B0604020202020204" pitchFamily="34" charset="-122"/>
              </a:rPr>
              <a:t>品质</a:t>
            </a:r>
            <a:r>
              <a:rPr lang="zh-CN" altLang="en-US" sz="2000" b="1" dirty="0" smtClean="0">
                <a:latin typeface="+mn-ea"/>
                <a:ea typeface="+mn-ea"/>
                <a:cs typeface="Arial Unicode MS" panose="020B0604020202020204" pitchFamily="34" charset="-122"/>
              </a:rPr>
              <a:t>：</a:t>
            </a:r>
            <a:r>
              <a:rPr lang="zh-CN" altLang="en-US" sz="2000" dirty="0" smtClean="0">
                <a:latin typeface="+mn-ea"/>
                <a:ea typeface="+mn-ea"/>
                <a:cs typeface="Arial Unicode MS" panose="020B0604020202020204" pitchFamily="34" charset="-122"/>
              </a:rPr>
              <a:t>在</a:t>
            </a:r>
            <a:r>
              <a:rPr lang="zh-CN" altLang="en-US" sz="2000" dirty="0">
                <a:solidFill>
                  <a:srgbClr val="CA2015"/>
                </a:solidFill>
                <a:latin typeface="+mn-ea"/>
                <a:ea typeface="+mn-ea"/>
                <a:cs typeface="Arial Unicode MS" panose="020B0604020202020204" pitchFamily="34" charset="-122"/>
              </a:rPr>
              <a:t>生物化学、分子生物学及细胞生物学</a:t>
            </a:r>
            <a:r>
              <a:rPr lang="zh-CN" altLang="en-US" sz="2000" dirty="0">
                <a:latin typeface="+mn-ea"/>
                <a:ea typeface="+mn-ea"/>
                <a:cs typeface="Arial Unicode MS" panose="020B0604020202020204" pitchFamily="34" charset="-122"/>
              </a:rPr>
              <a:t>领域名列前茅</a:t>
            </a:r>
            <a:r>
              <a:rPr lang="zh-CN" altLang="en-US" sz="2000" dirty="0" smtClean="0">
                <a:latin typeface="+mn-ea"/>
                <a:ea typeface="+mn-ea"/>
                <a:cs typeface="Arial Unicode MS" panose="020B0604020202020204" pitchFamily="34" charset="-122"/>
              </a:rPr>
              <a:t>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Picture 2" descr="Cover image expan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49" y="2565519"/>
            <a:ext cx="2978815" cy="378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53617" y="456103"/>
            <a:ext cx="9327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+mj-ea"/>
              </a:rPr>
              <a:t>系列期刊</a:t>
            </a:r>
            <a:r>
              <a:rPr lang="en-US" altLang="zh-CN" sz="4000" dirty="0">
                <a:latin typeface="+mj-ea"/>
              </a:rPr>
              <a:t>-</a:t>
            </a:r>
            <a:r>
              <a:rPr lang="en-US" altLang="zh-CN" sz="4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Science Signaling</a:t>
            </a:r>
            <a:r>
              <a:rPr lang="en-US" altLang="zh-CN" sz="4000" kern="0" dirty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《</a:t>
            </a:r>
            <a:r>
              <a:rPr lang="zh-CN" altLang="en-US" sz="4000" kern="0" dirty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科学信号</a:t>
            </a:r>
            <a:r>
              <a:rPr lang="en-US" altLang="zh-CN" sz="4000" kern="0" dirty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》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5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41181" y="2236743"/>
            <a:ext cx="6859076" cy="40007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rgbClr val="CA2015"/>
                </a:solidFill>
                <a:latin typeface="+mn-ea"/>
              </a:rPr>
              <a:t>2009</a:t>
            </a:r>
            <a:r>
              <a:rPr lang="zh-CN" altLang="en-US" sz="2000" kern="0" dirty="0">
                <a:solidFill>
                  <a:srgbClr val="CA2015"/>
                </a:solidFill>
                <a:latin typeface="+mn-ea"/>
              </a:rPr>
              <a:t>年</a:t>
            </a:r>
            <a:r>
              <a:rPr lang="zh-CN" altLang="zh-CN" sz="2000" kern="0" dirty="0">
                <a:latin typeface="+mn-ea"/>
              </a:rPr>
              <a:t>美国科学促进会（</a:t>
            </a:r>
            <a:r>
              <a:rPr lang="en-US" altLang="zh-CN" sz="2000" kern="0" dirty="0">
                <a:latin typeface="+mn-ea"/>
              </a:rPr>
              <a:t>AAAS</a:t>
            </a:r>
            <a:r>
              <a:rPr lang="zh-CN" altLang="zh-CN" sz="2000" kern="0" dirty="0">
                <a:latin typeface="+mn-ea"/>
              </a:rPr>
              <a:t>）推出的最新官方刊物，为所有相关学科的基础研究、转化研究和临床研究的专业人员提供思想沟通和交流的论坛</a:t>
            </a:r>
            <a:r>
              <a:rPr lang="zh-CN" altLang="en-US" sz="2000" kern="0" dirty="0">
                <a:latin typeface="+mn-ea"/>
              </a:rPr>
              <a:t>。</a:t>
            </a:r>
            <a:endParaRPr lang="en-US" altLang="zh-CN" sz="2000" kern="0" dirty="0">
              <a:latin typeface="+mn-ea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+mn-ea"/>
              </a:rPr>
              <a:t>宗旨：</a:t>
            </a:r>
            <a:r>
              <a:rPr lang="zh-CN" altLang="zh-CN" sz="2000" kern="0" dirty="0">
                <a:latin typeface="+mn-ea"/>
              </a:rPr>
              <a:t>将</a:t>
            </a:r>
            <a:r>
              <a:rPr lang="zh-CN" altLang="zh-CN" sz="2000" kern="0" dirty="0">
                <a:solidFill>
                  <a:srgbClr val="CA2015"/>
                </a:solidFill>
                <a:latin typeface="+mn-ea"/>
              </a:rPr>
              <a:t>基础科学和临床研究</a:t>
            </a:r>
            <a:r>
              <a:rPr lang="zh-CN" altLang="zh-CN" sz="2000" kern="0" dirty="0">
                <a:latin typeface="+mn-ea"/>
              </a:rPr>
              <a:t>联系起来，以改善</a:t>
            </a:r>
            <a:r>
              <a:rPr lang="zh-CN" altLang="en-US" sz="2000" kern="0" dirty="0">
                <a:latin typeface="+mn-ea"/>
              </a:rPr>
              <a:t>全</a:t>
            </a:r>
            <a:r>
              <a:rPr lang="zh-CN" altLang="zh-CN" sz="2000" kern="0" dirty="0">
                <a:latin typeface="+mn-ea"/>
              </a:rPr>
              <a:t>球患者的护理</a:t>
            </a:r>
            <a:r>
              <a:rPr lang="zh-CN" altLang="en-US" sz="2000" kern="0" dirty="0">
                <a:latin typeface="+mn-ea"/>
              </a:rPr>
              <a:t>。</a:t>
            </a:r>
            <a:endParaRPr lang="en-US" altLang="zh-CN" sz="2000" b="1" kern="0" dirty="0">
              <a:latin typeface="+mn-ea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+mn-ea"/>
              </a:rPr>
              <a:t>研究范围：</a:t>
            </a:r>
            <a:r>
              <a:rPr lang="zh-CN" altLang="zh-CN" sz="2000" kern="0" dirty="0">
                <a:latin typeface="+mn-ea"/>
              </a:rPr>
              <a:t>癌症学、基因组科学、分子生物学、神经科学、生物工程学、生物信息学</a:t>
            </a:r>
            <a:r>
              <a:rPr lang="zh-CN" altLang="en-US" sz="2000" kern="0" dirty="0">
                <a:latin typeface="+mn-ea"/>
              </a:rPr>
              <a:t>，</a:t>
            </a:r>
            <a:r>
              <a:rPr lang="zh-CN" altLang="zh-CN" sz="2000" kern="0" dirty="0">
                <a:latin typeface="+mn-ea"/>
              </a:rPr>
              <a:t>细胞学、心血管疾病、卫生政策</a:t>
            </a:r>
            <a:r>
              <a:rPr lang="zh-CN" altLang="en-US" sz="2000" kern="0" dirty="0">
                <a:latin typeface="+mn-ea"/>
              </a:rPr>
              <a:t>等。</a:t>
            </a:r>
            <a:endParaRPr lang="en-US" altLang="zh-CN" sz="2000" b="1" kern="0" dirty="0">
              <a:latin typeface="+mn-ea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+mn-ea"/>
              </a:rPr>
              <a:t>期刊品质：</a:t>
            </a:r>
            <a:r>
              <a:rPr lang="en-US" altLang="zh-CN" sz="2000" kern="0" dirty="0">
                <a:latin typeface="+mn-ea"/>
              </a:rPr>
              <a:t>《</a:t>
            </a:r>
            <a:r>
              <a:rPr lang="zh-CN" altLang="en-US" sz="2000" kern="0" dirty="0">
                <a:latin typeface="+mn-ea"/>
              </a:rPr>
              <a:t>科学转化医学</a:t>
            </a:r>
            <a:r>
              <a:rPr lang="en-US" altLang="zh-CN" sz="2000" kern="0" dirty="0">
                <a:latin typeface="+mn-ea"/>
              </a:rPr>
              <a:t>》</a:t>
            </a:r>
            <a:r>
              <a:rPr lang="zh-CN" altLang="en-US" sz="2000" kern="0" dirty="0">
                <a:latin typeface="+mn-ea"/>
              </a:rPr>
              <a:t>是在</a:t>
            </a:r>
            <a:r>
              <a:rPr lang="zh-CN" altLang="en-US" sz="2000" kern="0" dirty="0">
                <a:solidFill>
                  <a:srgbClr val="CA2015"/>
                </a:solidFill>
                <a:latin typeface="+mn-ea"/>
              </a:rPr>
              <a:t>科学、工程和医学等交叉学科</a:t>
            </a:r>
            <a:r>
              <a:rPr lang="zh-CN" altLang="en-US" sz="2000" kern="0" dirty="0">
                <a:latin typeface="+mn-ea"/>
              </a:rPr>
              <a:t>领先的线上周刊。</a:t>
            </a:r>
            <a:r>
              <a:rPr lang="en-US" altLang="zh-CN" sz="2000" kern="0" dirty="0" smtClean="0">
                <a:solidFill>
                  <a:srgbClr val="CA2015"/>
                </a:solidFill>
                <a:latin typeface="+mn-ea"/>
              </a:rPr>
              <a:t>2020</a:t>
            </a:r>
            <a:r>
              <a:rPr lang="zh-CN" altLang="en-US" sz="2000" kern="0" dirty="0" smtClean="0">
                <a:solidFill>
                  <a:srgbClr val="CA2015"/>
                </a:solidFill>
                <a:latin typeface="+mn-ea"/>
              </a:rPr>
              <a:t>年</a:t>
            </a:r>
            <a:r>
              <a:rPr lang="zh-CN" altLang="en-US" sz="2000" kern="0" dirty="0">
                <a:solidFill>
                  <a:srgbClr val="CA2015"/>
                </a:solidFill>
                <a:latin typeface="+mn-ea"/>
              </a:rPr>
              <a:t>影响因子为</a:t>
            </a:r>
            <a:r>
              <a:rPr lang="en-US" altLang="zh-CN" sz="2000" kern="0" dirty="0">
                <a:solidFill>
                  <a:srgbClr val="CA2015"/>
                </a:solidFill>
                <a:latin typeface="+mn-ea"/>
              </a:rPr>
              <a:t>17.956</a:t>
            </a:r>
            <a:r>
              <a:rPr lang="zh-CN" altLang="en-US" sz="2000" kern="0" dirty="0">
                <a:solidFill>
                  <a:srgbClr val="FF0000"/>
                </a:solidFill>
                <a:latin typeface="+mn-ea"/>
              </a:rPr>
              <a:t>。</a:t>
            </a:r>
            <a:endParaRPr lang="en-US" altLang="zh-CN" sz="2000" kern="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9" name="Picture 6" descr="Cover image expan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86" y="2592099"/>
            <a:ext cx="3055888" cy="3887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253617" y="456103"/>
            <a:ext cx="9804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+mj-ea"/>
              </a:rPr>
              <a:t>系列期刊</a:t>
            </a:r>
            <a:r>
              <a:rPr lang="en-US" altLang="zh-CN" sz="4000" dirty="0">
                <a:latin typeface="+mj-ea"/>
              </a:rPr>
              <a:t>-</a:t>
            </a:r>
            <a:r>
              <a:rPr lang="en-US" altLang="zh-CN" sz="4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Science </a:t>
            </a:r>
            <a:r>
              <a:rPr lang="en-US" altLang="zh-CN" sz="4000" b="1" kern="0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Translational Medicine</a:t>
            </a:r>
          </a:p>
          <a:p>
            <a:r>
              <a:rPr lang="en-US" altLang="zh-CN" sz="4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kern="0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                                 </a:t>
            </a:r>
            <a:r>
              <a:rPr lang="en-US" altLang="zh-CN" sz="4000" kern="0" dirty="0" smtClean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《</a:t>
            </a:r>
            <a:r>
              <a:rPr lang="zh-CN" altLang="en-US" sz="4000" kern="0" dirty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科学转化医学</a:t>
            </a:r>
            <a:r>
              <a:rPr lang="en-US" altLang="zh-CN" sz="4000" kern="0" dirty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》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6143" y="2299458"/>
            <a:ext cx="7608772" cy="322669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创刊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于</a:t>
            </a:r>
            <a:r>
              <a:rPr lang="en-US" altLang="zh-CN" sz="2000" kern="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2015</a:t>
            </a:r>
            <a:r>
              <a:rPr lang="zh-CN" altLang="en-US" sz="2000" kern="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美国科学促进会（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AAAS</a:t>
            </a:r>
            <a:r>
              <a:rPr lang="zh-CN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旗下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第一本纯</a:t>
            </a:r>
            <a:r>
              <a:rPr lang="en-US" altLang="zh-CN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OA</a:t>
            </a:r>
            <a:r>
              <a:rPr lang="zh-CN" altLang="en-US" sz="2000" kern="0" dirty="0" smtClean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期刊</a:t>
            </a:r>
            <a:endParaRPr lang="en-US" altLang="zh-CN" sz="2000" kern="0" dirty="0">
              <a:solidFill>
                <a:srgbClr val="CA2015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特点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交叉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学科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；快速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出版</a:t>
            </a:r>
            <a:endParaRPr lang="en-US" altLang="zh-CN" sz="2000" b="1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研究范围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计算机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、工程、环境、生命、数学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      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物理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、社会科学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等</a:t>
            </a:r>
            <a:endParaRPr lang="en-US" altLang="zh-CN" sz="2000" b="1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期刊品质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秉承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严格的收录标准、审稿流程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       一经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出版便被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SCI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收录。</a:t>
            </a:r>
            <a:endParaRPr lang="en-US" altLang="zh-CN" sz="20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5.jpg"/>
          <p:cNvPicPr>
            <a:picLocks noChangeAspect="1"/>
          </p:cNvPicPr>
          <p:nvPr/>
        </p:nvPicPr>
        <p:blipFill rotWithShape="1">
          <a:blip r:embed="rId3" cstate="print"/>
          <a:srcRect l="10921" t="4622" r="11149" b="19829"/>
          <a:stretch/>
        </p:blipFill>
        <p:spPr>
          <a:xfrm>
            <a:off x="6441438" y="3256941"/>
            <a:ext cx="4916505" cy="314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  <p:sp>
        <p:nvSpPr>
          <p:cNvPr id="10" name="文本框 9"/>
          <p:cNvSpPr txBox="1"/>
          <p:nvPr/>
        </p:nvSpPr>
        <p:spPr>
          <a:xfrm>
            <a:off x="253617" y="456103"/>
            <a:ext cx="928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000" dirty="0">
                <a:latin typeface="+mj-ea"/>
              </a:rPr>
              <a:t>系列期刊</a:t>
            </a:r>
            <a:r>
              <a:rPr lang="en-US" altLang="zh-CN" sz="4000" dirty="0">
                <a:latin typeface="+mj-ea"/>
              </a:rPr>
              <a:t>-</a:t>
            </a: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Advances</a:t>
            </a:r>
            <a:r>
              <a:rPr lang="en-US" altLang="zh-CN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科学进展</a:t>
            </a:r>
            <a:r>
              <a:rPr lang="en-US" altLang="zh-CN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86902" y="1643275"/>
            <a:ext cx="9514397" cy="4084425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创刊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于</a:t>
            </a:r>
            <a:r>
              <a:rPr lang="en-US" altLang="zh-CN" sz="2000" kern="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2016</a:t>
            </a:r>
            <a:r>
              <a:rPr lang="zh-CN" altLang="en-US" sz="2000" kern="0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endParaRPr lang="en-US" altLang="zh-CN" sz="2000" kern="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特点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交叉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学科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，内容涵盖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广泛</a:t>
            </a:r>
            <a:endParaRPr lang="en-US" altLang="zh-CN" sz="2000" b="1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研究范围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基础科学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，计算机科学，工程，医学，既包含了机器人学的传统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法则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也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包含很多新兴的发展动态和趋势，例如先进材料和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仿生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设计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，涉及微米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纳米机器人，陆地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海底机器人，人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工智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能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，机器人生物材料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等</a:t>
            </a:r>
            <a:endParaRPr lang="en-US" altLang="zh-CN" sz="20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期刊</a:t>
            </a:r>
            <a:r>
              <a:rPr lang="zh-CN" altLang="en-US" sz="2000" b="1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品质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机器人学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传统学科</a:t>
            </a:r>
            <a:endParaRPr lang="en-US" altLang="zh-CN" sz="2000" kern="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ts val="1200"/>
              </a:spcBef>
              <a:defRPr/>
            </a:pP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先进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材料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和仿生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设计等新兴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趋势</a:t>
            </a:r>
            <a:endParaRPr lang="en-US" altLang="zh-CN" sz="2000" b="1" kern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3617" y="456103"/>
            <a:ext cx="928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000" dirty="0">
                <a:latin typeface="+mj-ea"/>
              </a:rPr>
              <a:t>系列期刊</a:t>
            </a:r>
            <a:r>
              <a:rPr lang="en-US" altLang="zh-CN" sz="4000" dirty="0">
                <a:latin typeface="+mj-ea"/>
              </a:rPr>
              <a:t>-</a:t>
            </a:r>
            <a:r>
              <a:rPr lang="en-US" altLang="zh-CN" sz="4000" b="1" i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</a:t>
            </a: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Robotics</a:t>
            </a:r>
            <a:r>
              <a:rPr lang="en-US" altLang="zh-CN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科学机器人</a:t>
            </a:r>
            <a:r>
              <a:rPr lang="en-US" altLang="zh-CN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9" y="3270907"/>
            <a:ext cx="2614236" cy="332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6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39464" y="1719773"/>
            <a:ext cx="7648746" cy="386822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zh-CN" sz="2000" b="1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创刊于</a:t>
            </a:r>
            <a:r>
              <a:rPr lang="en-US" altLang="zh-CN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2016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endParaRPr lang="en-US" altLang="zh-CN" sz="20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使命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通过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展现在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免疫学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扩展领域内的革新与进步，来使读者加深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对免疫系统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的了解与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理解</a:t>
            </a:r>
            <a:endParaRPr lang="en-US" altLang="zh-CN" sz="20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研究范围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细胞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和临床免疫学的交叉学科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，涉及大量关于人类的生物有机体的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研究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所有文献</a:t>
            </a:r>
            <a:r>
              <a:rPr lang="zh-CN" altLang="en-US" sz="2000" kern="0" dirty="0">
                <a:latin typeface="宋体" panose="02010600030101010101" pitchFamily="2" charset="-122"/>
              </a:rPr>
              <a:t>经由同行评审，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全部为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以科学研究为基础的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原创性文献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，涉及免疫学相关的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重要研究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进展、新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的医疗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工具和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新技术的应用等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000" b="1" kern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期刊品质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免疫学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中名列前茅。</a:t>
            </a:r>
            <a:endParaRPr lang="en-US" altLang="zh-CN" sz="2000" b="1" kern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11" descr="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540" y="2770877"/>
            <a:ext cx="2991693" cy="380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53617" y="456103"/>
            <a:ext cx="8086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000" dirty="0">
                <a:latin typeface="+mj-ea"/>
              </a:rPr>
              <a:t>系列期刊 </a:t>
            </a:r>
            <a:r>
              <a:rPr lang="en-US" altLang="zh-CN" sz="4000" dirty="0">
                <a:latin typeface="+mj-ea"/>
              </a:rPr>
              <a:t>- </a:t>
            </a:r>
            <a:r>
              <a:rPr lang="en-US" altLang="zh-CN" sz="4000" b="1" i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</a:t>
            </a: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kern="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Immunology                     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kern="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                              </a:t>
            </a:r>
            <a:r>
              <a:rPr lang="en-US" altLang="zh-CN" sz="4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科学免疫学</a:t>
            </a:r>
            <a:r>
              <a:rPr lang="en-US" altLang="zh-CN" sz="4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05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98182" y="2216835"/>
            <a:ext cx="48013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altLang="zh-CN" sz="4000" dirty="0">
                <a:latin typeface="+mj-ea"/>
                <a:ea typeface="+mj-ea"/>
              </a:rPr>
              <a:t> Science</a:t>
            </a:r>
            <a:r>
              <a:rPr lang="zh-CN" altLang="en-US" sz="4000" dirty="0" smtClean="0">
                <a:latin typeface="+mj-ea"/>
                <a:ea typeface="+mj-ea"/>
              </a:rPr>
              <a:t>数据库介绍</a:t>
            </a:r>
            <a:endParaRPr lang="zh-CN" altLang="en-US" sz="4000" dirty="0">
              <a:latin typeface="+mj-ea"/>
              <a:ea typeface="+mj-ea"/>
            </a:endParaRPr>
          </a:p>
        </p:txBody>
      </p:sp>
      <p:sp>
        <p:nvSpPr>
          <p:cNvPr id="5" name="同侧圆角矩形 4"/>
          <p:cNvSpPr/>
          <p:nvPr/>
        </p:nvSpPr>
        <p:spPr>
          <a:xfrm rot="5400000">
            <a:off x="2588293" y="2263173"/>
            <a:ext cx="960054" cy="140208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08860" y="2320901"/>
            <a:ext cx="119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7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4835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3617" y="406407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SCIENCE.ORG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41721" y="1114293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33235" y="2053500"/>
            <a:ext cx="37800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/>
            <a:r>
              <a:rPr lang="zh-CN" altLang="en-US" sz="2800" dirty="0" smtClean="0">
                <a:solidFill>
                  <a:srgbClr val="FF3939"/>
                </a:solidFill>
                <a:latin typeface="+mn-ea"/>
              </a:rPr>
              <a:t>新平台</a:t>
            </a:r>
            <a:r>
              <a:rPr lang="en-US" altLang="zh-CN" sz="2800" dirty="0" smtClean="0">
                <a:solidFill>
                  <a:srgbClr val="333333"/>
                </a:solidFill>
                <a:latin typeface="+mn-ea"/>
              </a:rPr>
              <a:t>—</a:t>
            </a:r>
            <a:r>
              <a:rPr lang="zh-CN" altLang="en-US" sz="2800" dirty="0" smtClean="0">
                <a:solidFill>
                  <a:srgbClr val="333333"/>
                </a:solidFill>
                <a:latin typeface="+mn-ea"/>
              </a:rPr>
              <a:t>满足研究界和出版方不断</a:t>
            </a:r>
            <a:r>
              <a:rPr lang="zh-CN" altLang="en-US" sz="2800" dirty="0">
                <a:solidFill>
                  <a:srgbClr val="333333"/>
                </a:solidFill>
                <a:latin typeface="+mn-ea"/>
              </a:rPr>
              <a:t>变化的</a:t>
            </a:r>
            <a:r>
              <a:rPr lang="zh-CN" altLang="en-US" sz="2800" dirty="0" smtClean="0">
                <a:solidFill>
                  <a:srgbClr val="333333"/>
                </a:solidFill>
                <a:latin typeface="+mn-ea"/>
              </a:rPr>
              <a:t>需求</a:t>
            </a:r>
            <a:endParaRPr lang="zh-CN" altLang="en-US" sz="2800" dirty="0">
              <a:solidFill>
                <a:srgbClr val="333333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85626" y="6181402"/>
            <a:ext cx="2010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latinLnBrk="1"/>
            <a:r>
              <a:rPr lang="en-US" altLang="zh-CN" dirty="0" smtClean="0">
                <a:solidFill>
                  <a:srgbClr val="333333"/>
                </a:solidFill>
              </a:rPr>
              <a:t>Science Home Page</a:t>
            </a:r>
            <a:endParaRPr lang="en-US" altLang="zh-CN" dirty="0">
              <a:solidFill>
                <a:srgbClr val="333333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61834" y="3410624"/>
            <a:ext cx="332286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33333"/>
                </a:solidFill>
                <a:latin typeface="+mn-ea"/>
              </a:rPr>
              <a:t>内容视图更</a:t>
            </a:r>
            <a:r>
              <a:rPr lang="zh-CN" altLang="en-US" sz="2000" dirty="0">
                <a:solidFill>
                  <a:srgbClr val="FF3939"/>
                </a:solidFill>
                <a:latin typeface="+mn-ea"/>
              </a:rPr>
              <a:t>集中</a:t>
            </a:r>
            <a:endParaRPr lang="en-US" altLang="zh-CN" sz="2000" dirty="0">
              <a:solidFill>
                <a:srgbClr val="FF3939"/>
              </a:solidFill>
              <a:latin typeface="+mn-ea"/>
            </a:endParaRPr>
          </a:p>
          <a:p>
            <a:pPr marL="342900" indent="-342900" algn="just" latinLnBrk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33333"/>
                </a:solidFill>
                <a:latin typeface="+mn-ea"/>
              </a:rPr>
              <a:t>功能模块显著</a:t>
            </a:r>
            <a:r>
              <a:rPr lang="zh-CN" altLang="en-US" sz="2000" dirty="0">
                <a:solidFill>
                  <a:srgbClr val="FF3939"/>
                </a:solidFill>
                <a:latin typeface="+mn-ea"/>
              </a:rPr>
              <a:t>提升</a:t>
            </a:r>
            <a:r>
              <a:rPr lang="zh-CN" altLang="en-US" sz="2000" dirty="0">
                <a:solidFill>
                  <a:srgbClr val="333333"/>
                </a:solidFill>
                <a:latin typeface="+mn-ea"/>
              </a:rPr>
              <a:t>：增强搜索、作者工具和以读者体验为中心的重新设计</a:t>
            </a:r>
          </a:p>
          <a:p>
            <a:pPr marL="342900" indent="-342900" algn="just" latinLnBrk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33333"/>
                </a:solidFill>
                <a:latin typeface="+mn-ea"/>
              </a:rPr>
              <a:t>内部</a:t>
            </a:r>
            <a:r>
              <a:rPr lang="zh-CN" altLang="en-US" sz="2000" dirty="0">
                <a:solidFill>
                  <a:srgbClr val="FF3939"/>
                </a:solidFill>
                <a:latin typeface="+mn-ea"/>
              </a:rPr>
              <a:t>效率和灵活性</a:t>
            </a:r>
            <a:r>
              <a:rPr lang="zh-CN" altLang="en-US" sz="2000" dirty="0">
                <a:solidFill>
                  <a:srgbClr val="333333"/>
                </a:solidFill>
                <a:latin typeface="+mn-ea"/>
              </a:rPr>
              <a:t>的变化</a:t>
            </a:r>
            <a:endParaRPr lang="en-US" altLang="zh-CN" sz="2000" dirty="0">
              <a:solidFill>
                <a:srgbClr val="333333"/>
              </a:solidFill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846" y="1636807"/>
            <a:ext cx="5839595" cy="4550894"/>
          </a:xfrm>
          <a:prstGeom prst="rect">
            <a:avLst/>
          </a:prstGeom>
          <a:ln>
            <a:solidFill>
              <a:srgbClr val="8B0018"/>
            </a:solidFill>
          </a:ln>
        </p:spPr>
      </p:pic>
    </p:spTree>
    <p:extLst>
      <p:ext uri="{BB962C8B-B14F-4D97-AF65-F5344CB8AC3E}">
        <p14:creationId xmlns:p14="http://schemas.microsoft.com/office/powerpoint/2010/main" val="45603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9" y="2701158"/>
            <a:ext cx="12150841" cy="2991237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807556" y="2619878"/>
            <a:ext cx="4593494" cy="51292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40749" y="1644379"/>
            <a:ext cx="302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数据库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内容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板块入口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2" name="肘形连接符 11"/>
          <p:cNvCxnSpPr>
            <a:stCxn id="9" idx="1"/>
          </p:cNvCxnSpPr>
          <p:nvPr/>
        </p:nvCxnSpPr>
        <p:spPr>
          <a:xfrm rot="10800000">
            <a:off x="3151586" y="2165806"/>
            <a:ext cx="655971" cy="710534"/>
          </a:xfrm>
          <a:prstGeom prst="bentConnector2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53617" y="406407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SCIENCE.ORG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41721" y="1114293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965879" y="5824475"/>
            <a:ext cx="427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点击封面可直接进入对应期刊数据库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4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29179" y="1362760"/>
            <a:ext cx="9036050" cy="537549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altLang="zh-CN" sz="2400" b="1" i="1" kern="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b="1" i="1" kern="0" dirty="0"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sz="2400" b="1" kern="0" dirty="0">
                <a:latin typeface="微软雅黑" pitchFamily="34" charset="-122"/>
                <a:ea typeface="微软雅黑" pitchFamily="34" charset="-122"/>
              </a:rPr>
              <a:t>News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altLang="zh-CN" i="1" kern="0" dirty="0" smtClean="0">
                <a:latin typeface="微软雅黑" pitchFamily="34" charset="-122"/>
                <a:ea typeface="微软雅黑" pitchFamily="34" charset="-122"/>
              </a:rPr>
              <a:t>Science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新闻组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每天都会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为在线用户提供几篇关于科研成果或科学政策的最新消息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；也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会提供每周出版的</a:t>
            </a:r>
            <a:r>
              <a:rPr lang="en-US" altLang="zh-CN" i="1" kern="0" dirty="0"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kern="0" dirty="0">
                <a:latin typeface="微软雅黑" pitchFamily="34" charset="-122"/>
                <a:ea typeface="微软雅黑" pitchFamily="34" charset="-122"/>
              </a:rPr>
              <a:t>Magazine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中收录的新闻类文章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。以简洁扼要的内容，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使读者花费少量时间就能及时了解世界各地各科研领域的最新进展。</a:t>
            </a:r>
            <a:endParaRPr lang="en-US" altLang="zh-CN" kern="0" dirty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1" hangingPunct="1">
              <a:spcBef>
                <a:spcPct val="20000"/>
              </a:spcBef>
              <a:defRPr/>
            </a:pPr>
            <a:endParaRPr lang="zh-CN" altLang="en-US" sz="2000" kern="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b="1" i="1" kern="0" dirty="0"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sz="2400" b="1" kern="0" dirty="0">
                <a:latin typeface="微软雅黑" pitchFamily="34" charset="-122"/>
                <a:ea typeface="微软雅黑" pitchFamily="34" charset="-122"/>
              </a:rPr>
              <a:t>Careers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为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科学家们谋职、寻找基金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支助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项目或科研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合作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项目提供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信息；提供与之相关的文献和议题，并设讨论区供科学家们交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流经验。</a:t>
            </a:r>
            <a:endParaRPr lang="en-US" altLang="zh-CN" kern="0" dirty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endParaRPr lang="en-US" altLang="zh-CN" kern="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b="1" i="1" kern="0" dirty="0"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sz="2400" b="1" kern="0" dirty="0">
                <a:latin typeface="微软雅黑" pitchFamily="34" charset="-122"/>
                <a:ea typeface="微软雅黑" pitchFamily="34" charset="-122"/>
              </a:rPr>
              <a:t>First </a:t>
            </a:r>
            <a:r>
              <a:rPr lang="en-US" altLang="zh-CN" sz="2400" b="1" kern="0" dirty="0" smtClean="0">
                <a:latin typeface="微软雅黑" pitchFamily="34" charset="-122"/>
                <a:ea typeface="微软雅黑" pitchFamily="34" charset="-122"/>
              </a:rPr>
              <a:t>Release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提供精选文章快速在线发表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可先于印刷媒体四到六周，自发布日起即为发表，并可以被引用。</a:t>
            </a:r>
            <a:endParaRPr lang="en-US" altLang="zh-CN" kern="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3617" y="406407"/>
            <a:ext cx="580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000" dirty="0" smtClean="0">
                <a:latin typeface="+mj-ea"/>
                <a:ea typeface="+mj-ea"/>
              </a:rPr>
              <a:t>特色版块</a:t>
            </a:r>
            <a:endParaRPr lang="en-US" altLang="zh-CN" sz="4000" kern="0" dirty="0">
              <a:latin typeface="+mj-ea"/>
              <a:ea typeface="+mj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1721" y="1114293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5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41099" y="1018139"/>
            <a:ext cx="1684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/>
              <a:t>目录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942163" y="2033259"/>
            <a:ext cx="415495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ea"/>
                <a:ea typeface="+mn-ea"/>
              </a:rPr>
              <a:t> Science</a:t>
            </a:r>
            <a:r>
              <a:rPr lang="zh-CN" altLang="en-US" sz="2000" b="1" dirty="0" smtClean="0">
                <a:latin typeface="+mn-ea"/>
                <a:ea typeface="+mn-ea"/>
              </a:rPr>
              <a:t>出版社与期刊</a:t>
            </a:r>
            <a:endParaRPr lang="en-US" altLang="zh-CN" sz="2000" b="1" dirty="0">
              <a:latin typeface="+mn-ea"/>
              <a:ea typeface="+mn-ea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+mn-ea"/>
                <a:ea typeface="+mn-ea"/>
              </a:rPr>
              <a:t> Science</a:t>
            </a:r>
            <a:r>
              <a:rPr lang="zh-CN" altLang="en-US" sz="2000" b="1" dirty="0" smtClean="0">
                <a:latin typeface="+mn-ea"/>
                <a:ea typeface="+mn-ea"/>
              </a:rPr>
              <a:t>数据库介绍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+mn-ea"/>
                <a:ea typeface="+mn-ea"/>
              </a:rPr>
              <a:t> </a:t>
            </a:r>
            <a:r>
              <a:rPr lang="zh-CN" altLang="en-US" sz="2000" b="1" dirty="0">
                <a:latin typeface="+mn-ea"/>
                <a:ea typeface="+mn-ea"/>
              </a:rPr>
              <a:t>使用</a:t>
            </a:r>
            <a:r>
              <a:rPr lang="en-US" altLang="zh-CN" sz="2000" b="1" dirty="0" smtClean="0">
                <a:latin typeface="+mn-ea"/>
                <a:ea typeface="+mn-ea"/>
              </a:rPr>
              <a:t>Science</a:t>
            </a:r>
            <a:r>
              <a:rPr lang="zh-CN" altLang="en-US" sz="2000" b="1" dirty="0" smtClean="0">
                <a:latin typeface="+mn-ea"/>
                <a:ea typeface="+mn-ea"/>
              </a:rPr>
              <a:t>数据库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+mn-ea"/>
                <a:ea typeface="+mn-ea"/>
              </a:rPr>
              <a:t> 个性化服务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+mn-ea"/>
                <a:ea typeface="+mn-ea"/>
              </a:rPr>
              <a:t>投稿指南</a:t>
            </a:r>
            <a:endParaRPr lang="en-US" altLang="zh-CN" sz="2000" b="1" dirty="0">
              <a:latin typeface="+mn-ea"/>
              <a:ea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97801" y="194146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https://www.science.org/cms/asset/efc0b960-21be-4b02-8fd6-18d6fe3121bf/science.2022.378.issue-6626.large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r="9687"/>
          <a:stretch>
            <a:fillRect/>
          </a:stretch>
        </p:blipFill>
        <p:spPr bwMode="auto">
          <a:xfrm>
            <a:off x="6722150" y="1270000"/>
            <a:ext cx="4083019" cy="5588000"/>
          </a:xfrm>
          <a:custGeom>
            <a:avLst/>
            <a:gdLst>
              <a:gd name="connsiteX0" fmla="*/ 2000252 w 4000504"/>
              <a:gd name="connsiteY0" fmla="*/ 0 h 5475070"/>
              <a:gd name="connsiteX1" fmla="*/ 4000504 w 4000504"/>
              <a:gd name="connsiteY1" fmla="*/ 2000252 h 5475070"/>
              <a:gd name="connsiteX2" fmla="*/ 4000503 w 4000504"/>
              <a:gd name="connsiteY2" fmla="*/ 5475070 h 5475070"/>
              <a:gd name="connsiteX3" fmla="*/ 0 w 4000504"/>
              <a:gd name="connsiteY3" fmla="*/ 5475070 h 5475070"/>
              <a:gd name="connsiteX4" fmla="*/ 0 w 4000504"/>
              <a:gd name="connsiteY4" fmla="*/ 2000252 h 5475070"/>
              <a:gd name="connsiteX5" fmla="*/ 2000252 w 4000504"/>
              <a:gd name="connsiteY5" fmla="*/ 0 h 547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4" h="5475070">
                <a:moveTo>
                  <a:pt x="2000252" y="0"/>
                </a:moveTo>
                <a:cubicBezTo>
                  <a:pt x="3104961" y="0"/>
                  <a:pt x="4000504" y="895543"/>
                  <a:pt x="4000504" y="2000252"/>
                </a:cubicBezTo>
                <a:lnTo>
                  <a:pt x="4000503" y="5475070"/>
                </a:lnTo>
                <a:lnTo>
                  <a:pt x="0" y="5475070"/>
                </a:lnTo>
                <a:lnTo>
                  <a:pt x="0" y="2000252"/>
                </a:lnTo>
                <a:cubicBezTo>
                  <a:pt x="0" y="895543"/>
                  <a:pt x="895543" y="0"/>
                  <a:pt x="2000252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495300" dist="177800" dir="7800000" sx="107000" sy="107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5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173" y="1268224"/>
            <a:ext cx="6316332" cy="54881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617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</a:t>
            </a:r>
            <a:r>
              <a:rPr lang="en-US" altLang="zh-CN" sz="4000" b="1" kern="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News</a:t>
            </a:r>
            <a:endParaRPr lang="en-US" altLang="zh-CN" sz="4000" b="1" kern="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297078" y="1268224"/>
            <a:ext cx="2535522" cy="39217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832600" y="1464310"/>
            <a:ext cx="162197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431438" y="1141144"/>
            <a:ext cx="1915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资源导航栏，选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择感兴趣的新闻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11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302" y="1216290"/>
            <a:ext cx="6096998" cy="54930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3617" y="350893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Careers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658160" y="1224717"/>
            <a:ext cx="3514165" cy="393427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7172325" y="1434131"/>
            <a:ext cx="14065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8515165" y="1110965"/>
            <a:ext cx="1915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可以在上面发布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或寻找科研工作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20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24" y="1204644"/>
            <a:ext cx="6361554" cy="564662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617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Commentary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132786" y="1176968"/>
            <a:ext cx="2262839" cy="426085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>
            <a:endCxn id="8" idx="1"/>
          </p:cNvCxnSpPr>
          <p:nvPr/>
        </p:nvCxnSpPr>
        <p:spPr>
          <a:xfrm flipV="1">
            <a:off x="6395625" y="1390010"/>
            <a:ext cx="1485446" cy="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881071" y="1066844"/>
            <a:ext cx="209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按观点，</a:t>
            </a:r>
            <a:r>
              <a:rPr lang="zh-CN" altLang="en-US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分析和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博客分类</a:t>
            </a:r>
            <a:r>
              <a:rPr lang="zh-CN" altLang="en-US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的评论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文章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338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3617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First Release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27367" y="2530888"/>
            <a:ext cx="48507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提供精选文章的</a:t>
            </a:r>
            <a:r>
              <a:rPr lang="zh-CN" altLang="en-US" sz="2000" dirty="0">
                <a:solidFill>
                  <a:srgbClr val="CA2015"/>
                </a:solidFill>
                <a:latin typeface="Arial" panose="020B0604020202020204" pitchFamily="34" charset="0"/>
              </a:rPr>
              <a:t>快速在线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发表。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文章可能会</a:t>
            </a:r>
            <a:r>
              <a:rPr lang="zh-CN" altLang="en-US" sz="2000" dirty="0">
                <a:solidFill>
                  <a:srgbClr val="CA2015"/>
                </a:solidFill>
                <a:latin typeface="Arial" panose="020B0604020202020204" pitchFamily="34" charset="0"/>
              </a:rPr>
              <a:t>先</a:t>
            </a:r>
            <a:r>
              <a:rPr lang="zh-CN" altLang="en-US" sz="2000" dirty="0" smtClean="0">
                <a:solidFill>
                  <a:srgbClr val="CA2015"/>
                </a:solidFill>
                <a:latin typeface="Arial" panose="020B0604020202020204" pitchFamily="34" charset="0"/>
              </a:rPr>
              <a:t>于印刷媒体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四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到六周发布。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首次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发表论文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被视为在发布之日发表，并且自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该日起</a:t>
            </a:r>
            <a:r>
              <a:rPr lang="zh-CN" altLang="en-US" sz="2000" dirty="0" smtClean="0">
                <a:solidFill>
                  <a:srgbClr val="CA2015"/>
                </a:solidFill>
                <a:latin typeface="Arial" panose="020B0604020202020204" pitchFamily="34" charset="0"/>
              </a:rPr>
              <a:t>即可</a:t>
            </a:r>
            <a:r>
              <a:rPr lang="zh-CN" altLang="en-US" sz="2000" dirty="0">
                <a:solidFill>
                  <a:srgbClr val="CA2015"/>
                </a:solidFill>
                <a:latin typeface="Arial" panose="020B0604020202020204" pitchFamily="34" charset="0"/>
              </a:rPr>
              <a:t>被引用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。</a:t>
            </a:r>
            <a:endParaRPr lang="zh-CN" alt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7367" y="5635299"/>
            <a:ext cx="9700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紧接着是</a:t>
            </a:r>
            <a:r>
              <a:rPr lang="zh-CN" altLang="en-US" sz="2000" dirty="0" smtClean="0">
                <a:solidFill>
                  <a:srgbClr val="CA2015"/>
                </a:solidFill>
                <a:latin typeface="Arial" panose="020B0604020202020204" pitchFamily="34" charset="0"/>
              </a:rPr>
              <a:t>期刊目录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，只需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单击期刊封面即可查看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当前一期内容。</a:t>
            </a:r>
            <a:endParaRPr lang="zh-CN" altLang="en-US" sz="2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095" y="2127234"/>
            <a:ext cx="5893103" cy="2438525"/>
          </a:xfrm>
          <a:prstGeom prst="rect">
            <a:avLst/>
          </a:prstGeom>
          <a:ln>
            <a:solidFill>
              <a:srgbClr val="8B0018"/>
            </a:solidFill>
          </a:ln>
        </p:spPr>
      </p:pic>
    </p:spTree>
    <p:extLst>
      <p:ext uri="{BB962C8B-B14F-4D97-AF65-F5344CB8AC3E}">
        <p14:creationId xmlns:p14="http://schemas.microsoft.com/office/powerpoint/2010/main" val="9205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2200"/>
          <a:stretch/>
        </p:blipFill>
        <p:spPr>
          <a:xfrm>
            <a:off x="707297" y="1293323"/>
            <a:ext cx="7633243" cy="5369174"/>
          </a:xfrm>
          <a:prstGeom prst="rect">
            <a:avLst/>
          </a:prstGeom>
          <a:ln>
            <a:solidFill>
              <a:srgbClr val="8B0018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53617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b="1" kern="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最新期刊目录</a:t>
            </a:r>
            <a:endParaRPr lang="en-US" altLang="zh-CN" sz="4000" b="1" kern="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395015" y="4538172"/>
            <a:ext cx="2584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CA2015"/>
                </a:solidFill>
                <a:latin typeface="Arial" panose="020B0604020202020204" pitchFamily="34" charset="0"/>
              </a:rPr>
              <a:t>期刊目录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，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点击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查看当前一期内容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9395015" y="5836475"/>
            <a:ext cx="2241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Arial" panose="020B0604020202020204" pitchFamily="34" charset="0"/>
              </a:rPr>
              <a:t>直接点击切换期刊</a:t>
            </a:r>
            <a:endParaRPr lang="zh-CN" altLang="en-US" sz="2000" dirty="0"/>
          </a:p>
        </p:txBody>
      </p:sp>
      <p:sp>
        <p:nvSpPr>
          <p:cNvPr id="12" name="右箭头 11"/>
          <p:cNvSpPr/>
          <p:nvPr/>
        </p:nvSpPr>
        <p:spPr>
          <a:xfrm>
            <a:off x="7767009" y="4766716"/>
            <a:ext cx="1694046" cy="279132"/>
          </a:xfrm>
          <a:prstGeom prst="rightArrow">
            <a:avLst>
              <a:gd name="adj1" fmla="val 50000"/>
              <a:gd name="adj2" fmla="val 187931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6930821" y="5896964"/>
            <a:ext cx="2530234" cy="279132"/>
          </a:xfrm>
          <a:prstGeom prst="rightArrow">
            <a:avLst>
              <a:gd name="adj1" fmla="val 50000"/>
              <a:gd name="adj2" fmla="val 187931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18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b="1" kern="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多媒体</a:t>
            </a:r>
            <a:endParaRPr lang="en-US" altLang="zh-CN" sz="4000" b="1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301" y="1334378"/>
            <a:ext cx="5418365" cy="22843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17" y="3618689"/>
            <a:ext cx="5304531" cy="305344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95400" y="1968701"/>
            <a:ext cx="4076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</a:rPr>
              <a:t>视频文件：</a:t>
            </a:r>
            <a:r>
              <a:rPr lang="zh-CN" altLang="en-US" sz="2000" dirty="0" smtClean="0"/>
              <a:t>单独嚯半酣与文章中，内容涉及广泛，可用来展示实验原理、某项运作机理或实践记录等。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1295400" y="4637581"/>
            <a:ext cx="4076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</a:rPr>
              <a:t>音频文件：</a:t>
            </a:r>
            <a:r>
              <a:rPr lang="zh-CN" altLang="en-US" sz="2000" dirty="0" smtClean="0"/>
              <a:t>每周科学</a:t>
            </a:r>
            <a:r>
              <a:rPr lang="zh-CN" altLang="en-US" sz="2000" dirty="0"/>
              <a:t>播</a:t>
            </a:r>
            <a:r>
              <a:rPr lang="zh-CN" altLang="en-US" sz="2000" dirty="0" smtClean="0"/>
              <a:t>客的主持人</a:t>
            </a:r>
            <a:r>
              <a:rPr lang="zh-CN" altLang="en-US" sz="2000" dirty="0"/>
              <a:t>莎拉 </a:t>
            </a:r>
            <a:r>
              <a:rPr lang="en-US" altLang="zh-CN" sz="2000" dirty="0"/>
              <a:t>· </a:t>
            </a:r>
            <a:r>
              <a:rPr lang="zh-CN" altLang="en-US" sz="2000" dirty="0" smtClean="0"/>
              <a:t>克雷斯皮，会与</a:t>
            </a:r>
            <a:r>
              <a:rPr lang="zh-CN" altLang="en-US" sz="2000" dirty="0"/>
              <a:t>来自世界各地的研究</a:t>
            </a:r>
            <a:r>
              <a:rPr lang="zh-CN" altLang="en-US" sz="2000" dirty="0" smtClean="0"/>
              <a:t>人员、新闻记者等一起</a:t>
            </a:r>
            <a:r>
              <a:rPr lang="zh-CN" altLang="en-US" sz="2000" dirty="0"/>
              <a:t>探讨最新的科学发现。</a:t>
            </a:r>
          </a:p>
        </p:txBody>
      </p:sp>
    </p:spTree>
    <p:extLst>
      <p:ext uri="{BB962C8B-B14F-4D97-AF65-F5344CB8AC3E}">
        <p14:creationId xmlns:p14="http://schemas.microsoft.com/office/powerpoint/2010/main" val="35747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98182" y="2216835"/>
            <a:ext cx="45448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4000" dirty="0" smtClean="0">
                <a:latin typeface="+mj-ea"/>
                <a:ea typeface="+mj-ea"/>
              </a:rPr>
              <a:t>使用</a:t>
            </a:r>
            <a:r>
              <a:rPr lang="en-US" altLang="zh-CN" sz="4000" dirty="0" smtClean="0">
                <a:latin typeface="+mj-ea"/>
                <a:ea typeface="+mj-ea"/>
              </a:rPr>
              <a:t>Science</a:t>
            </a:r>
            <a:r>
              <a:rPr lang="zh-CN" altLang="en-US" sz="4000" dirty="0" smtClean="0">
                <a:latin typeface="+mj-ea"/>
                <a:ea typeface="+mj-ea"/>
              </a:rPr>
              <a:t>数据库</a:t>
            </a:r>
            <a:endParaRPr lang="zh-CN" altLang="en-US" sz="4000" dirty="0">
              <a:latin typeface="+mj-ea"/>
              <a:ea typeface="+mj-ea"/>
            </a:endParaRPr>
          </a:p>
        </p:txBody>
      </p:sp>
      <p:sp>
        <p:nvSpPr>
          <p:cNvPr id="5" name="同侧圆角矩形 4"/>
          <p:cNvSpPr/>
          <p:nvPr/>
        </p:nvSpPr>
        <p:spPr>
          <a:xfrm rot="5400000">
            <a:off x="2588293" y="2263173"/>
            <a:ext cx="960054" cy="140208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08860" y="2320901"/>
            <a:ext cx="119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7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407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9562" y="297549"/>
            <a:ext cx="582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Search</a:t>
            </a:r>
            <a:endParaRPr lang="en-US" altLang="zh-CN" sz="4000" b="1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53289" y="1297751"/>
            <a:ext cx="7381192" cy="2673870"/>
            <a:chOff x="918915" y="2163080"/>
            <a:chExt cx="10601364" cy="3840392"/>
          </a:xfrm>
        </p:grpSpPr>
        <p:pic>
          <p:nvPicPr>
            <p:cNvPr id="2" name="Picture 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AC49BEC4-4CE9-461A-B1F2-C9FC02038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15" y="2163080"/>
              <a:ext cx="10601364" cy="3840392"/>
            </a:xfrm>
            <a:prstGeom prst="rect">
              <a:avLst/>
            </a:prstGeom>
          </p:spPr>
        </p:pic>
        <p:sp>
          <p:nvSpPr>
            <p:cNvPr id="10" name="右箭头 9"/>
            <p:cNvSpPr/>
            <p:nvPr/>
          </p:nvSpPr>
          <p:spPr>
            <a:xfrm rot="16200000">
              <a:off x="8605361" y="4795360"/>
              <a:ext cx="667853" cy="169939"/>
            </a:xfrm>
            <a:prstGeom prst="rightArrow">
              <a:avLst>
                <a:gd name="adj1" fmla="val 50000"/>
                <a:gd name="adj2" fmla="val 118414"/>
              </a:avLst>
            </a:prstGeom>
            <a:solidFill>
              <a:srgbClr val="FF3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右箭头 10"/>
            <p:cNvSpPr/>
            <p:nvPr/>
          </p:nvSpPr>
          <p:spPr>
            <a:xfrm rot="10800000">
              <a:off x="9344174" y="3827948"/>
              <a:ext cx="1197429" cy="152399"/>
            </a:xfrm>
            <a:prstGeom prst="rightArrow">
              <a:avLst>
                <a:gd name="adj1" fmla="val 50000"/>
                <a:gd name="adj2" fmla="val 118414"/>
              </a:avLst>
            </a:prstGeom>
            <a:solidFill>
              <a:srgbClr val="FF3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457059" y="1222902"/>
            <a:ext cx="50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</a:t>
            </a:r>
            <a:endParaRPr lang="zh-CN" altLang="en-US" sz="5400" dirty="0">
              <a:solidFill>
                <a:srgbClr val="FF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41862" y="2048303"/>
            <a:ext cx="50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</a:t>
            </a:r>
            <a:endParaRPr lang="zh-CN" altLang="en-US" sz="5400" dirty="0">
              <a:solidFill>
                <a:srgbClr val="FF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85549" y="3235211"/>
            <a:ext cx="50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</a:t>
            </a:r>
            <a:endParaRPr lang="zh-CN" altLang="en-US" sz="5400" dirty="0">
              <a:solidFill>
                <a:srgbClr val="FF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17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2004D4-2E49-4034-84D7-40A37593D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9" y="4022655"/>
            <a:ext cx="7381192" cy="267387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66029" y="5172557"/>
            <a:ext cx="65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4</a:t>
            </a:r>
            <a:endParaRPr lang="zh-CN" altLang="en-US" sz="5400" dirty="0">
              <a:solidFill>
                <a:srgbClr val="FF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72587" y="2373075"/>
            <a:ext cx="1719740" cy="54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+mj-ea"/>
                <a:ea typeface="+mj-ea"/>
              </a:rPr>
              <a:t>快速检索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72587" y="5097979"/>
            <a:ext cx="1719740" cy="54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高级</a:t>
            </a:r>
            <a:r>
              <a:rPr lang="zh-CN" altLang="en-US" sz="2800" b="1" dirty="0" smtClean="0">
                <a:latin typeface="+mj-ea"/>
                <a:ea typeface="+mj-ea"/>
              </a:rPr>
              <a:t>检索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19" name="右箭头 18"/>
          <p:cNvSpPr/>
          <p:nvPr/>
        </p:nvSpPr>
        <p:spPr>
          <a:xfrm rot="10800000">
            <a:off x="8523264" y="5249966"/>
            <a:ext cx="833709" cy="240087"/>
          </a:xfrm>
          <a:prstGeom prst="rightArrow">
            <a:avLst>
              <a:gd name="adj1" fmla="val 50000"/>
              <a:gd name="adj2" fmla="val 118414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 rot="10800000">
            <a:off x="8523264" y="2525062"/>
            <a:ext cx="833709" cy="240087"/>
          </a:xfrm>
          <a:prstGeom prst="rightArrow">
            <a:avLst>
              <a:gd name="adj1" fmla="val 50000"/>
              <a:gd name="adj2" fmla="val 118414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7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9562" y="297549"/>
            <a:ext cx="582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Advanced Search </a:t>
            </a:r>
          </a:p>
        </p:txBody>
      </p:sp>
      <p:sp>
        <p:nvSpPr>
          <p:cNvPr id="2" name="矩形 1"/>
          <p:cNvSpPr/>
          <p:nvPr/>
        </p:nvSpPr>
        <p:spPr>
          <a:xfrm>
            <a:off x="678162" y="1760461"/>
            <a:ext cx="53634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关键词检索</a:t>
            </a:r>
            <a:endParaRPr lang="en-US" altLang="zh-CN" sz="2400" dirty="0" smtClean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endParaRPr lang="zh-CN" altLang="en-US" sz="2400" dirty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字段</a:t>
            </a:r>
            <a:r>
              <a:rPr lang="zh-CN" alt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：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标题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、作者、关键字、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摘要等</a:t>
            </a:r>
            <a:endParaRPr lang="en-US" altLang="zh-CN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搜索词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（例如神经科学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等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）</a:t>
            </a:r>
            <a:endParaRPr lang="zh-CN" alt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文章类型</a:t>
            </a:r>
            <a:r>
              <a:rPr lang="zh-CN" alt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：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研究和社论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、新闻、职业和职业资源、观点和评论、书籍和媒体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评论等。</a:t>
            </a:r>
            <a:endParaRPr lang="zh-CN" alt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选择子刊：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从我们的六种期刊中选择一种或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多种（</a:t>
            </a:r>
            <a:r>
              <a:rPr lang="en-US" altLang="zh-CN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zh-CN" altLang="en-US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Advances</a:t>
            </a:r>
            <a:r>
              <a:rPr lang="zh-CN" altLang="en-US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Immunology</a:t>
            </a:r>
            <a:r>
              <a:rPr lang="zh-CN" altLang="en-US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Signaling</a:t>
            </a:r>
            <a:r>
              <a:rPr lang="zh-CN" altLang="en-US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Translational Medicine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 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</a:t>
            </a:r>
            <a:r>
              <a:rPr lang="en-US" altLang="zh-CN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Robotics</a:t>
            </a:r>
            <a:r>
              <a:rPr lang="zh-CN" altLang="en-US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）。</a:t>
            </a:r>
            <a:endParaRPr lang="en-US" altLang="zh-CN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发布日期：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选择所有日期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或自定义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范围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。</a:t>
            </a:r>
            <a:endParaRPr lang="en-US" altLang="zh-CN" dirty="0" smtClean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8162" y="5942685"/>
            <a:ext cx="6184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添加</a:t>
            </a:r>
            <a:r>
              <a:rPr lang="zh-CN" altLang="en-US" dirty="0" smtClean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限制条件，</a:t>
            </a:r>
            <a:r>
              <a:rPr lang="zh-CN" altLang="en-US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单击右下角的红色 </a:t>
            </a:r>
            <a:r>
              <a:rPr lang="en-US" altLang="zh-CN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Search</a:t>
            </a:r>
            <a:r>
              <a:rPr lang="zh-CN" altLang="en-US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（搜索）按钮。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6041571" y="1813805"/>
            <a:ext cx="5867993" cy="4114799"/>
            <a:chOff x="5695948" y="1732525"/>
            <a:chExt cx="6145002" cy="4309045"/>
          </a:xfrm>
        </p:grpSpPr>
        <p:pic>
          <p:nvPicPr>
            <p:cNvPr id="9" name="Picture 2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06531A8-73B8-420D-8A31-45DD9E5E4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0" r="14310"/>
            <a:stretch/>
          </p:blipFill>
          <p:spPr>
            <a:xfrm>
              <a:off x="5695948" y="1732525"/>
              <a:ext cx="6145002" cy="4215167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8926286" y="5563314"/>
              <a:ext cx="910101" cy="478256"/>
            </a:xfrm>
            <a:prstGeom prst="rect">
              <a:avLst/>
            </a:prstGeom>
            <a:noFill/>
            <a:ln w="38100">
              <a:solidFill>
                <a:srgbClr val="FF39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48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893334" y="2080665"/>
            <a:ext cx="6096000" cy="26622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dirty="0" smtClean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引文搜索</a:t>
            </a:r>
            <a:endParaRPr lang="en-US" altLang="zh-CN" sz="2400" dirty="0" smtClean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endParaRPr lang="en-US" altLang="zh-CN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期刊</a:t>
            </a:r>
            <a:endParaRPr lang="zh-CN" alt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卷</a:t>
            </a:r>
            <a:endParaRPr lang="en-US" altLang="zh-CN" sz="20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期</a:t>
            </a:r>
            <a:endParaRPr lang="zh-CN" alt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页码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年份</a:t>
            </a:r>
            <a:endParaRPr lang="zh-CN" alt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9562" y="297549"/>
            <a:ext cx="582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Citation Search</a:t>
            </a:r>
          </a:p>
        </p:txBody>
      </p:sp>
      <p:sp>
        <p:nvSpPr>
          <p:cNvPr id="9" name="矩形 8"/>
          <p:cNvSpPr/>
          <p:nvPr/>
        </p:nvSpPr>
        <p:spPr>
          <a:xfrm>
            <a:off x="1893334" y="5088252"/>
            <a:ext cx="5734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输入限制条件，单击红色 </a:t>
            </a:r>
            <a:r>
              <a:rPr lang="en-US" altLang="zh-CN" sz="2000" b="1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Search</a:t>
            </a:r>
            <a:r>
              <a:rPr lang="zh-CN" altLang="en-US" sz="2000" b="1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（搜索）</a:t>
            </a:r>
            <a:r>
              <a:rPr lang="zh-CN" altLang="en-US" sz="2000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按钮。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01" y="1572095"/>
            <a:ext cx="7302196" cy="352559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360229" y="3157514"/>
            <a:ext cx="990600" cy="478315"/>
          </a:xfrm>
          <a:prstGeom prst="rect">
            <a:avLst/>
          </a:prstGeom>
          <a:noFill/>
          <a:ln w="57150">
            <a:solidFill>
              <a:srgbClr val="FF39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02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/>
        </p:nvSpPr>
        <p:spPr>
          <a:xfrm rot="5400000">
            <a:off x="2588293" y="2263173"/>
            <a:ext cx="960054" cy="140208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98182" y="2216835"/>
            <a:ext cx="5057795" cy="1102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fr-FR" altLang="zh-CN" sz="4000" dirty="0">
                <a:latin typeface="+mj-ea"/>
                <a:ea typeface="+mj-ea"/>
              </a:rPr>
              <a:t>Science</a:t>
            </a:r>
            <a:r>
              <a:rPr lang="zh-CN" altLang="fr-FR" sz="4000" dirty="0">
                <a:latin typeface="+mj-ea"/>
                <a:ea typeface="+mj-ea"/>
              </a:rPr>
              <a:t>出版社与期刊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08860" y="2320901"/>
            <a:ext cx="119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sz="7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5006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9562" y="297549"/>
            <a:ext cx="582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Search History</a:t>
            </a:r>
          </a:p>
        </p:txBody>
      </p:sp>
      <p:pic>
        <p:nvPicPr>
          <p:cNvPr id="6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157B84D-2C6E-4518-BA78-4E3D40CB1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84" y="1925841"/>
            <a:ext cx="8152856" cy="330194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337401" y="2847283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dirty="0" smtClean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检索历史</a:t>
            </a:r>
            <a:endParaRPr lang="en-US" altLang="zh-CN" sz="2400" dirty="0" smtClean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endParaRPr lang="en-US" altLang="zh-CN" sz="2400" dirty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endParaRPr lang="en-US" altLang="zh-CN" sz="2400" dirty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endParaRPr lang="en-US" altLang="zh-CN" sz="2400" dirty="0" smtClean="0">
              <a:latin typeface="思源宋体 CN SemiBold" panose="02020600000000000000" pitchFamily="18" charset="-122"/>
              <a:ea typeface="思源宋体 CN SemiBold" panose="02020600000000000000" pitchFamily="18" charset="-122"/>
              <a:cs typeface="Calibri" panose="020F0502020204030204" pitchFamily="34" charset="0"/>
            </a:endParaRPr>
          </a:p>
          <a:p>
            <a:r>
              <a:rPr lang="zh-CN" altLang="en-US" dirty="0" smtClean="0"/>
              <a:t>显示</a:t>
            </a:r>
            <a:r>
              <a:rPr lang="zh-CN" altLang="en-US" dirty="0"/>
              <a:t>全部</a:t>
            </a:r>
            <a:r>
              <a:rPr lang="zh-CN" altLang="en-US" dirty="0" smtClean="0"/>
              <a:t>搜索历史，点击链接直接进入结果页。</a:t>
            </a:r>
            <a:r>
              <a:rPr lang="en-US" altLang="zh-CN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and clicking on the </a:t>
            </a:r>
            <a:r>
              <a:rPr lang="en-US" altLang="zh-CN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hyperlink</a:t>
            </a:r>
            <a:endParaRPr lang="en-US" altLang="zh-CN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3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9562" y="297549"/>
            <a:ext cx="582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Saved Search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741596" y="1464192"/>
            <a:ext cx="6708808" cy="707886"/>
            <a:chOff x="827309" y="2507121"/>
            <a:chExt cx="6708808" cy="707886"/>
          </a:xfrm>
        </p:grpSpPr>
        <p:sp>
          <p:nvSpPr>
            <p:cNvPr id="2" name="矩形 1"/>
            <p:cNvSpPr/>
            <p:nvPr/>
          </p:nvSpPr>
          <p:spPr>
            <a:xfrm>
              <a:off x="827309" y="2507121"/>
              <a:ext cx="67088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222222"/>
                  </a:solidFill>
                  <a:latin typeface="+mn-ea"/>
                </a:rPr>
                <a:t>进入搜索结果页面，单击</a:t>
              </a:r>
              <a:r>
                <a:rPr lang="en-US" altLang="zh-CN" sz="2000" b="1" dirty="0" smtClean="0">
                  <a:solidFill>
                    <a:srgbClr val="222222"/>
                  </a:solidFill>
                  <a:latin typeface="+mn-ea"/>
                </a:rPr>
                <a:t>Save Search   </a:t>
              </a:r>
              <a:r>
                <a:rPr lang="zh-CN" altLang="en-US" sz="2000" dirty="0" smtClean="0">
                  <a:solidFill>
                    <a:srgbClr val="222222"/>
                  </a:solidFill>
                  <a:latin typeface="+mn-ea"/>
                </a:rPr>
                <a:t>图标输入名称以保存结果，同时可以设置新消息提醒频率   。</a:t>
              </a:r>
              <a:endParaRPr lang="zh-CN" altLang="en-US" sz="2000" dirty="0">
                <a:latin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8" t="36767" r="28422" b="24748"/>
            <a:stretch/>
          </p:blipFill>
          <p:spPr>
            <a:xfrm>
              <a:off x="5165194" y="2537499"/>
              <a:ext cx="329119" cy="3556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80" t="29386" r="22708" b="32171"/>
            <a:stretch/>
          </p:blipFill>
          <p:spPr>
            <a:xfrm>
              <a:off x="5523732" y="2863207"/>
              <a:ext cx="300535" cy="307257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341721" y="2337646"/>
            <a:ext cx="11495384" cy="4246617"/>
            <a:chOff x="341721" y="2337646"/>
            <a:chExt cx="11495384" cy="4246617"/>
          </a:xfrm>
        </p:grpSpPr>
        <p:pic>
          <p:nvPicPr>
            <p:cNvPr id="6" name="Picture 4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DF08FDD1-5EC9-4598-B634-2F6D1891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12" y="2337646"/>
              <a:ext cx="8011993" cy="4246617"/>
            </a:xfrm>
            <a:prstGeom prst="rect">
              <a:avLst/>
            </a:prstGeom>
          </p:spPr>
        </p:pic>
        <p:cxnSp>
          <p:nvCxnSpPr>
            <p:cNvPr id="11" name="直接连接符 10"/>
            <p:cNvCxnSpPr/>
            <p:nvPr/>
          </p:nvCxnSpPr>
          <p:spPr>
            <a:xfrm>
              <a:off x="4099617" y="4533378"/>
              <a:ext cx="7462982" cy="0"/>
            </a:xfrm>
            <a:prstGeom prst="line">
              <a:avLst/>
            </a:prstGeom>
            <a:ln w="28575" cap="flat" cmpd="sng" algn="ctr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341721" y="2985597"/>
              <a:ext cx="25481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 smtClean="0"/>
                <a:t>高级检索“</a:t>
              </a:r>
              <a:r>
                <a:rPr lang="en-US" altLang="zh-CN" dirty="0" smtClean="0"/>
                <a:t>SAVED SEARCHES”</a:t>
              </a:r>
              <a:r>
                <a:rPr lang="zh-CN" altLang="en-US" dirty="0" smtClean="0"/>
                <a:t>标签下，可查看、管理保存的词条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34999" y="5197660"/>
              <a:ext cx="225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 smtClean="0"/>
                <a:t>检索结果页面点击🔍，完成设置即可保存检索词条</a:t>
              </a:r>
              <a:endParaRPr lang="zh-CN" altLang="en-US" dirty="0"/>
            </a:p>
          </p:txBody>
        </p:sp>
        <p:sp>
          <p:nvSpPr>
            <p:cNvPr id="16" name="右箭头 15"/>
            <p:cNvSpPr/>
            <p:nvPr/>
          </p:nvSpPr>
          <p:spPr>
            <a:xfrm rot="10800000" flipH="1">
              <a:off x="3027121" y="3327218"/>
              <a:ext cx="833709" cy="240087"/>
            </a:xfrm>
            <a:prstGeom prst="rightArrow">
              <a:avLst>
                <a:gd name="adj1" fmla="val 50000"/>
                <a:gd name="adj2" fmla="val 118414"/>
              </a:avLst>
            </a:prstGeom>
            <a:solidFill>
              <a:srgbClr val="FF3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右箭头 16"/>
            <p:cNvSpPr/>
            <p:nvPr/>
          </p:nvSpPr>
          <p:spPr>
            <a:xfrm rot="10800000" flipH="1">
              <a:off x="2991403" y="5539282"/>
              <a:ext cx="833709" cy="240087"/>
            </a:xfrm>
            <a:prstGeom prst="rightArrow">
              <a:avLst>
                <a:gd name="adj1" fmla="val 50000"/>
                <a:gd name="adj2" fmla="val 118414"/>
              </a:avLst>
            </a:prstGeom>
            <a:solidFill>
              <a:srgbClr val="FF3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34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15" y="2308098"/>
            <a:ext cx="9107559" cy="42412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9561" y="297549"/>
            <a:ext cx="3665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期刊数据库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>
            <a:off x="3747905" y="1440284"/>
            <a:ext cx="806450" cy="678980"/>
          </a:xfrm>
          <a:prstGeom prst="wedgeRoundRectCallout">
            <a:avLst>
              <a:gd name="adj1" fmla="val 37726"/>
              <a:gd name="adj2" fmla="val 96020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5025615" y="1456608"/>
            <a:ext cx="817880" cy="646331"/>
          </a:xfrm>
          <a:prstGeom prst="wedgeRoundRectCallout">
            <a:avLst>
              <a:gd name="adj1" fmla="val 458"/>
              <a:gd name="adj2" fmla="val 100084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6078354" y="1456607"/>
            <a:ext cx="817880" cy="646330"/>
          </a:xfrm>
          <a:prstGeom prst="wedgeRoundRectCallout">
            <a:avLst>
              <a:gd name="adj1" fmla="val -36188"/>
              <a:gd name="adj2" fmla="val 98813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95699" y="1456608"/>
            <a:ext cx="714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当前期刊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056095" y="1456607"/>
            <a:ext cx="75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首次发表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120264" y="1440284"/>
            <a:ext cx="75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往期</a:t>
            </a:r>
            <a:r>
              <a:rPr lang="zh-CN" altLang="en-US" dirty="0" smtClean="0"/>
              <a:t>期刊</a:t>
            </a:r>
            <a:endParaRPr lang="zh-CN" altLang="en-US" dirty="0"/>
          </a:p>
        </p:txBody>
      </p:sp>
      <p:sp>
        <p:nvSpPr>
          <p:cNvPr id="14" name="圆角矩形 13"/>
          <p:cNvSpPr/>
          <p:nvPr/>
        </p:nvSpPr>
        <p:spPr>
          <a:xfrm>
            <a:off x="6523567" y="4055533"/>
            <a:ext cx="1134533" cy="254000"/>
          </a:xfrm>
          <a:prstGeom prst="roundRect">
            <a:avLst>
              <a:gd name="adj" fmla="val 2333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>
            <a:off x="8271990" y="1472934"/>
            <a:ext cx="817880" cy="646330"/>
          </a:xfrm>
          <a:prstGeom prst="wedgeRoundRectCallout">
            <a:avLst>
              <a:gd name="adj1" fmla="val -125403"/>
              <a:gd name="adj2" fmla="val 330319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作者中心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61" y="1058779"/>
            <a:ext cx="22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Science</a:t>
            </a:r>
            <a:r>
              <a:rPr lang="zh-CN" altLang="en-US" dirty="0" smtClean="0"/>
              <a:t>为例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857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" y="1283980"/>
            <a:ext cx="10871202" cy="544439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14361" y="5778790"/>
            <a:ext cx="1041703" cy="409149"/>
          </a:xfrm>
          <a:prstGeom prst="rect">
            <a:avLst/>
          </a:prstGeom>
          <a:noFill/>
          <a:ln w="88900" cmpd="sng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926709" y="3020733"/>
            <a:ext cx="1041703" cy="372708"/>
          </a:xfrm>
          <a:prstGeom prst="rect">
            <a:avLst/>
          </a:prstGeom>
          <a:noFill/>
          <a:ln w="88900" cmpd="sng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414361" y="3020734"/>
            <a:ext cx="1041703" cy="372708"/>
          </a:xfrm>
          <a:prstGeom prst="rect">
            <a:avLst/>
          </a:prstGeom>
          <a:noFill/>
          <a:ln w="88900" cmpd="sng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754555" y="3020733"/>
            <a:ext cx="1041703" cy="372708"/>
          </a:xfrm>
          <a:prstGeom prst="rect">
            <a:avLst/>
          </a:prstGeom>
          <a:noFill/>
          <a:ln w="88900" cmpd="sng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49561" y="297549"/>
            <a:ext cx="4986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期刊数据库</a:t>
            </a:r>
            <a:r>
              <a:rPr lang="en-US" altLang="zh-CN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-Archive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46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1" y="1500263"/>
            <a:ext cx="6467640" cy="3787512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 rot="5400000">
            <a:off x="5745442" y="1522166"/>
            <a:ext cx="762741" cy="1873096"/>
          </a:xfrm>
          <a:prstGeom prst="wedgeRoundRectCallout">
            <a:avLst>
              <a:gd name="adj1" fmla="val 1785"/>
              <a:gd name="adj2" fmla="val 104375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03468" y="2155653"/>
            <a:ext cx="185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选取年份，显示该年份所有</a:t>
            </a:r>
            <a:r>
              <a:rPr lang="zh-CN" altLang="en-US" dirty="0" smtClean="0"/>
              <a:t>期刊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75" y="3381942"/>
            <a:ext cx="6437640" cy="310453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128000" y="3934459"/>
            <a:ext cx="396240" cy="472441"/>
          </a:xfrm>
          <a:prstGeom prst="rect">
            <a:avLst/>
          </a:prstGeom>
          <a:noFill/>
          <a:ln w="762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49561" y="297549"/>
            <a:ext cx="4871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期刊数据库</a:t>
            </a:r>
            <a:r>
              <a:rPr lang="en-US" altLang="zh-CN" sz="4000" kern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-Archive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9398000" y="2162403"/>
            <a:ext cx="1645920" cy="856776"/>
          </a:xfrm>
          <a:prstGeom prst="wedgeRoundRectCallout">
            <a:avLst>
              <a:gd name="adj1" fmla="val -96782"/>
              <a:gd name="adj2" fmla="val 145763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所有期刊可回溯至创刊年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2372917" y="5037398"/>
            <a:ext cx="1317919" cy="1108425"/>
          </a:xfrm>
          <a:prstGeom prst="wedgeRoundRectCallout">
            <a:avLst>
              <a:gd name="adj1" fmla="val -99710"/>
              <a:gd name="adj2" fmla="val -123676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点击期刊封面进入期刊目录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55900" y="1179244"/>
            <a:ext cx="6384326" cy="5569498"/>
            <a:chOff x="1767882" y="1107975"/>
            <a:chExt cx="6241368" cy="544478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2" r="4080"/>
            <a:stretch/>
          </p:blipFill>
          <p:spPr>
            <a:xfrm>
              <a:off x="1767882" y="1107975"/>
              <a:ext cx="6241368" cy="221903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89" b="4287"/>
            <a:stretch/>
          </p:blipFill>
          <p:spPr>
            <a:xfrm>
              <a:off x="1782944" y="2929443"/>
              <a:ext cx="6226305" cy="3623317"/>
            </a:xfrm>
            <a:prstGeom prst="rect">
              <a:avLst/>
            </a:prstGeom>
          </p:spPr>
        </p:pic>
      </p:grpSp>
      <p:sp>
        <p:nvSpPr>
          <p:cNvPr id="14" name="圆角矩形标注 13"/>
          <p:cNvSpPr/>
          <p:nvPr/>
        </p:nvSpPr>
        <p:spPr>
          <a:xfrm rot="5400000">
            <a:off x="10165110" y="1106623"/>
            <a:ext cx="422271" cy="1436947"/>
          </a:xfrm>
          <a:prstGeom prst="wedgeRoundRectCallout">
            <a:avLst>
              <a:gd name="adj1" fmla="val -81789"/>
              <a:gd name="adj2" fmla="val 113947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771599" y="1640430"/>
            <a:ext cx="132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一键</a:t>
            </a:r>
            <a:r>
              <a:rPr lang="zh-CN" altLang="en-US" dirty="0" smtClean="0"/>
              <a:t>分享</a:t>
            </a:r>
            <a:endParaRPr lang="zh-CN" altLang="en-US" dirty="0"/>
          </a:p>
        </p:txBody>
      </p:sp>
      <p:sp>
        <p:nvSpPr>
          <p:cNvPr id="21" name="圆角矩形标注 20"/>
          <p:cNvSpPr/>
          <p:nvPr/>
        </p:nvSpPr>
        <p:spPr>
          <a:xfrm rot="5400000">
            <a:off x="10316650" y="4891326"/>
            <a:ext cx="923333" cy="1484874"/>
          </a:xfrm>
          <a:prstGeom prst="wedgeRoundRectCallout">
            <a:avLst>
              <a:gd name="adj1" fmla="val -60662"/>
              <a:gd name="adj2" fmla="val 117459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158080" y="5172096"/>
            <a:ext cx="1362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标签栏</a:t>
            </a:r>
            <a:r>
              <a:rPr lang="en-US" altLang="zh-CN" dirty="0" smtClean="0"/>
              <a:t>—</a:t>
            </a:r>
            <a:r>
              <a:rPr lang="zh-CN" altLang="en-US" dirty="0" smtClean="0"/>
              <a:t>快速</a:t>
            </a:r>
            <a:r>
              <a:rPr lang="zh-CN" altLang="en-US" dirty="0"/>
              <a:t>查看</a:t>
            </a:r>
            <a:r>
              <a:rPr lang="zh-CN" altLang="en-US" dirty="0" smtClean="0"/>
              <a:t>文章相关信息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449561" y="297549"/>
            <a:ext cx="615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期刊数据库</a:t>
            </a:r>
            <a:r>
              <a:rPr lang="en-US" altLang="zh-CN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文章详情页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标注 24"/>
          <p:cNvSpPr/>
          <p:nvPr/>
        </p:nvSpPr>
        <p:spPr>
          <a:xfrm>
            <a:off x="829801" y="3035600"/>
            <a:ext cx="1629090" cy="745494"/>
          </a:xfrm>
          <a:prstGeom prst="wedgeRoundRectCallout">
            <a:avLst>
              <a:gd name="adj1" fmla="val 84950"/>
              <a:gd name="adj2" fmla="val 120098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正文内容；参考文献在底部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2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49561" y="297549"/>
            <a:ext cx="562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期刊数据库</a:t>
            </a:r>
            <a:r>
              <a:rPr lang="en-US" altLang="zh-CN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文章标签栏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0" y="1256172"/>
            <a:ext cx="2343131" cy="47001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20" y="1256172"/>
            <a:ext cx="2660528" cy="47001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79" y="1256173"/>
            <a:ext cx="2547849" cy="47001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557" y="1256172"/>
            <a:ext cx="2719800" cy="47001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60675" y="6125757"/>
            <a:ext cx="212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/>
              <a:t>文章和作者信息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3325010" y="6125757"/>
            <a:ext cx="232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/>
              <a:t>文章阅读引用量</a:t>
            </a: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122125" y="6125757"/>
            <a:ext cx="2669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/>
              <a:t>参考文献</a:t>
            </a:r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322979" y="6125757"/>
            <a:ext cx="2264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/>
              <a:t>文章图表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763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个性化服务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58861" y="1767750"/>
            <a:ext cx="5154839" cy="4580798"/>
          </a:xfrm>
          <a:prstGeom prst="rect">
            <a:avLst/>
          </a:prstGeom>
        </p:spPr>
        <p:txBody>
          <a:bodyPr/>
          <a:lstStyle/>
          <a:p>
            <a:pPr eaLnBrk="1" hangingPunct="1">
              <a:spcAft>
                <a:spcPts val="1800"/>
              </a:spcAft>
              <a:defRPr/>
            </a:pPr>
            <a:r>
              <a:rPr lang="en-US" altLang="zh-CN" sz="32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My </a:t>
            </a:r>
            <a:r>
              <a:rPr lang="en-US" altLang="zh-CN" sz="3200" b="1" kern="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Account</a:t>
            </a:r>
            <a:endParaRPr lang="en-US" altLang="zh-CN" sz="3200" b="1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742950" lvl="1" indent="-285750" eaLnBrk="1" hangingPunct="1">
              <a:buFontTx/>
              <a:buChar char="–"/>
              <a:defRPr/>
            </a:pP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个人书签</a:t>
            </a: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zh-CN" altLang="en-US" sz="2000" kern="0" dirty="0">
                <a:latin typeface="黑体" panose="02010609060101010101" pitchFamily="49" charset="-122"/>
                <a:ea typeface="黑体" panose="02010609060101010101" pitchFamily="49" charset="-122"/>
              </a:rPr>
              <a:t>添加喜爱的文章</a:t>
            </a:r>
            <a:endParaRPr lang="en-US" altLang="zh-CN" sz="20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zh-CN" altLang="en-US" sz="2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保存搜索内容</a:t>
            </a:r>
            <a:endParaRPr lang="zh-CN" altLang="en-US" sz="24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742950" lvl="1" indent="-285750" eaLnBrk="1" hangingPunct="1">
              <a:spcBef>
                <a:spcPts val="1800"/>
              </a:spcBef>
              <a:buFontTx/>
              <a:buChar char="–"/>
              <a:defRPr/>
            </a:pP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电子邮件</a:t>
            </a: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提醒</a:t>
            </a: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zh-CN" altLang="en-US" sz="2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出版内容更新提醒</a:t>
            </a: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zh-CN" altLang="en-US" sz="2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特定文章引用</a:t>
            </a:r>
            <a:r>
              <a:rPr lang="zh-CN" altLang="en-US" sz="2000" kern="0" dirty="0">
                <a:latin typeface="黑体" panose="02010609060101010101" pitchFamily="49" charset="-122"/>
                <a:ea typeface="黑体" panose="02010609060101010101" pitchFamily="49" charset="-122"/>
              </a:rPr>
              <a:t>提醒</a:t>
            </a:r>
            <a:endParaRPr lang="en-US" altLang="zh-CN" sz="20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zh-CN" altLang="en-US" sz="2000" kern="0" dirty="0">
                <a:latin typeface="黑体" panose="02010609060101010101" pitchFamily="49" charset="-122"/>
                <a:ea typeface="黑体" panose="02010609060101010101" pitchFamily="49" charset="-122"/>
              </a:rPr>
              <a:t>时事通讯、调查、网络研讨会</a:t>
            </a:r>
            <a:r>
              <a:rPr lang="zh-CN" altLang="en-US" sz="2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、会议</a:t>
            </a:r>
            <a:r>
              <a:rPr lang="zh-CN" altLang="en-US" sz="2000" kern="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职业咨询和其他内容等。</a:t>
            </a:r>
            <a:endParaRPr lang="en-US" altLang="zh-CN" sz="20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653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15" y="1295282"/>
            <a:ext cx="6900778" cy="537221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966193" y="4364129"/>
            <a:ext cx="3876887" cy="2060537"/>
            <a:chOff x="7966193" y="4364129"/>
            <a:chExt cx="3876887" cy="2060537"/>
          </a:xfrm>
        </p:grpSpPr>
        <p:sp>
          <p:nvSpPr>
            <p:cNvPr id="8" name="矩形标注 7"/>
            <p:cNvSpPr/>
            <p:nvPr/>
          </p:nvSpPr>
          <p:spPr bwMode="auto">
            <a:xfrm>
              <a:off x="7966193" y="4364129"/>
              <a:ext cx="3876887" cy="2060537"/>
            </a:xfrm>
            <a:prstGeom prst="wedgeRectCallout">
              <a:avLst>
                <a:gd name="adj1" fmla="val -46977"/>
                <a:gd name="adj2" fmla="val 42530"/>
              </a:avLst>
            </a:prstGeom>
            <a:solidFill>
              <a:srgbClr val="CA2015"/>
            </a:solidFill>
            <a:ln w="31750">
              <a:solidFill>
                <a:srgbClr val="CA201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zh-CN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974269" y="4517235"/>
              <a:ext cx="385242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提醒：文章内容更新发送提醒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书签：加入书签，方便下次继续阅读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引文跟踪：当该文章被引用时，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      立即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收到提醒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PDF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下载：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可进行电子版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文档下载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，</a:t>
              </a:r>
              <a:endPara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    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也可以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保存到我的账户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个性化服务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21120" y="3738880"/>
            <a:ext cx="1553149" cy="447040"/>
          </a:xfrm>
          <a:prstGeom prst="rect">
            <a:avLst/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上箭头 9"/>
          <p:cNvSpPr/>
          <p:nvPr/>
        </p:nvSpPr>
        <p:spPr>
          <a:xfrm flipV="1">
            <a:off x="7966193" y="3947159"/>
            <a:ext cx="812047" cy="416969"/>
          </a:xfrm>
          <a:prstGeom prst="bentUpArrow">
            <a:avLst>
              <a:gd name="adj1" fmla="val 12143"/>
              <a:gd name="adj2" fmla="val 16428"/>
              <a:gd name="adj3" fmla="val 47857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57339" y="3757871"/>
            <a:ext cx="720661" cy="447040"/>
          </a:xfrm>
          <a:prstGeom prst="rect">
            <a:avLst/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1778000" y="3913475"/>
            <a:ext cx="677333" cy="135832"/>
          </a:xfrm>
          <a:prstGeom prst="rightArrow">
            <a:avLst>
              <a:gd name="adj1" fmla="val 35382"/>
              <a:gd name="adj2" fmla="val 124450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439857" y="3796725"/>
            <a:ext cx="916423" cy="369332"/>
          </a:xfrm>
          <a:prstGeom prst="rect">
            <a:avLst/>
          </a:prstGeom>
          <a:solidFill>
            <a:srgbClr val="CA2015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下载量</a:t>
            </a:r>
          </a:p>
        </p:txBody>
      </p:sp>
    </p:spTree>
    <p:extLst>
      <p:ext uri="{BB962C8B-B14F-4D97-AF65-F5344CB8AC3E}">
        <p14:creationId xmlns:p14="http://schemas.microsoft.com/office/powerpoint/2010/main" val="14480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1" y="1528017"/>
            <a:ext cx="7622428" cy="219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标注 6"/>
          <p:cNvSpPr/>
          <p:nvPr/>
        </p:nvSpPr>
        <p:spPr bwMode="auto">
          <a:xfrm>
            <a:off x="9049441" y="3220721"/>
            <a:ext cx="2512639" cy="1726998"/>
          </a:xfrm>
          <a:prstGeom prst="wedgeRectCallout">
            <a:avLst>
              <a:gd name="adj1" fmla="val -42352"/>
              <a:gd name="adj2" fmla="val 37568"/>
            </a:avLst>
          </a:prstGeom>
          <a:solidFill>
            <a:srgbClr val="C00000"/>
          </a:solidFill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点击对应按钮，即可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跳</a:t>
            </a:r>
            <a:endParaRPr lang="en-US" altLang="zh-CN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到我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的账户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页面，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</a:t>
            </a:r>
            <a:endParaRPr lang="en-US" altLang="zh-CN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行文章收藏的保存删除</a:t>
            </a:r>
            <a:endParaRPr lang="en-US" altLang="zh-CN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批量操作</a:t>
            </a:r>
            <a:endParaRPr lang="en-US" altLang="zh-CN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1" y="3719526"/>
            <a:ext cx="7655734" cy="294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个性化服务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8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1125308" y="4166739"/>
            <a:ext cx="5231811" cy="634331"/>
          </a:xfrm>
          <a:prstGeom prst="roundRect">
            <a:avLst>
              <a:gd name="adj" fmla="val 50000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125308" y="5099867"/>
            <a:ext cx="5231811" cy="634331"/>
          </a:xfrm>
          <a:prstGeom prst="roundRect">
            <a:avLst>
              <a:gd name="adj" fmla="val 50000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3617" y="456103"/>
            <a:ext cx="33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AAAS</a:t>
            </a:r>
            <a:endParaRPr lang="zh-CN" altLang="en-US" sz="4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>
          <a:xfrm>
            <a:off x="1358817" y="2234299"/>
            <a:ext cx="5092612" cy="1407092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altLang="zh-CN" sz="20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AAAS</a:t>
            </a:r>
            <a:r>
              <a:rPr lang="zh-CN" altLang="en-US" sz="2000" kern="0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：美国科学促进会创于</a:t>
            </a:r>
            <a:r>
              <a:rPr lang="en-US" altLang="zh-CN" sz="2000" kern="0" dirty="0" smtClean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1848</a:t>
            </a:r>
            <a:r>
              <a:rPr lang="zh-CN" altLang="en-US" sz="2000" kern="0" dirty="0" smtClean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年，</a:t>
            </a:r>
            <a:r>
              <a:rPr lang="zh-CN" altLang="en-US" sz="2000" kern="0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位于美国华盛顿。是全球最大的科学协会，其代表多是科学界名人，美国政府许多科技政策的出台都事先经过该会的充分论证</a:t>
            </a:r>
            <a:r>
              <a:rPr lang="zh-CN" altLang="en-US" sz="2000" kern="0" dirty="0" smtClean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000" kern="0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88" y="1964167"/>
            <a:ext cx="2941592" cy="440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88900"/>
          </a:effectLst>
        </p:spPr>
      </p:pic>
      <p:sp>
        <p:nvSpPr>
          <p:cNvPr id="9" name="圆角矩形 8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271178" y="489624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kern="0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2000" b="1" kern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265</a:t>
            </a:r>
            <a:r>
              <a:rPr lang="zh-CN" altLang="en-US" sz="2000" b="1" kern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个分支机构，服务于</a:t>
            </a:r>
            <a:r>
              <a:rPr lang="en-US" altLang="zh-CN" sz="2000" b="1" kern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1000</a:t>
            </a:r>
            <a:r>
              <a:rPr lang="zh-CN" altLang="en-US" sz="2000" b="1" kern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多万科学家</a:t>
            </a:r>
            <a:endParaRPr lang="en-US" altLang="zh-CN" sz="2000" b="1" kern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58817" y="4261910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宗旨：促进科学，服务社会</a:t>
            </a:r>
            <a:endParaRPr lang="en-US" altLang="zh-CN" sz="2000" b="1" kern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707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8011988" y="2912192"/>
            <a:ext cx="3648798" cy="1978385"/>
            <a:chOff x="8011988" y="2445264"/>
            <a:chExt cx="3648798" cy="1978385"/>
          </a:xfrm>
        </p:grpSpPr>
        <p:sp>
          <p:nvSpPr>
            <p:cNvPr id="9" name="矩形标注 8"/>
            <p:cNvSpPr/>
            <p:nvPr/>
          </p:nvSpPr>
          <p:spPr bwMode="auto">
            <a:xfrm>
              <a:off x="8011988" y="2445264"/>
              <a:ext cx="3648798" cy="1978385"/>
            </a:xfrm>
            <a:prstGeom prst="wedgeRectCallout">
              <a:avLst>
                <a:gd name="adj1" fmla="val -15293"/>
                <a:gd name="adj2" fmla="val 35136"/>
              </a:avLst>
            </a:prstGeom>
            <a:solidFill>
              <a:srgbClr val="C00000"/>
            </a:solidFill>
            <a:ln w="317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zh-CN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011988" y="2834293"/>
              <a:ext cx="3648797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可以从主页，</a:t>
              </a:r>
              <a:r>
                <a:rPr lang="en-US" altLang="zh-CN" sz="2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GET OUR 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E-ALERTS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进入提醒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邮件设置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也可以在我的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账户</a:t>
              </a:r>
              <a:r>
                <a:rPr lang="en-US" altLang="zh-CN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,ALERTS </a:t>
              </a:r>
              <a:r>
                <a:rPr lang="en-US" altLang="zh-CN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AND </a:t>
              </a:r>
              <a:r>
                <a:rPr lang="en-US" altLang="zh-CN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NEWSLETTERS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点击红色按钮进行邮件设置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1" y="1767750"/>
            <a:ext cx="7170629" cy="3333414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0" y="3373481"/>
            <a:ext cx="7170630" cy="2436660"/>
          </a:xfrm>
          <a:prstGeom prst="rect">
            <a:avLst/>
          </a:prstGeom>
          <a:noFill/>
          <a:ln w="57150">
            <a:solidFill>
              <a:srgbClr val="FF393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291943" y="1767750"/>
            <a:ext cx="1219200" cy="365850"/>
          </a:xfrm>
          <a:prstGeom prst="rect">
            <a:avLst/>
          </a:prstGeom>
          <a:noFill/>
          <a:ln w="57150">
            <a:solidFill>
              <a:srgbClr val="FF39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stCxn id="6" idx="2"/>
          </p:cNvCxnSpPr>
          <p:nvPr/>
        </p:nvCxnSpPr>
        <p:spPr>
          <a:xfrm>
            <a:off x="6901543" y="2133600"/>
            <a:ext cx="0" cy="1239881"/>
          </a:xfrm>
          <a:prstGeom prst="straightConnector1">
            <a:avLst/>
          </a:prstGeom>
          <a:ln w="57150">
            <a:solidFill>
              <a:srgbClr val="FF39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个性化服务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48" y="1849030"/>
            <a:ext cx="3741738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1" y="1954440"/>
            <a:ext cx="39592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标注 6"/>
          <p:cNvSpPr/>
          <p:nvPr/>
        </p:nvSpPr>
        <p:spPr bwMode="auto">
          <a:xfrm>
            <a:off x="8754447" y="2800349"/>
            <a:ext cx="2927014" cy="2286001"/>
          </a:xfrm>
          <a:prstGeom prst="wedgeRectCallout">
            <a:avLst>
              <a:gd name="adj1" fmla="val -31250"/>
              <a:gd name="adj2" fmla="val 37704"/>
            </a:avLst>
          </a:prstGeom>
          <a:solidFill>
            <a:srgbClr val="C00000"/>
          </a:solidFill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altLang="zh-CN" sz="1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65900" y="3081653"/>
            <a:ext cx="26184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选择接受到提醒邮件的频率，内容，语言，选择期刊，选择扩展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内容是否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接受广告或其他商业邮件等其他内容，也可以在此关闭邮件提醒</a:t>
            </a:r>
            <a:endParaRPr lang="en-US" altLang="zh-CN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个性化服务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6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98182" y="2216835"/>
            <a:ext cx="2749471" cy="1102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4000" dirty="0">
                <a:latin typeface="+mj-ea"/>
                <a:ea typeface="+mj-ea"/>
              </a:rPr>
              <a:t>个性化服务</a:t>
            </a:r>
          </a:p>
        </p:txBody>
      </p:sp>
      <p:sp>
        <p:nvSpPr>
          <p:cNvPr id="5" name="同侧圆角矩形 4"/>
          <p:cNvSpPr/>
          <p:nvPr/>
        </p:nvSpPr>
        <p:spPr>
          <a:xfrm rot="5400000">
            <a:off x="2588293" y="2263173"/>
            <a:ext cx="960054" cy="140208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08860" y="2320901"/>
            <a:ext cx="119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zh-CN" altLang="en-US" sz="7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463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联系</a:t>
            </a: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我们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6"/>
          <p:cNvSpPr txBox="1"/>
          <p:nvPr/>
        </p:nvSpPr>
        <p:spPr>
          <a:xfrm>
            <a:off x="5797611" y="1728412"/>
            <a:ext cx="256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iGroup</a:t>
            </a:r>
            <a:r>
              <a:rPr lang="zh-CN" altLang="en-US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信息服务 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931518" y="2367857"/>
            <a:ext cx="3227754" cy="1531218"/>
            <a:chOff x="6000811" y="2375347"/>
            <a:chExt cx="3227754" cy="153121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05565" y="2375347"/>
              <a:ext cx="1623000" cy="1531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D:\work\VI设计资料\iGroup产品设计\iGroup LOGO\iGroup Logo\iGroup Logo小图\igroup logo 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00811" y="2461856"/>
              <a:ext cx="1476843" cy="1329412"/>
            </a:xfrm>
            <a:prstGeom prst="rect">
              <a:avLst/>
            </a:prstGeom>
            <a:noFill/>
          </p:spPr>
        </p:pic>
      </p:grpSp>
      <p:sp>
        <p:nvSpPr>
          <p:cNvPr id="11" name="TextBox 12"/>
          <p:cNvSpPr txBox="1"/>
          <p:nvPr/>
        </p:nvSpPr>
        <p:spPr>
          <a:xfrm>
            <a:off x="5797611" y="3937985"/>
            <a:ext cx="5495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ea typeface="黑体" panose="02010609060101010101" pitchFamily="49" charset="-122"/>
              </a:rPr>
              <a:t>iGroup</a:t>
            </a:r>
            <a:r>
              <a:rPr lang="zh-CN" altLang="en-US" sz="2000" dirty="0">
                <a:ea typeface="黑体" panose="02010609060101010101" pitchFamily="49" charset="-122"/>
              </a:rPr>
              <a:t>官方微信公众号，汇聚国内外学术图书馆和出版界前沿资讯，图书馆员在线研修课堂等信息；还有</a:t>
            </a:r>
            <a:r>
              <a:rPr lang="en-US" altLang="zh-CN" sz="2000" dirty="0" err="1">
                <a:ea typeface="黑体" panose="02010609060101010101" pitchFamily="49" charset="-122"/>
              </a:rPr>
              <a:t>Thieme</a:t>
            </a:r>
            <a:r>
              <a:rPr lang="en-US" altLang="zh-CN" sz="2000" dirty="0">
                <a:ea typeface="黑体" panose="02010609060101010101" pitchFamily="49" charset="-122"/>
              </a:rPr>
              <a:t>, BMJ, </a:t>
            </a:r>
            <a:r>
              <a:rPr lang="en-US" altLang="zh-CN" sz="2000" dirty="0" smtClean="0">
                <a:ea typeface="黑体" panose="02010609060101010101" pitchFamily="49" charset="-122"/>
              </a:rPr>
              <a:t>JAMA</a:t>
            </a:r>
            <a:r>
              <a:rPr lang="zh-CN" altLang="en-US" sz="2000" dirty="0" smtClean="0">
                <a:ea typeface="黑体" panose="02010609060101010101" pitchFamily="49" charset="-122"/>
              </a:rPr>
              <a:t>等</a:t>
            </a:r>
            <a:r>
              <a:rPr lang="zh-CN" altLang="en-US" sz="2000" dirty="0">
                <a:ea typeface="黑体" panose="02010609060101010101" pitchFamily="49" charset="-122"/>
              </a:rPr>
              <a:t>更多</a:t>
            </a:r>
            <a:r>
              <a:rPr lang="zh-CN" altLang="en-US" sz="2000" dirty="0" smtClean="0">
                <a:ea typeface="黑体" panose="02010609060101010101" pitchFamily="49" charset="-122"/>
              </a:rPr>
              <a:t>数据库的免费试用和咨询服务等。</a:t>
            </a:r>
            <a:endParaRPr lang="zh-CN" altLang="en-US" sz="2000" dirty="0"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70207" y="2660552"/>
            <a:ext cx="4677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ea typeface="+mj-ea"/>
              </a:rPr>
              <a:t>李茜茹 </a:t>
            </a:r>
            <a:r>
              <a:rPr lang="en-US" altLang="zh-CN" sz="2400" dirty="0" smtClean="0">
                <a:ea typeface="+mj-ea"/>
              </a:rPr>
              <a:t>(Grace)</a:t>
            </a:r>
          </a:p>
          <a:p>
            <a:endParaRPr lang="en-US" altLang="zh-CN" sz="2400" dirty="0">
              <a:ea typeface="+mj-ea"/>
            </a:endParaRPr>
          </a:p>
          <a:p>
            <a:r>
              <a:rPr lang="en-US" altLang="zh-CN" sz="2400" dirty="0" smtClean="0">
                <a:ea typeface="+mj-ea"/>
              </a:rPr>
              <a:t>grace@igroup.com.cn</a:t>
            </a:r>
            <a:endParaRPr lang="zh-CN" altLang="en-US" sz="24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013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305800" y="1430791"/>
            <a:ext cx="8137525" cy="92075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ctr">
              <a:defRPr/>
            </a:pPr>
            <a:r>
              <a:rPr lang="en-US" sz="4400" kern="0" dirty="0">
                <a:solidFill>
                  <a:srgbClr val="035799"/>
                </a:solidFill>
                <a:latin typeface="+mj-lt"/>
                <a:ea typeface="+mj-ea"/>
                <a:cs typeface="+mj-cs"/>
              </a:rPr>
              <a:t>AAAS</a:t>
            </a:r>
          </a:p>
          <a:p>
            <a:pPr algn="ctr">
              <a:defRPr/>
            </a:pPr>
            <a:r>
              <a:rPr lang="en-US" sz="4400" kern="0" dirty="0">
                <a:solidFill>
                  <a:srgbClr val="035799"/>
                </a:solidFill>
                <a:latin typeface="+mj-lt"/>
                <a:ea typeface="+mj-ea"/>
                <a:cs typeface="+mj-cs"/>
              </a:rPr>
              <a:t>Journal publisher and so much more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94992" y="2673467"/>
            <a:ext cx="8843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GLOBAL            POLICY &amp;             PUBLIC                   SUPPORTING</a:t>
            </a:r>
          </a:p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       OUTREACH      ADVOCACY          ENGAGEMENT      CAREERS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71" y="3641725"/>
            <a:ext cx="6493184" cy="2997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88900"/>
          </a:effectLst>
        </p:spPr>
      </p:pic>
      <p:sp>
        <p:nvSpPr>
          <p:cNvPr id="9" name="文本框 8"/>
          <p:cNvSpPr txBox="1"/>
          <p:nvPr/>
        </p:nvSpPr>
        <p:spPr>
          <a:xfrm>
            <a:off x="253617" y="456103"/>
            <a:ext cx="33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AAAS</a:t>
            </a:r>
            <a:endParaRPr lang="zh-CN" altLang="en-US" sz="4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1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03814" y="1838411"/>
            <a:ext cx="7766373" cy="4273634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由</a:t>
            </a:r>
            <a:r>
              <a:rPr lang="en-US" altLang="zh-CN" sz="2400" kern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Thomas Edison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创办于</a:t>
            </a:r>
            <a:r>
              <a:rPr lang="en-US" altLang="zh-CN" sz="24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1880</a:t>
            </a:r>
            <a:r>
              <a:rPr lang="zh-CN" altLang="en-US" sz="24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1900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年起成为美国科学促进会（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AAAS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）的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官方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刊物</a:t>
            </a:r>
            <a:r>
              <a:rPr lang="zh-CN" altLang="en-US" sz="24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全世界发行量最大的同行评审综合科学刊物，各国科学家公认的世界一流科技学术期刊，被</a:t>
            </a:r>
            <a:r>
              <a:rPr lang="zh-CN" altLang="en-US" sz="24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誉为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 b="1" kern="0" dirty="0" smtClean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诺贝尔奖</a:t>
            </a:r>
            <a:r>
              <a:rPr lang="zh-CN" altLang="en-US" sz="2400" b="1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获得者的摇篮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ts val="1200"/>
              </a:spcBef>
              <a:buFontTx/>
              <a:buChar char="•"/>
              <a:defRPr/>
            </a:pPr>
            <a:r>
              <a:rPr lang="zh-CN" altLang="en-US" sz="2400" b="1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涵盖多种</a:t>
            </a:r>
            <a:r>
              <a:rPr lang="zh-CN" altLang="en-US" sz="2400" b="1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学科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LIFE SCIENCES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（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50%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）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PHYSICAL SCIENCES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（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35%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）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OTHER SUBJECTS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（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15%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，社会，政治，人类，宗教</a:t>
            </a:r>
            <a:r>
              <a:rPr lang="zh-CN" altLang="en-US" sz="24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）</a:t>
            </a:r>
            <a:endParaRPr lang="zh-CN" altLang="en-US" sz="2400" kern="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endParaRPr lang="zh-CN" altLang="en-US" sz="2400" kern="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6" descr="Tommy Ed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3178" r="24097" b="4956"/>
          <a:stretch>
            <a:fillRect/>
          </a:stretch>
        </p:blipFill>
        <p:spPr bwMode="auto">
          <a:xfrm rot="1104062">
            <a:off x="8217710" y="2019457"/>
            <a:ext cx="2900889" cy="3533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53617" y="456103"/>
            <a:ext cx="33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Science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09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53617" y="456103"/>
            <a:ext cx="33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Science</a:t>
            </a:r>
            <a:r>
              <a:rPr lang="zh-CN" alt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和中国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006alberts_chi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7" t="10676"/>
          <a:stretch/>
        </p:blipFill>
        <p:spPr bwMode="auto">
          <a:xfrm>
            <a:off x="1200573" y="1539417"/>
            <a:ext cx="1168319" cy="1388275"/>
          </a:xfrm>
          <a:custGeom>
            <a:avLst/>
            <a:gdLst>
              <a:gd name="connsiteX0" fmla="*/ 388646 w 2331831"/>
              <a:gd name="connsiteY0" fmla="*/ 0 h 2382895"/>
              <a:gd name="connsiteX1" fmla="*/ 1943185 w 2331831"/>
              <a:gd name="connsiteY1" fmla="*/ 0 h 2382895"/>
              <a:gd name="connsiteX2" fmla="*/ 2331831 w 2331831"/>
              <a:gd name="connsiteY2" fmla="*/ 388646 h 2382895"/>
              <a:gd name="connsiteX3" fmla="*/ 2331831 w 2331831"/>
              <a:gd name="connsiteY3" fmla="*/ 2382895 h 2382895"/>
              <a:gd name="connsiteX4" fmla="*/ 0 w 2331831"/>
              <a:gd name="connsiteY4" fmla="*/ 2382895 h 2382895"/>
              <a:gd name="connsiteX5" fmla="*/ 0 w 2331831"/>
              <a:gd name="connsiteY5" fmla="*/ 388646 h 2382895"/>
              <a:gd name="connsiteX6" fmla="*/ 388646 w 2331831"/>
              <a:gd name="connsiteY6" fmla="*/ 0 h 238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1831" h="2382895">
                <a:moveTo>
                  <a:pt x="388646" y="0"/>
                </a:moveTo>
                <a:lnTo>
                  <a:pt x="1943185" y="0"/>
                </a:lnTo>
                <a:cubicBezTo>
                  <a:pt x="2157828" y="0"/>
                  <a:pt x="2331831" y="174003"/>
                  <a:pt x="2331831" y="388646"/>
                </a:cubicBezTo>
                <a:lnTo>
                  <a:pt x="2331831" y="2382895"/>
                </a:lnTo>
                <a:lnTo>
                  <a:pt x="0" y="2382895"/>
                </a:lnTo>
                <a:lnTo>
                  <a:pt x="0" y="388646"/>
                </a:lnTo>
                <a:cubicBezTo>
                  <a:pt x="0" y="174003"/>
                  <a:pt x="174003" y="0"/>
                  <a:pt x="388646" y="0"/>
                </a:cubicBez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87040" y="1633390"/>
            <a:ext cx="81851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2008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年</a:t>
            </a: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9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月</a:t>
            </a: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30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日</a:t>
            </a:r>
            <a:r>
              <a:rPr lang="zh-CN" altLang="en-US" sz="1800" dirty="0">
                <a:latin typeface="+mn-lt"/>
                <a:ea typeface="+mn-ea"/>
              </a:rPr>
              <a:t>，中国国务院总理温家宝在中南海紫光阁会见了到访的美国</a:t>
            </a:r>
            <a:r>
              <a:rPr lang="en-US" altLang="zh-CN" sz="1800" dirty="0">
                <a:latin typeface="+mn-lt"/>
                <a:ea typeface="+mn-ea"/>
              </a:rPr>
              <a:t>《</a:t>
            </a:r>
            <a:r>
              <a:rPr lang="zh-CN" altLang="en-US" sz="1800" dirty="0">
                <a:latin typeface="+mn-lt"/>
                <a:ea typeface="+mn-ea"/>
              </a:rPr>
              <a:t>科学</a:t>
            </a:r>
            <a:r>
              <a:rPr lang="en-US" altLang="zh-CN" sz="1800" dirty="0">
                <a:latin typeface="+mn-lt"/>
                <a:ea typeface="+mn-ea"/>
              </a:rPr>
              <a:t>》</a:t>
            </a:r>
            <a:r>
              <a:rPr lang="zh-CN" altLang="en-US" sz="1800" dirty="0">
                <a:latin typeface="+mn-lt"/>
                <a:ea typeface="+mn-ea"/>
              </a:rPr>
              <a:t>杂志主编布鲁斯</a:t>
            </a:r>
            <a:r>
              <a:rPr lang="en-US" altLang="zh-CN" sz="1800" dirty="0">
                <a:latin typeface="+mn-lt"/>
                <a:ea typeface="+mn-ea"/>
              </a:rPr>
              <a:t>·</a:t>
            </a:r>
            <a:r>
              <a:rPr lang="zh-CN" altLang="en-US" sz="1800" dirty="0">
                <a:latin typeface="+mn-lt"/>
                <a:ea typeface="+mn-ea"/>
              </a:rPr>
              <a:t>艾伯茨 </a:t>
            </a:r>
            <a:r>
              <a:rPr lang="zh-CN" altLang="en-US" sz="1800" dirty="0" smtClean="0">
                <a:latin typeface="+mn-lt"/>
                <a:ea typeface="+mn-ea"/>
              </a:rPr>
              <a:t>。</a:t>
            </a:r>
            <a:endParaRPr lang="en-US" altLang="zh-CN" sz="1800" dirty="0" smtClean="0">
              <a:latin typeface="+mn-lt"/>
              <a:ea typeface="+mn-ea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1800" dirty="0" smtClean="0">
                <a:solidFill>
                  <a:srgbClr val="C00000"/>
                </a:solidFill>
                <a:latin typeface="+mn-lt"/>
                <a:ea typeface="+mn-ea"/>
              </a:rPr>
              <a:t>2008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年</a:t>
            </a: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10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月</a:t>
            </a: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31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日</a:t>
            </a:r>
            <a:r>
              <a:rPr lang="zh-CN" altLang="en-US" sz="1800" dirty="0">
                <a:latin typeface="+mn-lt"/>
                <a:ea typeface="+mn-ea"/>
              </a:rPr>
              <a:t>出版的</a:t>
            </a:r>
            <a:r>
              <a:rPr lang="en-US" altLang="zh-CN" sz="1800" dirty="0">
                <a:latin typeface="+mn-lt"/>
                <a:ea typeface="+mn-ea"/>
              </a:rPr>
              <a:t>《</a:t>
            </a:r>
            <a:r>
              <a:rPr lang="zh-CN" altLang="en-US" sz="1800" dirty="0">
                <a:latin typeface="+mn-lt"/>
                <a:ea typeface="+mn-ea"/>
              </a:rPr>
              <a:t>科学</a:t>
            </a:r>
            <a:r>
              <a:rPr lang="en-US" altLang="zh-CN" sz="1800" dirty="0">
                <a:latin typeface="+mn-lt"/>
                <a:ea typeface="+mn-ea"/>
              </a:rPr>
              <a:t>》</a:t>
            </a:r>
            <a:r>
              <a:rPr lang="zh-CN" altLang="en-US" sz="1800" dirty="0">
                <a:latin typeface="+mn-lt"/>
                <a:ea typeface="+mn-ea"/>
              </a:rPr>
              <a:t>周刊刊登了一篇社论，即温总理的</a:t>
            </a:r>
            <a:r>
              <a:rPr lang="en-US" altLang="zh-CN" sz="1800" dirty="0">
                <a:latin typeface="+mn-lt"/>
                <a:ea typeface="+mn-ea"/>
              </a:rPr>
              <a:t>《</a:t>
            </a:r>
            <a:r>
              <a:rPr lang="zh-CN" altLang="en-US" sz="1800" dirty="0">
                <a:latin typeface="+mn-lt"/>
                <a:ea typeface="+mn-ea"/>
              </a:rPr>
              <a:t>科学与中国</a:t>
            </a:r>
            <a:r>
              <a:rPr lang="zh-CN" altLang="en-US" sz="1800" dirty="0" smtClean="0">
                <a:latin typeface="+mn-lt"/>
                <a:ea typeface="+mn-ea"/>
              </a:rPr>
              <a:t>现代化。</a:t>
            </a:r>
            <a:r>
              <a:rPr lang="en-US" altLang="zh-CN" sz="1600" b="1" dirty="0" smtClean="0">
                <a:solidFill>
                  <a:srgbClr val="0070C0"/>
                </a:solidFill>
                <a:latin typeface="+mn-lt"/>
                <a:ea typeface="+mn-ea"/>
              </a:rPr>
              <a:t>http</a:t>
            </a:r>
            <a:r>
              <a:rPr lang="en-US" altLang="zh-CN" sz="1600" b="1" dirty="0">
                <a:solidFill>
                  <a:srgbClr val="0070C0"/>
                </a:solidFill>
                <a:latin typeface="+mn-lt"/>
                <a:ea typeface="+mn-ea"/>
              </a:rPr>
              <a:t>://www.sciencemag.org/cgi/content/summary/322/5902/649 </a:t>
            </a:r>
          </a:p>
        </p:txBody>
      </p:sp>
      <p:pic>
        <p:nvPicPr>
          <p:cNvPr id="13" name="图片 12" descr="1.jpg"/>
          <p:cNvPicPr>
            <a:picLocks noChangeAspect="1"/>
          </p:cNvPicPr>
          <p:nvPr/>
        </p:nvPicPr>
        <p:blipFill rotWithShape="1">
          <a:blip r:embed="rId4"/>
          <a:srcRect l="19141" t="11648" r="19141"/>
          <a:stretch/>
        </p:blipFill>
        <p:spPr>
          <a:xfrm>
            <a:off x="1200572" y="3223280"/>
            <a:ext cx="1168319" cy="1341027"/>
          </a:xfrm>
          <a:custGeom>
            <a:avLst/>
            <a:gdLst>
              <a:gd name="connsiteX0" fmla="*/ 475682 w 2854036"/>
              <a:gd name="connsiteY0" fmla="*/ 0 h 3707847"/>
              <a:gd name="connsiteX1" fmla="*/ 2378354 w 2854036"/>
              <a:gd name="connsiteY1" fmla="*/ 0 h 3707847"/>
              <a:gd name="connsiteX2" fmla="*/ 2854036 w 2854036"/>
              <a:gd name="connsiteY2" fmla="*/ 475682 h 3707847"/>
              <a:gd name="connsiteX3" fmla="*/ 2854036 w 2854036"/>
              <a:gd name="connsiteY3" fmla="*/ 3707847 h 3707847"/>
              <a:gd name="connsiteX4" fmla="*/ 0 w 2854036"/>
              <a:gd name="connsiteY4" fmla="*/ 3707847 h 3707847"/>
              <a:gd name="connsiteX5" fmla="*/ 0 w 2854036"/>
              <a:gd name="connsiteY5" fmla="*/ 475682 h 3707847"/>
              <a:gd name="connsiteX6" fmla="*/ 475682 w 2854036"/>
              <a:gd name="connsiteY6" fmla="*/ 0 h 370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4036" h="3707847">
                <a:moveTo>
                  <a:pt x="475682" y="0"/>
                </a:moveTo>
                <a:lnTo>
                  <a:pt x="2378354" y="0"/>
                </a:lnTo>
                <a:cubicBezTo>
                  <a:pt x="2641066" y="0"/>
                  <a:pt x="2854036" y="212970"/>
                  <a:pt x="2854036" y="475682"/>
                </a:cubicBezTo>
                <a:lnTo>
                  <a:pt x="2854036" y="3707847"/>
                </a:lnTo>
                <a:lnTo>
                  <a:pt x="0" y="3707847"/>
                </a:lnTo>
                <a:lnTo>
                  <a:pt x="0" y="475682"/>
                </a:lnTo>
                <a:cubicBezTo>
                  <a:pt x="0" y="212970"/>
                  <a:pt x="212970" y="0"/>
                  <a:pt x="475682" y="0"/>
                </a:cubicBezTo>
                <a:close/>
              </a:path>
            </a:pathLst>
          </a:cu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3287040" y="3570628"/>
            <a:ext cx="8185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下午，美国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科学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杂志主编麦克纳特女士拜访了国务院总理李克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强。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《Li and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Me》</a:t>
            </a:r>
            <a:r>
              <a:rPr lang="en-US" altLang="zh-CN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news.sina.com.cn/c/2014-04-05/202229873367.shtml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 descr="C:\Users\Kitty\Desktop\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5" t="124" r="26309" b="19923"/>
          <a:stretch/>
        </p:blipFill>
        <p:spPr bwMode="auto">
          <a:xfrm>
            <a:off x="1200574" y="4855175"/>
            <a:ext cx="1197744" cy="1450975"/>
          </a:xfrm>
          <a:custGeom>
            <a:avLst/>
            <a:gdLst>
              <a:gd name="connsiteX0" fmla="*/ 459518 w 2757054"/>
              <a:gd name="connsiteY0" fmla="*/ 0 h 4172234"/>
              <a:gd name="connsiteX1" fmla="*/ 2297536 w 2757054"/>
              <a:gd name="connsiteY1" fmla="*/ 0 h 4172234"/>
              <a:gd name="connsiteX2" fmla="*/ 2757054 w 2757054"/>
              <a:gd name="connsiteY2" fmla="*/ 459518 h 4172234"/>
              <a:gd name="connsiteX3" fmla="*/ 2757054 w 2757054"/>
              <a:gd name="connsiteY3" fmla="*/ 4172234 h 4172234"/>
              <a:gd name="connsiteX4" fmla="*/ 0 w 2757054"/>
              <a:gd name="connsiteY4" fmla="*/ 4172234 h 4172234"/>
              <a:gd name="connsiteX5" fmla="*/ 0 w 2757054"/>
              <a:gd name="connsiteY5" fmla="*/ 459518 h 4172234"/>
              <a:gd name="connsiteX6" fmla="*/ 459518 w 2757054"/>
              <a:gd name="connsiteY6" fmla="*/ 0 h 417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7054" h="4172234">
                <a:moveTo>
                  <a:pt x="459518" y="0"/>
                </a:moveTo>
                <a:lnTo>
                  <a:pt x="2297536" y="0"/>
                </a:lnTo>
                <a:cubicBezTo>
                  <a:pt x="2551321" y="0"/>
                  <a:pt x="2757054" y="205733"/>
                  <a:pt x="2757054" y="459518"/>
                </a:cubicBezTo>
                <a:lnTo>
                  <a:pt x="2757054" y="4172234"/>
                </a:lnTo>
                <a:lnTo>
                  <a:pt x="0" y="4172234"/>
                </a:lnTo>
                <a:lnTo>
                  <a:pt x="0" y="459518"/>
                </a:lnTo>
                <a:cubicBezTo>
                  <a:pt x="0" y="205733"/>
                  <a:pt x="205733" y="0"/>
                  <a:pt x="459518" y="0"/>
                </a:cubicBezTo>
                <a:close/>
              </a:path>
            </a:pathLst>
          </a:cu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3287040" y="5118997"/>
            <a:ext cx="8185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杂志主编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Jeremy Berg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博士到访清华大学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参观访问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了结构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生物学高精尖创新中心，并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与生命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学院、医学院、药学院的部分师生开展了讨论会议。此次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访华推动了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与中国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地区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的合作。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l="-9000" t="-27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9F1B11">
                  <a:alpha val="83000"/>
                </a:srgbClr>
              </a:gs>
            </a:gsLst>
            <a:lin ang="4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66754" y="243353"/>
            <a:ext cx="22621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00000">
                        <a:alpha val="89000"/>
                      </a:srgbClr>
                    </a:gs>
                    <a:gs pos="42000">
                      <a:srgbClr val="CC3030">
                        <a:alpha val="77000"/>
                      </a:srgbClr>
                    </a:gs>
                    <a:gs pos="100000">
                      <a:schemeClr val="bg1">
                        <a:alpha val="13000"/>
                      </a:scheme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endParaRPr lang="zh-CN" altLang="en-US" sz="5400" dirty="0">
              <a:gradFill flip="none" rotWithShape="1">
                <a:gsLst>
                  <a:gs pos="0">
                    <a:srgbClr val="C00000">
                      <a:alpha val="89000"/>
                    </a:srgbClr>
                  </a:gs>
                  <a:gs pos="42000">
                    <a:srgbClr val="CC3030">
                      <a:alpha val="77000"/>
                    </a:srgbClr>
                  </a:gs>
                  <a:gs pos="100000">
                    <a:schemeClr val="bg1">
                      <a:alpha val="13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5960" y="727548"/>
            <a:ext cx="413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CA201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系列期刊</a:t>
            </a:r>
            <a:endParaRPr lang="zh-CN" altLang="en-US" sz="4400" b="1" dirty="0">
              <a:solidFill>
                <a:srgbClr val="CA201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60406" y="504532"/>
            <a:ext cx="76716" cy="537634"/>
          </a:xfrm>
          <a:prstGeom prst="line">
            <a:avLst/>
          </a:prstGeom>
          <a:ln>
            <a:solidFill>
              <a:srgbClr val="CA20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>
            <a:off x="3111454" y="504532"/>
            <a:ext cx="76716" cy="537634"/>
          </a:xfrm>
          <a:prstGeom prst="line">
            <a:avLst/>
          </a:prstGeom>
          <a:ln>
            <a:solidFill>
              <a:srgbClr val="CA20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3016213" y="551443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A201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Family of Journals</a:t>
            </a:r>
            <a:endParaRPr lang="zh-CN" altLang="en-US" dirty="0">
              <a:solidFill>
                <a:srgbClr val="CA201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184731" y="2324665"/>
            <a:ext cx="1809400" cy="3129445"/>
            <a:chOff x="4075281" y="2355169"/>
            <a:chExt cx="1809400" cy="3129445"/>
          </a:xfrm>
        </p:grpSpPr>
        <p:sp>
          <p:nvSpPr>
            <p:cNvPr id="69" name="TextBox 10"/>
            <p:cNvSpPr txBox="1">
              <a:spLocks noChangeArrowheads="1"/>
            </p:cNvSpPr>
            <p:nvPr/>
          </p:nvSpPr>
          <p:spPr bwMode="auto">
            <a:xfrm>
              <a:off x="4075281" y="5114727"/>
              <a:ext cx="11811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</a:rPr>
                <a:t>2009</a:t>
              </a: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4410960" y="5073021"/>
              <a:ext cx="423235" cy="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0" r="9923"/>
            <a:stretch>
              <a:fillRect/>
            </a:stretch>
          </p:blipFill>
          <p:spPr>
            <a:xfrm>
              <a:off x="4330370" y="2355169"/>
              <a:ext cx="1554311" cy="2442256"/>
            </a:xfrm>
            <a:custGeom>
              <a:avLst/>
              <a:gdLst>
                <a:gd name="connsiteX0" fmla="*/ 248210 w 1489233"/>
                <a:gd name="connsiteY0" fmla="*/ 0 h 2340000"/>
                <a:gd name="connsiteX1" fmla="*/ 1241023 w 1489233"/>
                <a:gd name="connsiteY1" fmla="*/ 0 h 2340000"/>
                <a:gd name="connsiteX2" fmla="*/ 1489233 w 1489233"/>
                <a:gd name="connsiteY2" fmla="*/ 248210 h 2340000"/>
                <a:gd name="connsiteX3" fmla="*/ 1489233 w 1489233"/>
                <a:gd name="connsiteY3" fmla="*/ 2340000 h 2340000"/>
                <a:gd name="connsiteX4" fmla="*/ 0 w 1489233"/>
                <a:gd name="connsiteY4" fmla="*/ 2340000 h 2340000"/>
                <a:gd name="connsiteX5" fmla="*/ 0 w 1489233"/>
                <a:gd name="connsiteY5" fmla="*/ 248210 h 2340000"/>
                <a:gd name="connsiteX6" fmla="*/ 248210 w 1489233"/>
                <a:gd name="connsiteY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9233" h="2340000">
                  <a:moveTo>
                    <a:pt x="248210" y="0"/>
                  </a:moveTo>
                  <a:lnTo>
                    <a:pt x="1241023" y="0"/>
                  </a:lnTo>
                  <a:cubicBezTo>
                    <a:pt x="1378106" y="0"/>
                    <a:pt x="1489233" y="111127"/>
                    <a:pt x="1489233" y="248210"/>
                  </a:cubicBezTo>
                  <a:lnTo>
                    <a:pt x="1489233" y="2340000"/>
                  </a:lnTo>
                  <a:lnTo>
                    <a:pt x="0" y="2340000"/>
                  </a:lnTo>
                  <a:lnTo>
                    <a:pt x="0" y="248210"/>
                  </a:lnTo>
                  <a:cubicBezTo>
                    <a:pt x="0" y="111127"/>
                    <a:pt x="111127" y="0"/>
                    <a:pt x="248210" y="0"/>
                  </a:cubicBezTo>
                  <a:close/>
                </a:path>
              </a:pathLst>
            </a:custGeom>
          </p:spPr>
        </p:pic>
      </p:grpSp>
      <p:grpSp>
        <p:nvGrpSpPr>
          <p:cNvPr id="34" name="组合 33"/>
          <p:cNvGrpSpPr/>
          <p:nvPr/>
        </p:nvGrpSpPr>
        <p:grpSpPr>
          <a:xfrm>
            <a:off x="6074266" y="2324665"/>
            <a:ext cx="1803056" cy="3129445"/>
            <a:chOff x="5964816" y="2355169"/>
            <a:chExt cx="1803056" cy="3129445"/>
          </a:xfrm>
        </p:grpSpPr>
        <p:sp>
          <p:nvSpPr>
            <p:cNvPr id="66" name="TextBox 12"/>
            <p:cNvSpPr txBox="1">
              <a:spLocks noChangeArrowheads="1"/>
            </p:cNvSpPr>
            <p:nvPr/>
          </p:nvSpPr>
          <p:spPr bwMode="auto">
            <a:xfrm>
              <a:off x="5964816" y="5114726"/>
              <a:ext cx="1181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</a:rPr>
                <a:t>2015</a:t>
              </a:r>
            </a:p>
          </p:txBody>
        </p:sp>
        <p:cxnSp>
          <p:nvCxnSpPr>
            <p:cNvPr id="67" name="直接连接符 66"/>
            <p:cNvCxnSpPr/>
            <p:nvPr/>
          </p:nvCxnSpPr>
          <p:spPr>
            <a:xfrm>
              <a:off x="6298669" y="5073021"/>
              <a:ext cx="423235" cy="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6" r="10946"/>
            <a:stretch>
              <a:fillRect/>
            </a:stretch>
          </p:blipFill>
          <p:spPr>
            <a:xfrm>
              <a:off x="6213561" y="2355169"/>
              <a:ext cx="1554311" cy="2442256"/>
            </a:xfrm>
            <a:custGeom>
              <a:avLst/>
              <a:gdLst>
                <a:gd name="connsiteX0" fmla="*/ 248210 w 1489233"/>
                <a:gd name="connsiteY0" fmla="*/ 0 h 2340000"/>
                <a:gd name="connsiteX1" fmla="*/ 1241023 w 1489233"/>
                <a:gd name="connsiteY1" fmla="*/ 0 h 2340000"/>
                <a:gd name="connsiteX2" fmla="*/ 1489233 w 1489233"/>
                <a:gd name="connsiteY2" fmla="*/ 248210 h 2340000"/>
                <a:gd name="connsiteX3" fmla="*/ 1489233 w 1489233"/>
                <a:gd name="connsiteY3" fmla="*/ 2340000 h 2340000"/>
                <a:gd name="connsiteX4" fmla="*/ 0 w 1489233"/>
                <a:gd name="connsiteY4" fmla="*/ 2340000 h 2340000"/>
                <a:gd name="connsiteX5" fmla="*/ 0 w 1489233"/>
                <a:gd name="connsiteY5" fmla="*/ 248210 h 2340000"/>
                <a:gd name="connsiteX6" fmla="*/ 248210 w 1489233"/>
                <a:gd name="connsiteY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9233" h="2340000">
                  <a:moveTo>
                    <a:pt x="248210" y="0"/>
                  </a:moveTo>
                  <a:lnTo>
                    <a:pt x="1241023" y="0"/>
                  </a:lnTo>
                  <a:cubicBezTo>
                    <a:pt x="1378106" y="0"/>
                    <a:pt x="1489233" y="111127"/>
                    <a:pt x="1489233" y="248210"/>
                  </a:cubicBezTo>
                  <a:lnTo>
                    <a:pt x="1489233" y="2340000"/>
                  </a:lnTo>
                  <a:lnTo>
                    <a:pt x="0" y="2340000"/>
                  </a:lnTo>
                  <a:lnTo>
                    <a:pt x="0" y="248210"/>
                  </a:lnTo>
                  <a:cubicBezTo>
                    <a:pt x="0" y="111127"/>
                    <a:pt x="111127" y="0"/>
                    <a:pt x="248210" y="0"/>
                  </a:cubicBezTo>
                  <a:close/>
                </a:path>
              </a:pathLst>
            </a:custGeom>
          </p:spPr>
        </p:pic>
      </p:grpSp>
      <p:grpSp>
        <p:nvGrpSpPr>
          <p:cNvPr id="35" name="组合 34"/>
          <p:cNvGrpSpPr/>
          <p:nvPr/>
        </p:nvGrpSpPr>
        <p:grpSpPr>
          <a:xfrm>
            <a:off x="548536" y="2339221"/>
            <a:ext cx="1713081" cy="3114889"/>
            <a:chOff x="439086" y="2369725"/>
            <a:chExt cx="1713081" cy="3114889"/>
          </a:xfrm>
        </p:grpSpPr>
        <p:sp>
          <p:nvSpPr>
            <p:cNvPr id="63" name="TextBox 8"/>
            <p:cNvSpPr txBox="1">
              <a:spLocks noChangeArrowheads="1"/>
            </p:cNvSpPr>
            <p:nvPr/>
          </p:nvSpPr>
          <p:spPr bwMode="auto">
            <a:xfrm>
              <a:off x="439086" y="5114727"/>
              <a:ext cx="8096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</a:rPr>
                <a:t>1880</a:t>
              </a: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635542" y="5073021"/>
              <a:ext cx="423235" cy="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3" r="14721" b="591"/>
            <a:stretch>
              <a:fillRect/>
            </a:stretch>
          </p:blipFill>
          <p:spPr>
            <a:xfrm>
              <a:off x="568167" y="2369725"/>
              <a:ext cx="1584000" cy="2427700"/>
            </a:xfrm>
            <a:custGeom>
              <a:avLst/>
              <a:gdLst>
                <a:gd name="connsiteX0" fmla="*/ 185876 w 1584000"/>
                <a:gd name="connsiteY0" fmla="*/ 0 h 2427700"/>
                <a:gd name="connsiteX1" fmla="*/ 1398124 w 1584000"/>
                <a:gd name="connsiteY1" fmla="*/ 0 h 2427700"/>
                <a:gd name="connsiteX2" fmla="*/ 1422758 w 1584000"/>
                <a:gd name="connsiteY2" fmla="*/ 7647 h 2427700"/>
                <a:gd name="connsiteX3" fmla="*/ 1584000 w 1584000"/>
                <a:gd name="connsiteY3" fmla="*/ 250905 h 2427700"/>
                <a:gd name="connsiteX4" fmla="*/ 1584000 w 1584000"/>
                <a:gd name="connsiteY4" fmla="*/ 2427700 h 2427700"/>
                <a:gd name="connsiteX5" fmla="*/ 0 w 1584000"/>
                <a:gd name="connsiteY5" fmla="*/ 2427700 h 2427700"/>
                <a:gd name="connsiteX6" fmla="*/ 0 w 1584000"/>
                <a:gd name="connsiteY6" fmla="*/ 250905 h 2427700"/>
                <a:gd name="connsiteX7" fmla="*/ 161242 w 1584000"/>
                <a:gd name="connsiteY7" fmla="*/ 7647 h 242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4000" h="2427700">
                  <a:moveTo>
                    <a:pt x="185876" y="0"/>
                  </a:moveTo>
                  <a:lnTo>
                    <a:pt x="1398124" y="0"/>
                  </a:lnTo>
                  <a:lnTo>
                    <a:pt x="1422758" y="7647"/>
                  </a:lnTo>
                  <a:cubicBezTo>
                    <a:pt x="1517513" y="47725"/>
                    <a:pt x="1584000" y="141551"/>
                    <a:pt x="1584000" y="250905"/>
                  </a:cubicBezTo>
                  <a:lnTo>
                    <a:pt x="1584000" y="2427700"/>
                  </a:lnTo>
                  <a:lnTo>
                    <a:pt x="0" y="2427700"/>
                  </a:lnTo>
                  <a:lnTo>
                    <a:pt x="0" y="250905"/>
                  </a:lnTo>
                  <a:cubicBezTo>
                    <a:pt x="0" y="141551"/>
                    <a:pt x="66487" y="47725"/>
                    <a:pt x="161242" y="7647"/>
                  </a:cubicBezTo>
                  <a:close/>
                </a:path>
              </a:pathLst>
            </a:custGeom>
          </p:spPr>
        </p:pic>
      </p:grpSp>
      <p:grpSp>
        <p:nvGrpSpPr>
          <p:cNvPr id="36" name="组合 35"/>
          <p:cNvGrpSpPr/>
          <p:nvPr/>
        </p:nvGrpSpPr>
        <p:grpSpPr>
          <a:xfrm>
            <a:off x="7963801" y="2324665"/>
            <a:ext cx="1780563" cy="3129445"/>
            <a:chOff x="7879751" y="2355169"/>
            <a:chExt cx="1780563" cy="3129445"/>
          </a:xfrm>
        </p:grpSpPr>
        <p:sp>
          <p:nvSpPr>
            <p:cNvPr id="60" name="TextBox 19"/>
            <p:cNvSpPr txBox="1">
              <a:spLocks noChangeArrowheads="1"/>
            </p:cNvSpPr>
            <p:nvPr/>
          </p:nvSpPr>
          <p:spPr bwMode="auto">
            <a:xfrm>
              <a:off x="7879751" y="5114727"/>
              <a:ext cx="11811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</a:rPr>
                <a:t>2016</a:t>
              </a: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8211778" y="5073021"/>
              <a:ext cx="423235" cy="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7" r="9169"/>
            <a:stretch>
              <a:fillRect/>
            </a:stretch>
          </p:blipFill>
          <p:spPr>
            <a:xfrm>
              <a:off x="8106003" y="2355169"/>
              <a:ext cx="1554311" cy="2442256"/>
            </a:xfrm>
            <a:custGeom>
              <a:avLst/>
              <a:gdLst>
                <a:gd name="connsiteX0" fmla="*/ 248210 w 1489233"/>
                <a:gd name="connsiteY0" fmla="*/ 0 h 2340000"/>
                <a:gd name="connsiteX1" fmla="*/ 1241023 w 1489233"/>
                <a:gd name="connsiteY1" fmla="*/ 0 h 2340000"/>
                <a:gd name="connsiteX2" fmla="*/ 1489233 w 1489233"/>
                <a:gd name="connsiteY2" fmla="*/ 248210 h 2340000"/>
                <a:gd name="connsiteX3" fmla="*/ 1489233 w 1489233"/>
                <a:gd name="connsiteY3" fmla="*/ 2340000 h 2340000"/>
                <a:gd name="connsiteX4" fmla="*/ 0 w 1489233"/>
                <a:gd name="connsiteY4" fmla="*/ 2340000 h 2340000"/>
                <a:gd name="connsiteX5" fmla="*/ 0 w 1489233"/>
                <a:gd name="connsiteY5" fmla="*/ 248210 h 2340000"/>
                <a:gd name="connsiteX6" fmla="*/ 248210 w 1489233"/>
                <a:gd name="connsiteY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9233" h="2340000">
                  <a:moveTo>
                    <a:pt x="248210" y="0"/>
                  </a:moveTo>
                  <a:lnTo>
                    <a:pt x="1241023" y="0"/>
                  </a:lnTo>
                  <a:cubicBezTo>
                    <a:pt x="1378106" y="0"/>
                    <a:pt x="1489233" y="111127"/>
                    <a:pt x="1489233" y="248210"/>
                  </a:cubicBezTo>
                  <a:lnTo>
                    <a:pt x="1489233" y="2340000"/>
                  </a:lnTo>
                  <a:lnTo>
                    <a:pt x="0" y="2340000"/>
                  </a:lnTo>
                  <a:lnTo>
                    <a:pt x="0" y="248210"/>
                  </a:lnTo>
                  <a:cubicBezTo>
                    <a:pt x="0" y="111127"/>
                    <a:pt x="111127" y="0"/>
                    <a:pt x="248210" y="0"/>
                  </a:cubicBezTo>
                  <a:close/>
                </a:path>
              </a:pathLst>
            </a:custGeom>
          </p:spPr>
        </p:pic>
      </p:grpSp>
      <p:grpSp>
        <p:nvGrpSpPr>
          <p:cNvPr id="43" name="组合 42"/>
          <p:cNvGrpSpPr/>
          <p:nvPr/>
        </p:nvGrpSpPr>
        <p:grpSpPr>
          <a:xfrm>
            <a:off x="9840637" y="2324665"/>
            <a:ext cx="1802826" cy="3129445"/>
            <a:chOff x="9756587" y="2355169"/>
            <a:chExt cx="1802826" cy="3129445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" r="12980" b="788"/>
            <a:stretch>
              <a:fillRect/>
            </a:stretch>
          </p:blipFill>
          <p:spPr>
            <a:xfrm>
              <a:off x="10005102" y="2355169"/>
              <a:ext cx="1554311" cy="2442256"/>
            </a:xfrm>
            <a:custGeom>
              <a:avLst/>
              <a:gdLst>
                <a:gd name="connsiteX0" fmla="*/ 248210 w 1489233"/>
                <a:gd name="connsiteY0" fmla="*/ 0 h 2340000"/>
                <a:gd name="connsiteX1" fmla="*/ 1241023 w 1489233"/>
                <a:gd name="connsiteY1" fmla="*/ 0 h 2340000"/>
                <a:gd name="connsiteX2" fmla="*/ 1489233 w 1489233"/>
                <a:gd name="connsiteY2" fmla="*/ 248210 h 2340000"/>
                <a:gd name="connsiteX3" fmla="*/ 1489233 w 1489233"/>
                <a:gd name="connsiteY3" fmla="*/ 2340000 h 2340000"/>
                <a:gd name="connsiteX4" fmla="*/ 0 w 1489233"/>
                <a:gd name="connsiteY4" fmla="*/ 2340000 h 2340000"/>
                <a:gd name="connsiteX5" fmla="*/ 0 w 1489233"/>
                <a:gd name="connsiteY5" fmla="*/ 248210 h 2340000"/>
                <a:gd name="connsiteX6" fmla="*/ 248210 w 1489233"/>
                <a:gd name="connsiteY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9233" h="2340000">
                  <a:moveTo>
                    <a:pt x="248210" y="0"/>
                  </a:moveTo>
                  <a:lnTo>
                    <a:pt x="1241023" y="0"/>
                  </a:lnTo>
                  <a:cubicBezTo>
                    <a:pt x="1378106" y="0"/>
                    <a:pt x="1489233" y="111127"/>
                    <a:pt x="1489233" y="248210"/>
                  </a:cubicBezTo>
                  <a:lnTo>
                    <a:pt x="1489233" y="2340000"/>
                  </a:lnTo>
                  <a:lnTo>
                    <a:pt x="0" y="2340000"/>
                  </a:lnTo>
                  <a:lnTo>
                    <a:pt x="0" y="248210"/>
                  </a:lnTo>
                  <a:cubicBezTo>
                    <a:pt x="0" y="111127"/>
                    <a:pt x="111127" y="0"/>
                    <a:pt x="248210" y="0"/>
                  </a:cubicBezTo>
                  <a:close/>
                </a:path>
              </a:pathLst>
            </a:custGeom>
          </p:spPr>
        </p:pic>
        <p:sp>
          <p:nvSpPr>
            <p:cNvPr id="58" name="TextBox 20"/>
            <p:cNvSpPr txBox="1">
              <a:spLocks noChangeArrowheads="1"/>
            </p:cNvSpPr>
            <p:nvPr/>
          </p:nvSpPr>
          <p:spPr bwMode="auto">
            <a:xfrm>
              <a:off x="9756587" y="5114727"/>
              <a:ext cx="11811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</a:rPr>
                <a:t>2016</a:t>
              </a: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10099489" y="5073021"/>
              <a:ext cx="423235" cy="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2113902" y="2324665"/>
            <a:ext cx="2050587" cy="3129445"/>
            <a:chOff x="2029852" y="2355169"/>
            <a:chExt cx="2050587" cy="3129445"/>
          </a:xfrm>
        </p:grpSpPr>
        <p:sp>
          <p:nvSpPr>
            <p:cNvPr id="50" name="TextBox 9"/>
            <p:cNvSpPr txBox="1">
              <a:spLocks noChangeArrowheads="1"/>
            </p:cNvSpPr>
            <p:nvPr/>
          </p:nvSpPr>
          <p:spPr bwMode="auto">
            <a:xfrm>
              <a:off x="2029852" y="5114727"/>
              <a:ext cx="15240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 smtClean="0">
                  <a:solidFill>
                    <a:schemeClr val="bg1"/>
                  </a:solidFill>
                </a:rPr>
                <a:t>1999</a:t>
              </a:r>
              <a:endParaRPr lang="en-US" altLang="zh-CN" sz="1800" dirty="0">
                <a:solidFill>
                  <a:schemeClr val="bg1"/>
                </a:solidFill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2526128" y="2355169"/>
              <a:ext cx="1554311" cy="2717852"/>
              <a:chOff x="2526128" y="2355169"/>
              <a:chExt cx="1554311" cy="2717852"/>
            </a:xfrm>
          </p:grpSpPr>
          <p:cxnSp>
            <p:nvCxnSpPr>
              <p:cNvPr id="55" name="直接连接符 54"/>
              <p:cNvCxnSpPr/>
              <p:nvPr/>
            </p:nvCxnSpPr>
            <p:spPr>
              <a:xfrm>
                <a:off x="2548651" y="5073021"/>
                <a:ext cx="423235" cy="0"/>
              </a:xfrm>
              <a:prstGeom prst="line">
                <a:avLst/>
              </a:prstGeom>
              <a:ln w="28575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4" r="12588"/>
              <a:stretch>
                <a:fillRect/>
              </a:stretch>
            </p:blipFill>
            <p:spPr>
              <a:xfrm>
                <a:off x="2526128" y="2355169"/>
                <a:ext cx="1554311" cy="2442256"/>
              </a:xfrm>
              <a:custGeom>
                <a:avLst/>
                <a:gdLst>
                  <a:gd name="connsiteX0" fmla="*/ 248210 w 1489233"/>
                  <a:gd name="connsiteY0" fmla="*/ 0 h 2340000"/>
                  <a:gd name="connsiteX1" fmla="*/ 1241023 w 1489233"/>
                  <a:gd name="connsiteY1" fmla="*/ 0 h 2340000"/>
                  <a:gd name="connsiteX2" fmla="*/ 1489233 w 1489233"/>
                  <a:gd name="connsiteY2" fmla="*/ 248210 h 2340000"/>
                  <a:gd name="connsiteX3" fmla="*/ 1489233 w 1489233"/>
                  <a:gd name="connsiteY3" fmla="*/ 2340000 h 2340000"/>
                  <a:gd name="connsiteX4" fmla="*/ 0 w 1489233"/>
                  <a:gd name="connsiteY4" fmla="*/ 2340000 h 2340000"/>
                  <a:gd name="connsiteX5" fmla="*/ 0 w 1489233"/>
                  <a:gd name="connsiteY5" fmla="*/ 248210 h 2340000"/>
                  <a:gd name="connsiteX6" fmla="*/ 248210 w 1489233"/>
                  <a:gd name="connsiteY6" fmla="*/ 0 h 23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9233" h="2340000">
                    <a:moveTo>
                      <a:pt x="248210" y="0"/>
                    </a:moveTo>
                    <a:lnTo>
                      <a:pt x="1241023" y="0"/>
                    </a:lnTo>
                    <a:cubicBezTo>
                      <a:pt x="1378106" y="0"/>
                      <a:pt x="1489233" y="111127"/>
                      <a:pt x="1489233" y="248210"/>
                    </a:cubicBezTo>
                    <a:lnTo>
                      <a:pt x="1489233" y="2340000"/>
                    </a:lnTo>
                    <a:lnTo>
                      <a:pt x="0" y="2340000"/>
                    </a:lnTo>
                    <a:lnTo>
                      <a:pt x="0" y="248210"/>
                    </a:lnTo>
                    <a:cubicBezTo>
                      <a:pt x="0" y="111127"/>
                      <a:pt x="111127" y="0"/>
                      <a:pt x="248210" y="0"/>
                    </a:cubicBez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15652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0473" y="1953155"/>
            <a:ext cx="799592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资源内容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科学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40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周刊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(Science)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科学转化医学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》(Science Translational Medicine)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科学信号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》(Science Signaling)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科学免疫学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》(Science Immunology)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科学机器人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》(Science Robotics)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科学进展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》(Science Advances)</a:t>
            </a:r>
          </a:p>
          <a:p>
            <a:pPr>
              <a:spcBef>
                <a:spcPts val="18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涵盖学科</a:t>
            </a:r>
          </a:p>
          <a:p>
            <a:r>
              <a:rPr lang="zh-CN" altLang="en-US" sz="240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综合期刊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，生命科学，自然科学，其他学科。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3617" y="456103"/>
            <a:ext cx="33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学科资源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7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2792</TotalTime>
  <Words>1980</Words>
  <Application>Microsoft Office PowerPoint</Application>
  <PresentationFormat>宽屏</PresentationFormat>
  <Paragraphs>242</Paragraphs>
  <Slides>43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8" baseType="lpstr">
      <vt:lpstr>Arial Unicode MS</vt:lpstr>
      <vt:lpstr>等线</vt:lpstr>
      <vt:lpstr>黑体</vt:lpstr>
      <vt:lpstr>思源黑体 CN Heavy</vt:lpstr>
      <vt:lpstr>思源黑体 CN Medium</vt:lpstr>
      <vt:lpstr>思源宋体 CN SemiBold</vt:lpstr>
      <vt:lpstr>宋体</vt:lpstr>
      <vt:lpstr>微软雅黑</vt:lpstr>
      <vt:lpstr>Arial</vt:lpstr>
      <vt:lpstr>Calibri</vt:lpstr>
      <vt:lpstr>Cambria</vt:lpstr>
      <vt:lpstr>Copperplate Gothic Bold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iGroup</dc:creator>
  <cp:lastModifiedBy>iGroup</cp:lastModifiedBy>
  <cp:revision>117</cp:revision>
  <dcterms:created xsi:type="dcterms:W3CDTF">2021-12-14T05:05:38Z</dcterms:created>
  <dcterms:modified xsi:type="dcterms:W3CDTF">2023-04-07T02:18:20Z</dcterms:modified>
</cp:coreProperties>
</file>