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260"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76" r:id="rId22"/>
    <p:sldId id="377" r:id="rId23"/>
    <p:sldId id="379" r:id="rId24"/>
    <p:sldId id="326" r:id="rId25"/>
    <p:sldId id="327" r:id="rId26"/>
    <p:sldId id="328" r:id="rId27"/>
    <p:sldId id="329" r:id="rId28"/>
    <p:sldId id="369" r:id="rId29"/>
    <p:sldId id="330" r:id="rId30"/>
    <p:sldId id="331" r:id="rId31"/>
    <p:sldId id="332" r:id="rId32"/>
    <p:sldId id="333" r:id="rId33"/>
    <p:sldId id="370" r:id="rId34"/>
    <p:sldId id="334" r:id="rId35"/>
    <p:sldId id="336" r:id="rId36"/>
    <p:sldId id="338" r:id="rId37"/>
    <p:sldId id="339" r:id="rId38"/>
    <p:sldId id="340" r:id="rId39"/>
    <p:sldId id="341" r:id="rId40"/>
    <p:sldId id="342" r:id="rId41"/>
    <p:sldId id="343" r:id="rId42"/>
    <p:sldId id="371" r:id="rId43"/>
    <p:sldId id="344" r:id="rId44"/>
    <p:sldId id="372" r:id="rId45"/>
    <p:sldId id="345" r:id="rId46"/>
    <p:sldId id="346" r:id="rId47"/>
    <p:sldId id="347" r:id="rId48"/>
    <p:sldId id="348" r:id="rId49"/>
    <p:sldId id="349" r:id="rId50"/>
    <p:sldId id="350" r:id="rId51"/>
    <p:sldId id="351" r:id="rId52"/>
    <p:sldId id="353" r:id="rId53"/>
    <p:sldId id="367" r:id="rId54"/>
    <p:sldId id="375" r:id="rId55"/>
    <p:sldId id="368" r:id="rId56"/>
    <p:sldId id="373" r:id="rId57"/>
    <p:sldId id="378" r:id="rId58"/>
    <p:sldId id="354" r:id="rId59"/>
    <p:sldId id="355" r:id="rId60"/>
    <p:sldId id="356" r:id="rId61"/>
    <p:sldId id="357" r:id="rId62"/>
    <p:sldId id="358" r:id="rId63"/>
    <p:sldId id="374" r:id="rId64"/>
    <p:sldId id="363" r:id="rId65"/>
    <p:sldId id="364" r:id="rId66"/>
    <p:sldId id="296" r:id="rId67"/>
    <p:sldId id="297" r:id="rId68"/>
    <p:sldId id="258" r:id="rId6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7456" autoAdjust="0"/>
  </p:normalViewPr>
  <p:slideViewPr>
    <p:cSldViewPr>
      <p:cViewPr varScale="1">
        <p:scale>
          <a:sx n="67" d="100"/>
          <a:sy n="67" d="100"/>
        </p:scale>
        <p:origin x="12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6155A-8319-472C-A559-CBB259B9DAF9}" type="datetimeFigureOut">
              <a:rPr lang="zh-CN" altLang="en-US" smtClean="0"/>
              <a:pPr/>
              <a:t>2021/3/9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70703-AE07-40FC-913A-95065776E88A}" type="slidenum">
              <a:rPr lang="zh-CN" altLang="en-US" smtClean="0"/>
              <a:pPr/>
              <a:t>‹#›</a:t>
            </a:fld>
            <a:endParaRPr lang="zh-CN" altLang="en-US"/>
          </a:p>
        </p:txBody>
      </p:sp>
    </p:spTree>
    <p:extLst>
      <p:ext uri="{BB962C8B-B14F-4D97-AF65-F5344CB8AC3E}">
        <p14:creationId xmlns:p14="http://schemas.microsoft.com/office/powerpoint/2010/main" val="254151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p:spPr>
      </p:sp>
      <p:sp>
        <p:nvSpPr>
          <p:cNvPr id="358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93134B-88C8-4939-9054-924731EDD5CD}" type="slidenum">
              <a:rPr lang="zh-CN" altLang="en-US" smtClean="0"/>
              <a:pPr fontAlgn="base">
                <a:spcBef>
                  <a:spcPct val="0"/>
                </a:spcBef>
                <a:spcAft>
                  <a:spcPct val="0"/>
                </a:spcAft>
                <a:defRPr/>
              </a:pPr>
              <a:t>9</a:t>
            </a:fld>
            <a:endParaRPr lang="zh-CN" altLang="en-US"/>
          </a:p>
        </p:txBody>
      </p:sp>
    </p:spTree>
    <p:extLst>
      <p:ext uri="{BB962C8B-B14F-4D97-AF65-F5344CB8AC3E}">
        <p14:creationId xmlns:p14="http://schemas.microsoft.com/office/powerpoint/2010/main" val="46429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18</a:t>
            </a:fld>
            <a:endParaRPr lang="zh-CN" altLang="en-US"/>
          </a:p>
        </p:txBody>
      </p:sp>
    </p:spTree>
    <p:extLst>
      <p:ext uri="{BB962C8B-B14F-4D97-AF65-F5344CB8AC3E}">
        <p14:creationId xmlns:p14="http://schemas.microsoft.com/office/powerpoint/2010/main" val="359440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19</a:t>
            </a:fld>
            <a:endParaRPr lang="zh-CN" altLang="en-US"/>
          </a:p>
        </p:txBody>
      </p:sp>
    </p:spTree>
    <p:extLst>
      <p:ext uri="{BB962C8B-B14F-4D97-AF65-F5344CB8AC3E}">
        <p14:creationId xmlns:p14="http://schemas.microsoft.com/office/powerpoint/2010/main" val="64674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20</a:t>
            </a:fld>
            <a:endParaRPr lang="zh-CN" altLang="en-US"/>
          </a:p>
        </p:txBody>
      </p:sp>
    </p:spTree>
    <p:extLst>
      <p:ext uri="{BB962C8B-B14F-4D97-AF65-F5344CB8AC3E}">
        <p14:creationId xmlns:p14="http://schemas.microsoft.com/office/powerpoint/2010/main" val="3967688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21</a:t>
            </a:fld>
            <a:endParaRPr lang="zh-CN" altLang="en-US"/>
          </a:p>
        </p:txBody>
      </p:sp>
    </p:spTree>
    <p:extLst>
      <p:ext uri="{BB962C8B-B14F-4D97-AF65-F5344CB8AC3E}">
        <p14:creationId xmlns:p14="http://schemas.microsoft.com/office/powerpoint/2010/main" val="396768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22</a:t>
            </a:fld>
            <a:endParaRPr lang="zh-CN" altLang="en-US"/>
          </a:p>
        </p:txBody>
      </p:sp>
    </p:spTree>
    <p:extLst>
      <p:ext uri="{BB962C8B-B14F-4D97-AF65-F5344CB8AC3E}">
        <p14:creationId xmlns:p14="http://schemas.microsoft.com/office/powerpoint/2010/main" val="573564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23</a:t>
            </a:fld>
            <a:endParaRPr lang="zh-CN" altLang="en-US"/>
          </a:p>
        </p:txBody>
      </p:sp>
    </p:spTree>
    <p:extLst>
      <p:ext uri="{BB962C8B-B14F-4D97-AF65-F5344CB8AC3E}">
        <p14:creationId xmlns:p14="http://schemas.microsoft.com/office/powerpoint/2010/main" val="4278998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p:spPr>
      </p:sp>
      <p:sp>
        <p:nvSpPr>
          <p:cNvPr id="604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198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1351BC-9FCB-4ECD-BC55-CCD40C937860}" type="slidenum">
              <a:rPr lang="zh-CN" altLang="en-US" smtClean="0"/>
              <a:pPr fontAlgn="base">
                <a:spcBef>
                  <a:spcPct val="0"/>
                </a:spcBef>
                <a:spcAft>
                  <a:spcPct val="0"/>
                </a:spcAft>
                <a:defRPr/>
              </a:pPr>
              <a:t>24</a:t>
            </a:fld>
            <a:endParaRPr lang="zh-CN" altLang="en-US"/>
          </a:p>
        </p:txBody>
      </p:sp>
    </p:spTree>
    <p:extLst>
      <p:ext uri="{BB962C8B-B14F-4D97-AF65-F5344CB8AC3E}">
        <p14:creationId xmlns:p14="http://schemas.microsoft.com/office/powerpoint/2010/main" val="32789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99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1ACB91-85CD-4B92-B48F-0902F81D5038}" type="slidenum">
              <a:rPr lang="zh-CN" altLang="en-US" smtClean="0"/>
              <a:pPr fontAlgn="base">
                <a:spcBef>
                  <a:spcPct val="0"/>
                </a:spcBef>
                <a:spcAft>
                  <a:spcPct val="0"/>
                </a:spcAft>
                <a:defRPr/>
              </a:pPr>
              <a:t>25</a:t>
            </a:fld>
            <a:endParaRPr lang="zh-CN" altLang="en-US"/>
          </a:p>
        </p:txBody>
      </p:sp>
    </p:spTree>
    <p:extLst>
      <p:ext uri="{BB962C8B-B14F-4D97-AF65-F5344CB8AC3E}">
        <p14:creationId xmlns:p14="http://schemas.microsoft.com/office/powerpoint/2010/main" val="355665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p:spPr>
      </p:sp>
      <p:sp>
        <p:nvSpPr>
          <p:cNvPr id="624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096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C0F25-9935-466B-84C2-20A5167E8592}" type="slidenum">
              <a:rPr lang="zh-CN" altLang="en-US" smtClean="0"/>
              <a:pPr fontAlgn="base">
                <a:spcBef>
                  <a:spcPct val="0"/>
                </a:spcBef>
                <a:spcAft>
                  <a:spcPct val="0"/>
                </a:spcAft>
                <a:defRPr/>
              </a:pPr>
              <a:t>26</a:t>
            </a:fld>
            <a:endParaRPr lang="zh-CN" altLang="en-US"/>
          </a:p>
        </p:txBody>
      </p:sp>
    </p:spTree>
    <p:extLst>
      <p:ext uri="{BB962C8B-B14F-4D97-AF65-F5344CB8AC3E}">
        <p14:creationId xmlns:p14="http://schemas.microsoft.com/office/powerpoint/2010/main" val="948762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8B0F11-4173-4A47-9A52-E66846CB4B29}" type="slidenum">
              <a:rPr lang="zh-CN" altLang="en-US" smtClean="0"/>
              <a:pPr fontAlgn="base">
                <a:spcBef>
                  <a:spcPct val="0"/>
                </a:spcBef>
                <a:spcAft>
                  <a:spcPct val="0"/>
                </a:spcAft>
                <a:defRPr/>
              </a:pPr>
              <a:t>27</a:t>
            </a:fld>
            <a:endParaRPr lang="zh-CN" altLang="en-US"/>
          </a:p>
        </p:txBody>
      </p:sp>
    </p:spTree>
    <p:extLst>
      <p:ext uri="{BB962C8B-B14F-4D97-AF65-F5344CB8AC3E}">
        <p14:creationId xmlns:p14="http://schemas.microsoft.com/office/powerpoint/2010/main" val="394383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8B140F-7601-44FF-9A8F-D8A705EF1FFC}" type="slidenum">
              <a:rPr lang="zh-CN" altLang="en-US" smtClean="0"/>
              <a:pPr fontAlgn="base">
                <a:spcBef>
                  <a:spcPct val="0"/>
                </a:spcBef>
                <a:spcAft>
                  <a:spcPct val="0"/>
                </a:spcAft>
                <a:defRPr/>
              </a:pPr>
              <a:t>10</a:t>
            </a:fld>
            <a:endParaRPr lang="zh-CN" altLang="en-US"/>
          </a:p>
        </p:txBody>
      </p:sp>
    </p:spTree>
    <p:extLst>
      <p:ext uri="{BB962C8B-B14F-4D97-AF65-F5344CB8AC3E}">
        <p14:creationId xmlns:p14="http://schemas.microsoft.com/office/powerpoint/2010/main" val="22848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40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974197-EA77-4F79-9FBD-2453F128717F}" type="slidenum">
              <a:rPr lang="zh-CN" altLang="en-US" smtClean="0"/>
              <a:pPr fontAlgn="base">
                <a:spcBef>
                  <a:spcPct val="0"/>
                </a:spcBef>
                <a:spcAft>
                  <a:spcPct val="0"/>
                </a:spcAft>
                <a:defRPr/>
              </a:pPr>
              <a:t>28</a:t>
            </a:fld>
            <a:endParaRPr lang="zh-CN" altLang="en-US"/>
          </a:p>
        </p:txBody>
      </p:sp>
    </p:spTree>
    <p:extLst>
      <p:ext uri="{BB962C8B-B14F-4D97-AF65-F5344CB8AC3E}">
        <p14:creationId xmlns:p14="http://schemas.microsoft.com/office/powerpoint/2010/main" val="2447268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40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974197-EA77-4F79-9FBD-2453F128717F}" type="slidenum">
              <a:rPr lang="zh-CN" altLang="en-US" smtClean="0"/>
              <a:pPr fontAlgn="base">
                <a:spcBef>
                  <a:spcPct val="0"/>
                </a:spcBef>
                <a:spcAft>
                  <a:spcPct val="0"/>
                </a:spcAft>
                <a:defRPr/>
              </a:pPr>
              <a:t>29</a:t>
            </a:fld>
            <a:endParaRPr lang="zh-CN" altLang="en-US"/>
          </a:p>
        </p:txBody>
      </p:sp>
    </p:spTree>
    <p:extLst>
      <p:ext uri="{BB962C8B-B14F-4D97-AF65-F5344CB8AC3E}">
        <p14:creationId xmlns:p14="http://schemas.microsoft.com/office/powerpoint/2010/main" val="2447268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p:spPr>
      </p:sp>
      <p:sp>
        <p:nvSpPr>
          <p:cNvPr id="655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506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5A8EAB-9F2F-46F7-89A8-230BF31A6B4E}" type="slidenum">
              <a:rPr lang="zh-CN" altLang="en-US" smtClean="0"/>
              <a:pPr fontAlgn="base">
                <a:spcBef>
                  <a:spcPct val="0"/>
                </a:spcBef>
                <a:spcAft>
                  <a:spcPct val="0"/>
                </a:spcAft>
                <a:defRPr/>
              </a:pPr>
              <a:t>30</a:t>
            </a:fld>
            <a:endParaRPr lang="zh-CN" altLang="en-US"/>
          </a:p>
        </p:txBody>
      </p:sp>
    </p:spTree>
    <p:extLst>
      <p:ext uri="{BB962C8B-B14F-4D97-AF65-F5344CB8AC3E}">
        <p14:creationId xmlns:p14="http://schemas.microsoft.com/office/powerpoint/2010/main" val="1884102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608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61F1D-9AA1-4820-BB8B-9CE70947C83D}" type="slidenum">
              <a:rPr lang="zh-CN" altLang="en-US" smtClean="0"/>
              <a:pPr fontAlgn="base">
                <a:spcBef>
                  <a:spcPct val="0"/>
                </a:spcBef>
                <a:spcAft>
                  <a:spcPct val="0"/>
                </a:spcAft>
                <a:defRPr/>
              </a:pPr>
              <a:t>31</a:t>
            </a:fld>
            <a:endParaRPr lang="zh-CN" altLang="en-US"/>
          </a:p>
        </p:txBody>
      </p:sp>
    </p:spTree>
    <p:extLst>
      <p:ext uri="{BB962C8B-B14F-4D97-AF65-F5344CB8AC3E}">
        <p14:creationId xmlns:p14="http://schemas.microsoft.com/office/powerpoint/2010/main" val="1820720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9B62F-787E-418A-B081-AD846AD0C16E}" type="slidenum">
              <a:rPr lang="zh-CN" altLang="en-US" smtClean="0"/>
              <a:pPr fontAlgn="base">
                <a:spcBef>
                  <a:spcPct val="0"/>
                </a:spcBef>
                <a:spcAft>
                  <a:spcPct val="0"/>
                </a:spcAft>
                <a:defRPr/>
              </a:pPr>
              <a:t>32</a:t>
            </a:fld>
            <a:endParaRPr lang="zh-CN" altLang="en-US"/>
          </a:p>
        </p:txBody>
      </p:sp>
    </p:spTree>
    <p:extLst>
      <p:ext uri="{BB962C8B-B14F-4D97-AF65-F5344CB8AC3E}">
        <p14:creationId xmlns:p14="http://schemas.microsoft.com/office/powerpoint/2010/main" val="809625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9B62F-787E-418A-B081-AD846AD0C16E}" type="slidenum">
              <a:rPr lang="zh-CN" altLang="en-US" smtClean="0"/>
              <a:pPr fontAlgn="base">
                <a:spcBef>
                  <a:spcPct val="0"/>
                </a:spcBef>
                <a:spcAft>
                  <a:spcPct val="0"/>
                </a:spcAft>
                <a:defRPr/>
              </a:pPr>
              <a:t>33</a:t>
            </a:fld>
            <a:endParaRPr lang="zh-CN" altLang="en-US"/>
          </a:p>
        </p:txBody>
      </p:sp>
    </p:spTree>
    <p:extLst>
      <p:ext uri="{BB962C8B-B14F-4D97-AF65-F5344CB8AC3E}">
        <p14:creationId xmlns:p14="http://schemas.microsoft.com/office/powerpoint/2010/main" val="809625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p:spPr>
      </p:sp>
      <p:sp>
        <p:nvSpPr>
          <p:cNvPr id="6861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5AEFCE-F056-4DF1-9CB2-667218279B6B}" type="slidenum">
              <a:rPr lang="zh-CN" altLang="en-US" smtClean="0"/>
              <a:pPr fontAlgn="base">
                <a:spcBef>
                  <a:spcPct val="0"/>
                </a:spcBef>
                <a:spcAft>
                  <a:spcPct val="0"/>
                </a:spcAft>
                <a:defRPr/>
              </a:pPr>
              <a:t>34</a:t>
            </a:fld>
            <a:endParaRPr lang="zh-CN" altLang="en-US"/>
          </a:p>
        </p:txBody>
      </p:sp>
    </p:spTree>
    <p:extLst>
      <p:ext uri="{BB962C8B-B14F-4D97-AF65-F5344CB8AC3E}">
        <p14:creationId xmlns:p14="http://schemas.microsoft.com/office/powerpoint/2010/main" val="2928115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C2ABCC-7A2E-4366-A88F-76253287BE11}" type="slidenum">
              <a:rPr lang="zh-CN" altLang="en-US" smtClean="0"/>
              <a:pPr fontAlgn="base">
                <a:spcBef>
                  <a:spcPct val="0"/>
                </a:spcBef>
                <a:spcAft>
                  <a:spcPct val="0"/>
                </a:spcAft>
                <a:defRPr/>
              </a:pPr>
              <a:t>35</a:t>
            </a:fld>
            <a:endParaRPr lang="zh-CN" altLang="en-US"/>
          </a:p>
        </p:txBody>
      </p:sp>
    </p:spTree>
    <p:extLst>
      <p:ext uri="{BB962C8B-B14F-4D97-AF65-F5344CB8AC3E}">
        <p14:creationId xmlns:p14="http://schemas.microsoft.com/office/powerpoint/2010/main" val="3881150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734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17B6F4-4721-4E6B-9991-1929B34DB4CE}" type="slidenum">
              <a:rPr lang="zh-CN" altLang="en-US" smtClean="0"/>
              <a:pPr fontAlgn="base">
                <a:spcBef>
                  <a:spcPct val="0"/>
                </a:spcBef>
                <a:spcAft>
                  <a:spcPct val="0"/>
                </a:spcAft>
                <a:defRPr/>
              </a:pPr>
              <a:t>36</a:t>
            </a:fld>
            <a:endParaRPr lang="zh-CN" altLang="en-US"/>
          </a:p>
        </p:txBody>
      </p:sp>
    </p:spTree>
    <p:extLst>
      <p:ext uri="{BB962C8B-B14F-4D97-AF65-F5344CB8AC3E}">
        <p14:creationId xmlns:p14="http://schemas.microsoft.com/office/powerpoint/2010/main" val="2915460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83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AEA1D-1114-40C0-8848-855C9964F66F}" type="slidenum">
              <a:rPr lang="zh-CN" altLang="en-US" smtClean="0"/>
              <a:pPr fontAlgn="base">
                <a:spcBef>
                  <a:spcPct val="0"/>
                </a:spcBef>
                <a:spcAft>
                  <a:spcPct val="0"/>
                </a:spcAft>
                <a:defRPr/>
              </a:pPr>
              <a:t>37</a:t>
            </a:fld>
            <a:endParaRPr lang="zh-CN" altLang="en-US"/>
          </a:p>
        </p:txBody>
      </p:sp>
    </p:spTree>
    <p:extLst>
      <p:ext uri="{BB962C8B-B14F-4D97-AF65-F5344CB8AC3E}">
        <p14:creationId xmlns:p14="http://schemas.microsoft.com/office/powerpoint/2010/main" val="306226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813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E6742-F2D4-4A8B-AB33-F878DBB68492}" type="slidenum">
              <a:rPr lang="zh-CN" altLang="en-US" smtClean="0"/>
              <a:pPr fontAlgn="base">
                <a:spcBef>
                  <a:spcPct val="0"/>
                </a:spcBef>
                <a:spcAft>
                  <a:spcPct val="0"/>
                </a:spcAft>
                <a:defRPr/>
              </a:pPr>
              <a:t>11</a:t>
            </a:fld>
            <a:endParaRPr lang="zh-CN" altLang="en-US"/>
          </a:p>
        </p:txBody>
      </p:sp>
    </p:spTree>
    <p:extLst>
      <p:ext uri="{BB962C8B-B14F-4D97-AF65-F5344CB8AC3E}">
        <p14:creationId xmlns:p14="http://schemas.microsoft.com/office/powerpoint/2010/main" val="1156926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939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D48F55-840A-4587-804F-B64386BF9F50}" type="slidenum">
              <a:rPr lang="zh-CN" altLang="en-US" smtClean="0"/>
              <a:pPr fontAlgn="base">
                <a:spcBef>
                  <a:spcPct val="0"/>
                </a:spcBef>
                <a:spcAft>
                  <a:spcPct val="0"/>
                </a:spcAft>
                <a:defRPr/>
              </a:pPr>
              <a:t>38</a:t>
            </a:fld>
            <a:endParaRPr lang="zh-CN" altLang="en-US"/>
          </a:p>
        </p:txBody>
      </p:sp>
    </p:spTree>
    <p:extLst>
      <p:ext uri="{BB962C8B-B14F-4D97-AF65-F5344CB8AC3E}">
        <p14:creationId xmlns:p14="http://schemas.microsoft.com/office/powerpoint/2010/main" val="3733627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120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405B54-AB2A-43C1-9157-98DDC648AA28}" type="slidenum">
              <a:rPr lang="zh-CN" altLang="en-US" smtClean="0"/>
              <a:pPr fontAlgn="base">
                <a:spcBef>
                  <a:spcPct val="0"/>
                </a:spcBef>
                <a:spcAft>
                  <a:spcPct val="0"/>
                </a:spcAft>
                <a:defRPr/>
              </a:pPr>
              <a:t>39</a:t>
            </a:fld>
            <a:endParaRPr lang="zh-CN" altLang="en-US"/>
          </a:p>
        </p:txBody>
      </p:sp>
    </p:spTree>
    <p:extLst>
      <p:ext uri="{BB962C8B-B14F-4D97-AF65-F5344CB8AC3E}">
        <p14:creationId xmlns:p14="http://schemas.microsoft.com/office/powerpoint/2010/main" val="4061225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p:spPr>
      </p:sp>
      <p:sp>
        <p:nvSpPr>
          <p:cNvPr id="768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222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3CCA47-C2BF-4764-8623-9B4F49B8D300}" type="slidenum">
              <a:rPr lang="zh-CN" altLang="en-US" smtClean="0"/>
              <a:pPr fontAlgn="base">
                <a:spcBef>
                  <a:spcPct val="0"/>
                </a:spcBef>
                <a:spcAft>
                  <a:spcPct val="0"/>
                </a:spcAft>
                <a:defRPr/>
              </a:pPr>
              <a:t>40</a:t>
            </a:fld>
            <a:endParaRPr lang="zh-CN" altLang="en-US"/>
          </a:p>
        </p:txBody>
      </p:sp>
    </p:spTree>
    <p:extLst>
      <p:ext uri="{BB962C8B-B14F-4D97-AF65-F5344CB8AC3E}">
        <p14:creationId xmlns:p14="http://schemas.microsoft.com/office/powerpoint/2010/main" val="3946614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325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F853D-C13E-4514-9A0E-AB4B30AEE908}" type="slidenum">
              <a:rPr lang="zh-CN" altLang="en-US" smtClean="0"/>
              <a:pPr fontAlgn="base">
                <a:spcBef>
                  <a:spcPct val="0"/>
                </a:spcBef>
                <a:spcAft>
                  <a:spcPct val="0"/>
                </a:spcAft>
                <a:defRPr/>
              </a:pPr>
              <a:t>41</a:t>
            </a:fld>
            <a:endParaRPr lang="zh-CN" altLang="en-US"/>
          </a:p>
        </p:txBody>
      </p:sp>
    </p:spTree>
    <p:extLst>
      <p:ext uri="{BB962C8B-B14F-4D97-AF65-F5344CB8AC3E}">
        <p14:creationId xmlns:p14="http://schemas.microsoft.com/office/powerpoint/2010/main" val="1969323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325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F853D-C13E-4514-9A0E-AB4B30AEE908}" type="slidenum">
              <a:rPr lang="zh-CN" altLang="en-US" smtClean="0"/>
              <a:pPr fontAlgn="base">
                <a:spcBef>
                  <a:spcPct val="0"/>
                </a:spcBef>
                <a:spcAft>
                  <a:spcPct val="0"/>
                </a:spcAft>
                <a:defRPr/>
              </a:pPr>
              <a:t>42</a:t>
            </a:fld>
            <a:endParaRPr lang="zh-CN" altLang="en-US"/>
          </a:p>
        </p:txBody>
      </p:sp>
    </p:spTree>
    <p:extLst>
      <p:ext uri="{BB962C8B-B14F-4D97-AF65-F5344CB8AC3E}">
        <p14:creationId xmlns:p14="http://schemas.microsoft.com/office/powerpoint/2010/main" val="1969323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headEnd/>
            <a:tailEnd/>
          </a:ln>
        </p:spPr>
      </p:sp>
      <p:sp>
        <p:nvSpPr>
          <p:cNvPr id="788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427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3B8545-DA51-446C-BF0E-74DF78B67917}" type="slidenum">
              <a:rPr lang="zh-CN" altLang="en-US" smtClean="0"/>
              <a:pPr fontAlgn="base">
                <a:spcBef>
                  <a:spcPct val="0"/>
                </a:spcBef>
                <a:spcAft>
                  <a:spcPct val="0"/>
                </a:spcAft>
                <a:defRPr/>
              </a:pPr>
              <a:t>43</a:t>
            </a:fld>
            <a:endParaRPr lang="zh-CN" altLang="en-US"/>
          </a:p>
        </p:txBody>
      </p:sp>
    </p:spTree>
    <p:extLst>
      <p:ext uri="{BB962C8B-B14F-4D97-AF65-F5344CB8AC3E}">
        <p14:creationId xmlns:p14="http://schemas.microsoft.com/office/powerpoint/2010/main" val="3023688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53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B3CD52-C56F-4003-93DD-AA4754C8ACD1}" type="slidenum">
              <a:rPr lang="zh-CN" altLang="en-US" smtClean="0"/>
              <a:pPr fontAlgn="base">
                <a:spcBef>
                  <a:spcPct val="0"/>
                </a:spcBef>
                <a:spcAft>
                  <a:spcPct val="0"/>
                </a:spcAft>
                <a:defRPr/>
              </a:pPr>
              <a:t>44</a:t>
            </a:fld>
            <a:endParaRPr lang="zh-CN" altLang="en-US"/>
          </a:p>
        </p:txBody>
      </p:sp>
    </p:spTree>
    <p:extLst>
      <p:ext uri="{BB962C8B-B14F-4D97-AF65-F5344CB8AC3E}">
        <p14:creationId xmlns:p14="http://schemas.microsoft.com/office/powerpoint/2010/main" val="2784793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553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B3CD52-C56F-4003-93DD-AA4754C8ACD1}" type="slidenum">
              <a:rPr lang="zh-CN" altLang="en-US" smtClean="0"/>
              <a:pPr fontAlgn="base">
                <a:spcBef>
                  <a:spcPct val="0"/>
                </a:spcBef>
                <a:spcAft>
                  <a:spcPct val="0"/>
                </a:spcAft>
                <a:defRPr/>
              </a:pPr>
              <a:t>45</a:t>
            </a:fld>
            <a:endParaRPr lang="zh-CN" altLang="en-US"/>
          </a:p>
        </p:txBody>
      </p:sp>
    </p:spTree>
    <p:extLst>
      <p:ext uri="{BB962C8B-B14F-4D97-AF65-F5344CB8AC3E}">
        <p14:creationId xmlns:p14="http://schemas.microsoft.com/office/powerpoint/2010/main" val="2784793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headEnd/>
            <a:tailEnd/>
          </a:ln>
        </p:spPr>
      </p:sp>
      <p:sp>
        <p:nvSpPr>
          <p:cNvPr id="808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b="1"/>
          </a:p>
        </p:txBody>
      </p:sp>
      <p:sp>
        <p:nvSpPr>
          <p:cNvPr id="6042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B1DBCF-97E6-4D25-AAF8-46A26DE8F38B}" type="slidenum">
              <a:rPr lang="zh-CN" altLang="en-US" smtClean="0"/>
              <a:pPr fontAlgn="base">
                <a:spcBef>
                  <a:spcPct val="0"/>
                </a:spcBef>
                <a:spcAft>
                  <a:spcPct val="0"/>
                </a:spcAft>
                <a:defRPr/>
              </a:pPr>
              <a:t>46</a:t>
            </a:fld>
            <a:endParaRPr lang="zh-CN" altLang="en-US"/>
          </a:p>
        </p:txBody>
      </p:sp>
    </p:spTree>
    <p:extLst>
      <p:ext uri="{BB962C8B-B14F-4D97-AF65-F5344CB8AC3E}">
        <p14:creationId xmlns:p14="http://schemas.microsoft.com/office/powerpoint/2010/main" val="3059875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p:spPr>
      </p:sp>
      <p:sp>
        <p:nvSpPr>
          <p:cNvPr id="819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a:t>注意：同时输入两个词检索，当中不加逻辑符号，默认是“或”的关系</a:t>
            </a:r>
          </a:p>
        </p:txBody>
      </p:sp>
      <p:sp>
        <p:nvSpPr>
          <p:cNvPr id="6144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DB6E0C-ECA8-44EE-8797-E5E7D7743182}" type="slidenum">
              <a:rPr lang="zh-CN" altLang="en-US" smtClean="0"/>
              <a:pPr fontAlgn="base">
                <a:spcBef>
                  <a:spcPct val="0"/>
                </a:spcBef>
                <a:spcAft>
                  <a:spcPct val="0"/>
                </a:spcAft>
                <a:defRPr/>
              </a:pPr>
              <a:t>48</a:t>
            </a:fld>
            <a:endParaRPr lang="zh-CN" altLang="en-US"/>
          </a:p>
        </p:txBody>
      </p:sp>
    </p:spTree>
    <p:extLst>
      <p:ext uri="{BB962C8B-B14F-4D97-AF65-F5344CB8AC3E}">
        <p14:creationId xmlns:p14="http://schemas.microsoft.com/office/powerpoint/2010/main" val="316467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813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E6742-F2D4-4A8B-AB33-F878DBB68492}" type="slidenum">
              <a:rPr lang="zh-CN" altLang="en-US" smtClean="0"/>
              <a:pPr fontAlgn="base">
                <a:spcBef>
                  <a:spcPct val="0"/>
                </a:spcBef>
                <a:spcAft>
                  <a:spcPct val="0"/>
                </a:spcAft>
                <a:defRPr/>
              </a:pPr>
              <a:t>12</a:t>
            </a:fld>
            <a:endParaRPr lang="zh-CN" altLang="en-US"/>
          </a:p>
        </p:txBody>
      </p:sp>
    </p:spTree>
    <p:extLst>
      <p:ext uri="{BB962C8B-B14F-4D97-AF65-F5344CB8AC3E}">
        <p14:creationId xmlns:p14="http://schemas.microsoft.com/office/powerpoint/2010/main" val="3786436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a:t>注意：检索结果是文章或章节链接，而没有电子书、期刊或会议的总页面链接</a:t>
            </a:r>
          </a:p>
        </p:txBody>
      </p:sp>
      <p:sp>
        <p:nvSpPr>
          <p:cNvPr id="6246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B7DFB-F79A-4E61-8658-8D306F334C82}" type="slidenum">
              <a:rPr lang="zh-CN" altLang="en-US" smtClean="0"/>
              <a:pPr fontAlgn="base">
                <a:spcBef>
                  <a:spcPct val="0"/>
                </a:spcBef>
                <a:spcAft>
                  <a:spcPct val="0"/>
                </a:spcAft>
                <a:defRPr/>
              </a:pPr>
              <a:t>49</a:t>
            </a:fld>
            <a:endParaRPr lang="zh-CN" altLang="en-US"/>
          </a:p>
        </p:txBody>
      </p:sp>
    </p:spTree>
    <p:extLst>
      <p:ext uri="{BB962C8B-B14F-4D97-AF65-F5344CB8AC3E}">
        <p14:creationId xmlns:p14="http://schemas.microsoft.com/office/powerpoint/2010/main" val="483916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a:t>注意：检索结果是文章或章节链接，而没有电子书、期刊或会议的总页面链接</a:t>
            </a:r>
          </a:p>
        </p:txBody>
      </p:sp>
      <p:sp>
        <p:nvSpPr>
          <p:cNvPr id="6246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B7DFB-F79A-4E61-8658-8D306F334C82}" type="slidenum">
              <a:rPr lang="zh-CN" altLang="en-US" smtClean="0"/>
              <a:pPr fontAlgn="base">
                <a:spcBef>
                  <a:spcPct val="0"/>
                </a:spcBef>
                <a:spcAft>
                  <a:spcPct val="0"/>
                </a:spcAft>
                <a:defRPr/>
              </a:pPr>
              <a:t>50</a:t>
            </a:fld>
            <a:endParaRPr lang="zh-CN" altLang="en-US"/>
          </a:p>
        </p:txBody>
      </p:sp>
    </p:spTree>
    <p:extLst>
      <p:ext uri="{BB962C8B-B14F-4D97-AF65-F5344CB8AC3E}">
        <p14:creationId xmlns:p14="http://schemas.microsoft.com/office/powerpoint/2010/main" val="1608236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a:t>用单位的邮编检索 作为检索发文作者单位的方法</a:t>
            </a:r>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53346-E91C-44B6-B700-64403F9DF78B}" type="slidenum">
              <a:rPr lang="zh-CN" altLang="en-US" smtClean="0"/>
              <a:pPr fontAlgn="base">
                <a:spcBef>
                  <a:spcPct val="0"/>
                </a:spcBef>
                <a:spcAft>
                  <a:spcPct val="0"/>
                </a:spcAft>
                <a:defRPr/>
              </a:pPr>
              <a:t>51</a:t>
            </a:fld>
            <a:endParaRPr lang="zh-CN" altLang="en-US"/>
          </a:p>
        </p:txBody>
      </p:sp>
    </p:spTree>
    <p:extLst>
      <p:ext uri="{BB962C8B-B14F-4D97-AF65-F5344CB8AC3E}">
        <p14:creationId xmlns:p14="http://schemas.microsoft.com/office/powerpoint/2010/main" val="240049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p:spPr>
      </p:sp>
      <p:sp>
        <p:nvSpPr>
          <p:cNvPr id="890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6861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54C2CD-C89D-42D0-BABA-A33622E387DE}" type="slidenum">
              <a:rPr lang="zh-CN" altLang="en-US" smtClean="0"/>
              <a:pPr fontAlgn="base">
                <a:spcBef>
                  <a:spcPct val="0"/>
                </a:spcBef>
                <a:spcAft>
                  <a:spcPct val="0"/>
                </a:spcAft>
                <a:defRPr/>
              </a:pPr>
              <a:t>52</a:t>
            </a:fld>
            <a:endParaRPr lang="zh-CN" altLang="en-US"/>
          </a:p>
        </p:txBody>
      </p:sp>
    </p:spTree>
    <p:extLst>
      <p:ext uri="{BB962C8B-B14F-4D97-AF65-F5344CB8AC3E}">
        <p14:creationId xmlns:p14="http://schemas.microsoft.com/office/powerpoint/2010/main" val="3951767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a:t>http://journaltool.asme.org/Content/AuthorResources.cfm</a:t>
            </a:r>
            <a:endParaRPr lang="zh-CN" altLang="en-US"/>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58</a:t>
            </a:fld>
            <a:endParaRPr lang="zh-CN" altLang="en-US"/>
          </a:p>
        </p:txBody>
      </p:sp>
    </p:spTree>
    <p:extLst>
      <p:ext uri="{BB962C8B-B14F-4D97-AF65-F5344CB8AC3E}">
        <p14:creationId xmlns:p14="http://schemas.microsoft.com/office/powerpoint/2010/main" val="1006891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a:t>http://journaltool.asme.org/Content/AuthorResources.cfm</a:t>
            </a:r>
            <a:endParaRPr lang="zh-CN" altLang="en-US"/>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59</a:t>
            </a:fld>
            <a:endParaRPr lang="zh-CN" altLang="en-US"/>
          </a:p>
        </p:txBody>
      </p:sp>
    </p:spTree>
    <p:extLst>
      <p:ext uri="{BB962C8B-B14F-4D97-AF65-F5344CB8AC3E}">
        <p14:creationId xmlns:p14="http://schemas.microsoft.com/office/powerpoint/2010/main" val="4240222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a:t>http://journaltool.asme.org/Content/AuthorResources.cfm</a:t>
            </a:r>
            <a:endParaRPr lang="zh-CN" altLang="en-US"/>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60</a:t>
            </a:fld>
            <a:endParaRPr lang="zh-CN" altLang="en-US"/>
          </a:p>
        </p:txBody>
      </p:sp>
    </p:spTree>
    <p:extLst>
      <p:ext uri="{BB962C8B-B14F-4D97-AF65-F5344CB8AC3E}">
        <p14:creationId xmlns:p14="http://schemas.microsoft.com/office/powerpoint/2010/main" val="1733311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a:t>参加</a:t>
            </a:r>
            <a:r>
              <a:rPr lang="en-US" altLang="zh-CN" dirty="0"/>
              <a:t>ASME</a:t>
            </a:r>
            <a:r>
              <a:rPr lang="zh-CN" altLang="en-US" dirty="0"/>
              <a:t>学术会议，除了能在更大的读者群中展示自己的阶段性研究成果、结交志同道合的研究人员，还能获得在</a:t>
            </a:r>
            <a:r>
              <a:rPr lang="en-US" altLang="zh-CN" dirty="0"/>
              <a:t>ASME</a:t>
            </a:r>
            <a:r>
              <a:rPr lang="zh-CN" altLang="en-US" dirty="0"/>
              <a:t>会议录发表全文的资格（非参会作者只能发表海报或摘要，并且不被</a:t>
            </a:r>
            <a:r>
              <a:rPr lang="en-US" altLang="zh-CN" dirty="0"/>
              <a:t>ASME</a:t>
            </a:r>
            <a:r>
              <a:rPr lang="en-US" altLang="zh-CN" baseline="0" dirty="0"/>
              <a:t> Digital Collection</a:t>
            </a:r>
            <a:r>
              <a:rPr lang="zh-CN" altLang="en-US" baseline="0" dirty="0"/>
              <a:t>收录</a:t>
            </a:r>
            <a:r>
              <a:rPr lang="zh-CN" altLang="en-US" dirty="0"/>
              <a:t>）</a:t>
            </a:r>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61</a:t>
            </a:fld>
            <a:endParaRPr lang="zh-CN" altLang="en-US"/>
          </a:p>
        </p:txBody>
      </p:sp>
    </p:spTree>
    <p:extLst>
      <p:ext uri="{BB962C8B-B14F-4D97-AF65-F5344CB8AC3E}">
        <p14:creationId xmlns:p14="http://schemas.microsoft.com/office/powerpoint/2010/main" val="2656258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62</a:t>
            </a:fld>
            <a:endParaRPr lang="zh-CN" altLang="en-US"/>
          </a:p>
        </p:txBody>
      </p:sp>
    </p:spTree>
    <p:extLst>
      <p:ext uri="{BB962C8B-B14F-4D97-AF65-F5344CB8AC3E}">
        <p14:creationId xmlns:p14="http://schemas.microsoft.com/office/powerpoint/2010/main" val="40213859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63</a:t>
            </a:fld>
            <a:endParaRPr lang="zh-CN" altLang="en-US"/>
          </a:p>
        </p:txBody>
      </p:sp>
    </p:spTree>
    <p:extLst>
      <p:ext uri="{BB962C8B-B14F-4D97-AF65-F5344CB8AC3E}">
        <p14:creationId xmlns:p14="http://schemas.microsoft.com/office/powerpoint/2010/main" val="402138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13</a:t>
            </a:fld>
            <a:endParaRPr lang="zh-CN" altLang="en-US"/>
          </a:p>
        </p:txBody>
      </p:sp>
    </p:spTree>
    <p:extLst>
      <p:ext uri="{BB962C8B-B14F-4D97-AF65-F5344CB8AC3E}">
        <p14:creationId xmlns:p14="http://schemas.microsoft.com/office/powerpoint/2010/main" val="17888396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64</a:t>
            </a:fld>
            <a:endParaRPr lang="zh-CN" altLang="en-US"/>
          </a:p>
        </p:txBody>
      </p:sp>
    </p:spTree>
    <p:extLst>
      <p:ext uri="{BB962C8B-B14F-4D97-AF65-F5344CB8AC3E}">
        <p14:creationId xmlns:p14="http://schemas.microsoft.com/office/powerpoint/2010/main" val="1264600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696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54C1F7-514A-4CE3-8F40-9B18B2AE926C}" type="slidenum">
              <a:rPr lang="zh-CN" altLang="en-US" smtClean="0"/>
              <a:pPr fontAlgn="base">
                <a:spcBef>
                  <a:spcPct val="0"/>
                </a:spcBef>
                <a:spcAft>
                  <a:spcPct val="0"/>
                </a:spcAft>
                <a:defRPr/>
              </a:pPr>
              <a:t>65</a:t>
            </a:fld>
            <a:endParaRPr lang="zh-CN" altLang="en-US"/>
          </a:p>
        </p:txBody>
      </p:sp>
    </p:spTree>
    <p:extLst>
      <p:ext uri="{BB962C8B-B14F-4D97-AF65-F5344CB8AC3E}">
        <p14:creationId xmlns:p14="http://schemas.microsoft.com/office/powerpoint/2010/main" val="37071393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278EC-7F72-4285-8F6D-9EFB4323AF72}" type="slidenum">
              <a:rPr lang="en-US" altLang="zh-CN"/>
              <a:pPr/>
              <a:t>66</a:t>
            </a:fld>
            <a:endParaRPr lang="en-US" altLang="zh-CN"/>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814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14</a:t>
            </a:fld>
            <a:endParaRPr lang="zh-CN" altLang="en-US"/>
          </a:p>
        </p:txBody>
      </p:sp>
    </p:spTree>
    <p:extLst>
      <p:ext uri="{BB962C8B-B14F-4D97-AF65-F5344CB8AC3E}">
        <p14:creationId xmlns:p14="http://schemas.microsoft.com/office/powerpoint/2010/main" val="428341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15</a:t>
            </a:fld>
            <a:endParaRPr lang="zh-CN" altLang="en-US"/>
          </a:p>
        </p:txBody>
      </p:sp>
    </p:spTree>
    <p:extLst>
      <p:ext uri="{BB962C8B-B14F-4D97-AF65-F5344CB8AC3E}">
        <p14:creationId xmlns:p14="http://schemas.microsoft.com/office/powerpoint/2010/main" val="105872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16</a:t>
            </a:fld>
            <a:endParaRPr lang="zh-CN" altLang="en-US"/>
          </a:p>
        </p:txBody>
      </p:sp>
    </p:spTree>
    <p:extLst>
      <p:ext uri="{BB962C8B-B14F-4D97-AF65-F5344CB8AC3E}">
        <p14:creationId xmlns:p14="http://schemas.microsoft.com/office/powerpoint/2010/main" val="212382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p:spPr>
      </p:sp>
      <p:sp>
        <p:nvSpPr>
          <p:cNvPr id="460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27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8C9EAC-BF15-4364-BA15-2BEAF12DAC07}" type="slidenum">
              <a:rPr lang="zh-CN" altLang="en-US" smtClean="0"/>
              <a:pPr fontAlgn="base">
                <a:spcBef>
                  <a:spcPct val="0"/>
                </a:spcBef>
                <a:spcAft>
                  <a:spcPct val="0"/>
                </a:spcAft>
                <a:defRPr/>
              </a:pPr>
              <a:t>17</a:t>
            </a:fld>
            <a:endParaRPr lang="zh-CN" altLang="en-US"/>
          </a:p>
        </p:txBody>
      </p:sp>
    </p:spTree>
    <p:extLst>
      <p:ext uri="{BB962C8B-B14F-4D97-AF65-F5344CB8AC3E}">
        <p14:creationId xmlns:p14="http://schemas.microsoft.com/office/powerpoint/2010/main" val="114564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2021/3/9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journaltool.asme.org/home/JournalDescriptions.cfm?JournalID=37&amp;Journal=JAV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journaltool.asme.org/home/JournalDescriptions.cfm?JournalID=35&amp;Journal=ALDS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asmedigitalcollection.asme.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asmedigitalcollection.asme.org/"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asmedigitalcollection.asme.org/journal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hyperlink" Target="journaltool.asme.or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igroup.com.cn/" TargetMode="External"/><Relationship Id="rId2" Type="http://schemas.openxmlformats.org/officeDocument/2006/relationships/hyperlink" Target="mailto:info@igroup.com.cn"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PPT模板.jpg"/>
          <p:cNvPicPr>
            <a:picLocks noGrp="1" noChangeAspect="1"/>
          </p:cNvPicPr>
          <p:nvPr>
            <p:ph idx="1"/>
          </p:nvPr>
        </p:nvPicPr>
        <p:blipFill>
          <a:blip r:embed="rId2" cstate="print"/>
          <a:stretch>
            <a:fillRect/>
          </a:stretch>
        </p:blipFill>
        <p:spPr>
          <a:xfrm>
            <a:off x="0" y="-24"/>
            <a:ext cx="9144000" cy="6857798"/>
          </a:xfrm>
        </p:spPr>
      </p:pic>
      <p:sp>
        <p:nvSpPr>
          <p:cNvPr id="2" name="标题 1"/>
          <p:cNvSpPr>
            <a:spLocks noGrp="1"/>
          </p:cNvSpPr>
          <p:nvPr>
            <p:ph type="title"/>
          </p:nvPr>
        </p:nvSpPr>
        <p:spPr>
          <a:xfrm>
            <a:off x="2627784" y="2507716"/>
            <a:ext cx="6516216" cy="1857388"/>
          </a:xfrm>
          <a:solidFill>
            <a:schemeClr val="bg1">
              <a:alpha val="50000"/>
            </a:schemeClr>
          </a:solidFill>
        </p:spPr>
        <p:txBody>
          <a:bodyPr>
            <a:normAutofit fontScale="90000"/>
          </a:bodyPr>
          <a:lstStyle/>
          <a:p>
            <a:pPr>
              <a:lnSpc>
                <a:spcPct val="150000"/>
              </a:lnSpc>
            </a:pPr>
            <a:r>
              <a:rPr lang="en-US" altLang="zh-CN" sz="3200" b="1" kern="0" dirty="0">
                <a:latin typeface="微软雅黑" pitchFamily="34" charset="-122"/>
                <a:ea typeface="微软雅黑" pitchFamily="34" charset="-122"/>
              </a:rPr>
              <a:t>ASME</a:t>
            </a:r>
            <a:r>
              <a:rPr lang="zh-CN" altLang="en-US" sz="3200" b="1" kern="0" dirty="0">
                <a:latin typeface="微软雅黑" pitchFamily="34" charset="-122"/>
                <a:ea typeface="微软雅黑" pitchFamily="34" charset="-122"/>
              </a:rPr>
              <a:t>（美国机械工程师学会）数据库</a:t>
            </a:r>
            <a:br>
              <a:rPr lang="en-US" altLang="zh-CN" sz="3200" b="1" kern="0" dirty="0">
                <a:latin typeface="微软雅黑" pitchFamily="34" charset="-122"/>
                <a:ea typeface="微软雅黑" pitchFamily="34" charset="-122"/>
              </a:rPr>
            </a:br>
            <a:r>
              <a:rPr lang="zh-CN" altLang="en-US" sz="3200" b="1" kern="0" dirty="0">
                <a:latin typeface="微软雅黑" pitchFamily="34" charset="-122"/>
                <a:ea typeface="微软雅黑" pitchFamily="34" charset="-122"/>
              </a:rPr>
              <a:t>使用指南</a:t>
            </a:r>
            <a:endParaRPr lang="zh-CN" altLang="en-US" sz="32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755576" y="2564904"/>
            <a:ext cx="6552728" cy="2416046"/>
          </a:xfrm>
          <a:prstGeom prst="rect">
            <a:avLst/>
          </a:prstGeom>
          <a:noFill/>
          <a:ln w="9525">
            <a:noFill/>
            <a:miter lim="800000"/>
            <a:headEnd/>
            <a:tailEnd/>
          </a:ln>
        </p:spPr>
        <p:txBody>
          <a:bodyPr wrap="square">
            <a:spAutoFit/>
          </a:bodyPr>
          <a:lstStyle/>
          <a:p>
            <a:pPr>
              <a:spcAft>
                <a:spcPts val="600"/>
              </a:spcAft>
            </a:pP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 基础工程</a:t>
            </a:r>
            <a:endParaRPr lang="en-US" altLang="zh-CN" dirty="0">
              <a:latin typeface="微软雅黑" pitchFamily="34" charset="-122"/>
              <a:ea typeface="微软雅黑" pitchFamily="34" charset="-122"/>
            </a:endParaRPr>
          </a:p>
          <a:p>
            <a:pPr>
              <a:spcAft>
                <a:spcPts val="600"/>
              </a:spcAft>
            </a:pPr>
            <a:r>
              <a:rPr lang="zh-CN" altLang="en-US" dirty="0">
                <a:latin typeface="微软雅黑" pitchFamily="34" charset="-122"/>
                <a:ea typeface="微软雅黑" pitchFamily="34" charset="-122"/>
              </a:rPr>
              <a:t>能量转换、能源、环境、运输、一般工程学、材料和结构</a:t>
            </a:r>
            <a:endParaRPr lang="en-US" altLang="zh-CN" dirty="0">
              <a:latin typeface="微软雅黑" pitchFamily="34" charset="-122"/>
              <a:ea typeface="微软雅黑" pitchFamily="34" charset="-122"/>
            </a:endParaRPr>
          </a:p>
          <a:p>
            <a:pPr>
              <a:spcAft>
                <a:spcPts val="600"/>
              </a:spcAft>
            </a:pPr>
            <a:r>
              <a:rPr lang="en-US" altLang="zh-CN" dirty="0">
                <a:latin typeface="微软雅黑" pitchFamily="34" charset="-122"/>
                <a:ea typeface="微软雅黑" pitchFamily="34" charset="-122"/>
              </a:rPr>
              <a:t>2. </a:t>
            </a:r>
            <a:r>
              <a:rPr lang="zh-CN" altLang="en-US" dirty="0">
                <a:latin typeface="微软雅黑" pitchFamily="34" charset="-122"/>
                <a:ea typeface="微软雅黑" pitchFamily="34" charset="-122"/>
              </a:rPr>
              <a:t>制造工程</a:t>
            </a:r>
            <a:endParaRPr lang="en-US" altLang="zh-CN" dirty="0">
              <a:latin typeface="微软雅黑" pitchFamily="34" charset="-122"/>
              <a:ea typeface="微软雅黑" pitchFamily="34" charset="-122"/>
            </a:endParaRPr>
          </a:p>
          <a:p>
            <a:pPr>
              <a:spcAft>
                <a:spcPts val="600"/>
              </a:spcAft>
            </a:pPr>
            <a:r>
              <a:rPr lang="zh-CN" altLang="en-US" dirty="0">
                <a:latin typeface="微软雅黑" pitchFamily="34" charset="-122"/>
                <a:ea typeface="微软雅黑" pitchFamily="34" charset="-122"/>
              </a:rPr>
              <a:t>材料储运、设备工程和维护、加工产业、制造工程、纺织工程</a:t>
            </a:r>
            <a:endParaRPr lang="en-US" altLang="zh-CN" dirty="0">
              <a:latin typeface="微软雅黑" pitchFamily="34" charset="-122"/>
              <a:ea typeface="微软雅黑" pitchFamily="34" charset="-122"/>
            </a:endParaRPr>
          </a:p>
          <a:p>
            <a:pPr>
              <a:spcAft>
                <a:spcPts val="600"/>
              </a:spcAft>
            </a:pP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 系统</a:t>
            </a:r>
            <a:r>
              <a:rPr lang="en-US" altLang="zh-CN" dirty="0">
                <a:latin typeface="微软雅黑" pitchFamily="34" charset="-122"/>
                <a:ea typeface="微软雅黑" pitchFamily="34" charset="-122"/>
              </a:rPr>
              <a:t>&amp;</a:t>
            </a:r>
            <a:r>
              <a:rPr lang="zh-CN" altLang="en-US" dirty="0">
                <a:latin typeface="微软雅黑" pitchFamily="34" charset="-122"/>
                <a:ea typeface="微软雅黑" pitchFamily="34" charset="-122"/>
              </a:rPr>
              <a:t>设计</a:t>
            </a:r>
            <a:endParaRPr lang="en-US" altLang="zh-CN" dirty="0">
              <a:latin typeface="微软雅黑" pitchFamily="34" charset="-122"/>
              <a:ea typeface="微软雅黑" pitchFamily="34" charset="-122"/>
            </a:endParaRPr>
          </a:p>
          <a:p>
            <a:pPr>
              <a:spcAft>
                <a:spcPts val="600"/>
              </a:spcAft>
            </a:pPr>
            <a:r>
              <a:rPr lang="zh-CN" altLang="en-US" dirty="0">
                <a:latin typeface="微软雅黑" pitchFamily="34" charset="-122"/>
                <a:ea typeface="微软雅黑" pitchFamily="34" charset="-122"/>
              </a:rPr>
              <a:t>计算机在工程中的应用、信息存储和处理系统、设计工程、动力系统和控制、电气和电子封装、机电一体化、流体动力系统</a:t>
            </a:r>
            <a:endParaRPr lang="en-US" altLang="zh-CN" dirty="0">
              <a:latin typeface="微软雅黑" pitchFamily="34" charset="-122"/>
              <a:ea typeface="微软雅黑" pitchFamily="34" charset="-122"/>
            </a:endParaRPr>
          </a:p>
        </p:txBody>
      </p:sp>
      <p:sp>
        <p:nvSpPr>
          <p:cNvPr id="7" name="Content Placeholder 2"/>
          <p:cNvSpPr txBox="1">
            <a:spLocks/>
          </p:cNvSpPr>
          <p:nvPr/>
        </p:nvSpPr>
        <p:spPr bwMode="auto">
          <a:xfrm>
            <a:off x="754335" y="2060848"/>
            <a:ext cx="7058025" cy="504056"/>
          </a:xfrm>
          <a:prstGeom prst="rect">
            <a:avLst/>
          </a:prstGeom>
          <a:noFill/>
          <a:ln w="9525">
            <a:noFill/>
            <a:miter lim="800000"/>
            <a:headEnd/>
            <a:tailEnd/>
          </a:ln>
        </p:spPr>
        <p:txBody>
          <a:bodyPr/>
          <a:lstStyle/>
          <a:p>
            <a:pPr marL="342900" indent="-342900" fontAlgn="auto">
              <a:spcBef>
                <a:spcPts val="1200"/>
              </a:spcBef>
              <a:spcAft>
                <a:spcPts val="0"/>
              </a:spcAft>
              <a:buFont typeface="Wingdings" pitchFamily="2" charset="2"/>
              <a:buChar char="p"/>
              <a:defRPr/>
            </a:pPr>
            <a:r>
              <a:rPr lang="zh-CN" altLang="en-US" dirty="0">
                <a:latin typeface="微软雅黑" pitchFamily="34" charset="-122"/>
                <a:ea typeface="微软雅黑" pitchFamily="34" charset="-122"/>
              </a:rPr>
              <a:t>涵盖话题</a:t>
            </a:r>
            <a:endParaRPr lang="en-US" altLang="zh-CN" dirty="0">
              <a:latin typeface="微软雅黑" pitchFamily="34" charset="-122"/>
              <a:ea typeface="微软雅黑" pitchFamily="34" charset="-122"/>
            </a:endParaRPr>
          </a:p>
        </p:txBody>
      </p:sp>
      <p:sp>
        <p:nvSpPr>
          <p:cNvPr id="5" name="Title 1"/>
          <p:cNvSpPr txBox="1">
            <a:spLocks/>
          </p:cNvSpPr>
          <p:nvPr/>
        </p:nvSpPr>
        <p:spPr bwMode="auto">
          <a:xfrm>
            <a:off x="671513" y="1095648"/>
            <a:ext cx="7908925"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经典期刊</a:t>
            </a:r>
            <a:endParaRPr lang="en-US" altLang="zh-CN" sz="4400" dirty="0">
              <a:latin typeface="微软雅黑" pitchFamily="34" charset="-122"/>
              <a:ea typeface="微软雅黑" pitchFamily="34" charset="-122"/>
            </a:endParaRPr>
          </a:p>
        </p:txBody>
      </p:sp>
      <p:sp>
        <p:nvSpPr>
          <p:cNvPr id="6" name="Content Placeholder 2"/>
          <p:cNvSpPr txBox="1">
            <a:spLocks/>
          </p:cNvSpPr>
          <p:nvPr/>
        </p:nvSpPr>
        <p:spPr>
          <a:xfrm>
            <a:off x="609600" y="2220267"/>
            <a:ext cx="7820025" cy="1928813"/>
          </a:xfrm>
          <a:prstGeom prst="rect">
            <a:avLst/>
          </a:prstGeom>
        </p:spPr>
        <p:txBody>
          <a:bodyPr/>
          <a:lstStyle/>
          <a:p>
            <a:pPr algn="just" fontAlgn="auto">
              <a:spcBef>
                <a:spcPts val="600"/>
              </a:spcBef>
              <a:spcAft>
                <a:spcPts val="0"/>
              </a:spcAft>
              <a:buFont typeface="Wingdings" pitchFamily="2" charset="2"/>
              <a:buChar char="p"/>
              <a:defRPr/>
            </a:pP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传热期刊</a:t>
            </a:r>
            <a:r>
              <a:rPr lang="en-US" altLang="zh-CN" b="1" dirty="0">
                <a:latin typeface="微软雅黑" pitchFamily="34" charset="-122"/>
                <a:ea typeface="微软雅黑" pitchFamily="34" charset="-122"/>
              </a:rPr>
              <a:t>》</a:t>
            </a:r>
            <a:r>
              <a:rPr lang="en-US" b="1" dirty="0">
                <a:latin typeface="微软雅黑" pitchFamily="34" charset="-122"/>
                <a:ea typeface="微软雅黑" pitchFamily="34" charset="-122"/>
              </a:rPr>
              <a:t>Journal of Heat Transfer</a:t>
            </a:r>
          </a:p>
          <a:p>
            <a:pPr indent="457200" fontAlgn="auto">
              <a:lnSpc>
                <a:spcPct val="150000"/>
              </a:lnSpc>
              <a:spcBef>
                <a:spcPts val="0"/>
              </a:spcBef>
              <a:spcAft>
                <a:spcPts val="0"/>
              </a:spcAft>
              <a:defRPr/>
            </a:pPr>
            <a:r>
              <a:rPr lang="zh-CN" altLang="en-US" dirty="0">
                <a:latin typeface="微软雅黑" pitchFamily="34" charset="-122"/>
                <a:ea typeface="微软雅黑" pitchFamily="34" charset="-122"/>
              </a:rPr>
              <a:t>在 </a:t>
            </a:r>
            <a:r>
              <a:rPr lang="en-US" altLang="zh-CN" dirty="0">
                <a:latin typeface="微软雅黑" pitchFamily="34" charset="-122"/>
                <a:ea typeface="微软雅黑" pitchFamily="34" charset="-122"/>
              </a:rPr>
              <a:t>SCI </a:t>
            </a:r>
            <a:r>
              <a:rPr lang="zh-CN" altLang="en-US" dirty="0">
                <a:latin typeface="微软雅黑" pitchFamily="34" charset="-122"/>
                <a:ea typeface="微软雅黑" pitchFamily="34" charset="-122"/>
              </a:rPr>
              <a:t>收录的 </a:t>
            </a:r>
            <a:r>
              <a:rPr lang="en-US" altLang="zh-CN" dirty="0">
                <a:latin typeface="微软雅黑" pitchFamily="34" charset="-122"/>
                <a:ea typeface="微软雅黑" pitchFamily="34" charset="-122"/>
              </a:rPr>
              <a:t>100 </a:t>
            </a:r>
            <a:r>
              <a:rPr lang="zh-CN" altLang="en-US" dirty="0">
                <a:latin typeface="微软雅黑" pitchFamily="34" charset="-122"/>
                <a:ea typeface="微软雅黑" pitchFamily="34" charset="-122"/>
              </a:rPr>
              <a:t>多本机械工程类期刊中，总引用量排名</a:t>
            </a:r>
            <a:endParaRPr lang="en-US" altLang="zh-CN"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dirty="0">
                <a:latin typeface="微软雅黑" pitchFamily="34" charset="-122"/>
                <a:ea typeface="微软雅黑" pitchFamily="34" charset="-122"/>
              </a:rPr>
              <a:t>前十五，应用于能源、燃气涡轮、电子设备、航空航天等领域</a:t>
            </a:r>
            <a:endParaRPr lang="en-US" altLang="zh-CN"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dirty="0">
                <a:latin typeface="微软雅黑" pitchFamily="34" charset="-122"/>
                <a:ea typeface="微软雅黑" pitchFamily="34" charset="-122"/>
              </a:rPr>
              <a:t>与另一种</a:t>
            </a:r>
            <a:r>
              <a:rPr lang="en-US" altLang="zh-CN" dirty="0">
                <a:latin typeface="微软雅黑" pitchFamily="34" charset="-122"/>
                <a:ea typeface="微软雅黑" pitchFamily="34" charset="-122"/>
              </a:rPr>
              <a:t>ASME</a:t>
            </a:r>
            <a:r>
              <a:rPr lang="zh-CN" altLang="en-US" dirty="0">
                <a:latin typeface="微软雅黑" pitchFamily="34" charset="-122"/>
                <a:ea typeface="微软雅黑" pitchFamily="34" charset="-122"/>
              </a:rPr>
              <a:t>期刊</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 热能科学和工程应用期刊</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形成互补</a:t>
            </a:r>
            <a:endParaRPr lang="en-US" altLang="zh-CN" dirty="0">
              <a:latin typeface="微软雅黑" pitchFamily="34" charset="-122"/>
              <a:ea typeface="微软雅黑" pitchFamily="34" charset="-122"/>
            </a:endParaRPr>
          </a:p>
          <a:p>
            <a:pPr algn="just" fontAlgn="auto">
              <a:spcBef>
                <a:spcPts val="600"/>
              </a:spcBef>
              <a:spcAft>
                <a:spcPts val="0"/>
              </a:spcAft>
              <a:defRPr/>
            </a:pPr>
            <a:endParaRPr lang="en-US" altLang="zh-CN" sz="1600" dirty="0">
              <a:latin typeface="微软雅黑" pitchFamily="34" charset="-122"/>
              <a:ea typeface="微软雅黑" pitchFamily="34" charset="-122"/>
            </a:endParaRPr>
          </a:p>
          <a:p>
            <a:pPr algn="just" fontAlgn="auto">
              <a:spcBef>
                <a:spcPts val="600"/>
              </a:spcBef>
              <a:spcAft>
                <a:spcPts val="0"/>
              </a:spcAft>
              <a:defRPr/>
            </a:pPr>
            <a:r>
              <a:rPr lang="zh-CN" altLang="en-US" sz="1600" b="1" dirty="0">
                <a:latin typeface="微软雅黑" pitchFamily="34" charset="-122"/>
                <a:ea typeface="微软雅黑" pitchFamily="34" charset="-122"/>
              </a:rPr>
              <a:t>检索关键词：</a:t>
            </a:r>
            <a:r>
              <a:rPr lang="en-US" sz="1600" b="1" dirty="0">
                <a:latin typeface="微软雅黑" pitchFamily="34" charset="-122"/>
                <a:ea typeface="微软雅黑" pitchFamily="34" charset="-122"/>
              </a:rPr>
              <a:t> </a:t>
            </a:r>
          </a:p>
          <a:p>
            <a:pPr algn="just" fontAlgn="auto">
              <a:spcBef>
                <a:spcPts val="600"/>
              </a:spcBef>
              <a:spcAft>
                <a:spcPts val="0"/>
              </a:spcAft>
              <a:defRPr/>
            </a:pPr>
            <a:r>
              <a:rPr lang="en-US" altLang="zh-CN" sz="1600" dirty="0">
                <a:latin typeface="微软雅黑" pitchFamily="34" charset="-122"/>
                <a:ea typeface="微软雅黑" pitchFamily="34" charset="-122"/>
              </a:rPr>
              <a:t>biological heat</a:t>
            </a:r>
            <a:r>
              <a:rPr lang="zh-CN" altLang="en-US" sz="1600" dirty="0">
                <a:latin typeface="微软雅黑" pitchFamily="34" charset="-122"/>
                <a:ea typeface="微软雅黑" pitchFamily="34" charset="-122"/>
              </a:rPr>
              <a:t>（生物热）、</a:t>
            </a:r>
            <a:r>
              <a:rPr lang="en-US" sz="1600" dirty="0">
                <a:latin typeface="微软雅黑" pitchFamily="34" charset="-122"/>
                <a:ea typeface="微软雅黑" pitchFamily="34" charset="-122"/>
              </a:rPr>
              <a:t> radioactive heat transfer</a:t>
            </a:r>
            <a:r>
              <a:rPr lang="zh-CN" altLang="en-US" sz="1600" dirty="0">
                <a:latin typeface="微软雅黑" pitchFamily="34" charset="-122"/>
                <a:ea typeface="微软雅黑" pitchFamily="34" charset="-122"/>
              </a:rPr>
              <a:t>（辐射传热）、</a:t>
            </a:r>
            <a:r>
              <a:rPr lang="en-US" altLang="zh-CN" sz="1600" dirty="0">
                <a:latin typeface="微软雅黑" pitchFamily="34" charset="-122"/>
                <a:ea typeface="微软雅黑" pitchFamily="34" charset="-122"/>
              </a:rPr>
              <a:t>mass transfer</a:t>
            </a:r>
            <a:r>
              <a:rPr lang="zh-CN" altLang="en-US" sz="1600" dirty="0">
                <a:latin typeface="微软雅黑" pitchFamily="34" charset="-122"/>
                <a:ea typeface="微软雅黑" pitchFamily="34" charset="-122"/>
              </a:rPr>
              <a:t>（质量传递）、</a:t>
            </a:r>
            <a:r>
              <a:rPr lang="en-US"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热传导（</a:t>
            </a:r>
            <a:r>
              <a:rPr lang="en-US" altLang="zh-CN" sz="1600" dirty="0">
                <a:latin typeface="微软雅黑" pitchFamily="34" charset="-122"/>
                <a:ea typeface="微软雅黑" pitchFamily="34" charset="-122"/>
              </a:rPr>
              <a:t>heat </a:t>
            </a:r>
            <a:r>
              <a:rPr lang="en-US" sz="1600" dirty="0">
                <a:latin typeface="微软雅黑" pitchFamily="34" charset="-122"/>
                <a:ea typeface="微软雅黑" pitchFamily="34" charset="-122"/>
              </a:rPr>
              <a:t>conduction</a:t>
            </a:r>
            <a:r>
              <a:rPr lang="zh-CN" altLang="en-US" sz="1600" dirty="0">
                <a:latin typeface="微软雅黑" pitchFamily="34" charset="-122"/>
                <a:ea typeface="微软雅黑" pitchFamily="34" charset="-122"/>
              </a:rPr>
              <a:t>）、</a:t>
            </a:r>
            <a:r>
              <a:rPr lang="en-US" sz="1600" dirty="0">
                <a:latin typeface="微软雅黑" pitchFamily="34" charset="-122"/>
                <a:ea typeface="微软雅黑" pitchFamily="34" charset="-122"/>
              </a:rPr>
              <a:t> electronic and photonic cooling</a:t>
            </a:r>
            <a:r>
              <a:rPr lang="zh-CN" altLang="en-US" sz="1600" dirty="0">
                <a:latin typeface="微软雅黑" pitchFamily="34" charset="-122"/>
                <a:ea typeface="微软雅黑" pitchFamily="34" charset="-122"/>
              </a:rPr>
              <a:t>（光子冷却）、</a:t>
            </a:r>
            <a:r>
              <a:rPr lang="en-US" sz="1600" dirty="0">
                <a:latin typeface="微软雅黑" pitchFamily="34" charset="-122"/>
                <a:ea typeface="微软雅黑" pitchFamily="34" charset="-122"/>
              </a:rPr>
              <a:t>forced convection</a:t>
            </a:r>
            <a:r>
              <a:rPr lang="zh-CN" altLang="en-US" sz="1600" dirty="0">
                <a:latin typeface="微软雅黑" pitchFamily="34" charset="-122"/>
                <a:ea typeface="微软雅黑" pitchFamily="34" charset="-122"/>
              </a:rPr>
              <a:t>（强制对流）、</a:t>
            </a:r>
            <a:r>
              <a:rPr lang="en-US" sz="1600" dirty="0">
                <a:latin typeface="微软雅黑" pitchFamily="34" charset="-122"/>
                <a:ea typeface="微软雅黑" pitchFamily="34" charset="-122"/>
              </a:rPr>
              <a:t>exchanger</a:t>
            </a:r>
            <a:r>
              <a:rPr lang="zh-CN" altLang="en-US" sz="1600" dirty="0">
                <a:latin typeface="微软雅黑" pitchFamily="34" charset="-122"/>
                <a:ea typeface="微软雅黑" pitchFamily="34" charset="-122"/>
              </a:rPr>
              <a:t>（热交换器）、</a:t>
            </a:r>
            <a:r>
              <a:rPr 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wake cooling</a:t>
            </a:r>
            <a:r>
              <a:rPr lang="zh-CN" altLang="en-US" sz="1600" dirty="0">
                <a:latin typeface="微软雅黑" pitchFamily="34" charset="-122"/>
                <a:ea typeface="微软雅黑" pitchFamily="34" charset="-122"/>
              </a:rPr>
              <a:t>（尾迹冷却）、</a:t>
            </a:r>
            <a:r>
              <a:rPr lang="en-US" sz="1600" dirty="0">
                <a:latin typeface="微软雅黑" pitchFamily="34" charset="-122"/>
                <a:ea typeface="微软雅黑" pitchFamily="34" charset="-122"/>
              </a:rPr>
              <a:t>jets </a:t>
            </a:r>
            <a:r>
              <a:rPr lang="en-US" altLang="zh-CN" sz="1600" dirty="0">
                <a:latin typeface="微软雅黑" pitchFamily="34" charset="-122"/>
                <a:ea typeface="微软雅黑" pitchFamily="34" charset="-122"/>
              </a:rPr>
              <a:t>cooling</a:t>
            </a:r>
            <a:r>
              <a:rPr lang="zh-CN" altLang="en-US" sz="1600" dirty="0">
                <a:latin typeface="微软雅黑" pitchFamily="34" charset="-122"/>
                <a:ea typeface="微软雅黑" pitchFamily="34" charset="-122"/>
              </a:rPr>
              <a:t>（喷射冷却）、</a:t>
            </a:r>
            <a:r>
              <a:rPr lang="en-US" sz="1600" dirty="0">
                <a:latin typeface="微软雅黑" pitchFamily="34" charset="-122"/>
                <a:ea typeface="微软雅黑" pitchFamily="34" charset="-122"/>
              </a:rPr>
              <a:t>impingement cooling</a:t>
            </a:r>
            <a:r>
              <a:rPr lang="zh-CN" altLang="en-US" sz="1600" dirty="0">
                <a:latin typeface="微软雅黑" pitchFamily="34" charset="-122"/>
                <a:ea typeface="微软雅黑" pitchFamily="34" charset="-122"/>
              </a:rPr>
              <a:t>（冲击冷却）、</a:t>
            </a:r>
            <a:r>
              <a:rPr lang="en-US" sz="1600" dirty="0">
                <a:latin typeface="微软雅黑" pitchFamily="34" charset="-122"/>
                <a:ea typeface="微软雅黑" pitchFamily="34" charset="-122"/>
              </a:rPr>
              <a:t>porous media</a:t>
            </a:r>
            <a:r>
              <a:rPr lang="zh-CN" altLang="en-US" sz="1600" dirty="0">
                <a:latin typeface="微软雅黑" pitchFamily="34" charset="-122"/>
                <a:ea typeface="微软雅黑" pitchFamily="34" charset="-122"/>
              </a:rPr>
              <a:t>（多孔介质）、</a:t>
            </a:r>
            <a:r>
              <a:rPr lang="en-US" sz="1600" dirty="0">
                <a:latin typeface="微软雅黑" pitchFamily="34" charset="-122"/>
                <a:ea typeface="微软雅黑" pitchFamily="34" charset="-122"/>
              </a:rPr>
              <a:t>thermal systems</a:t>
            </a:r>
            <a:r>
              <a:rPr lang="zh-CN" altLang="en-US" sz="1600" dirty="0">
                <a:latin typeface="微软雅黑" pitchFamily="34" charset="-122"/>
                <a:ea typeface="微软雅黑" pitchFamily="34" charset="-122"/>
              </a:rPr>
              <a:t>（热力系统）、</a:t>
            </a:r>
            <a:r>
              <a:rPr lang="en-US" altLang="zh-CN" sz="1600" dirty="0">
                <a:latin typeface="微软雅黑" pitchFamily="34" charset="-122"/>
                <a:ea typeface="微软雅黑" pitchFamily="34" charset="-122"/>
              </a:rPr>
              <a:t>t</a:t>
            </a:r>
            <a:r>
              <a:rPr lang="en-US" sz="1600" dirty="0">
                <a:latin typeface="微软雅黑" pitchFamily="34" charset="-122"/>
                <a:ea typeface="微软雅黑" pitchFamily="34" charset="-122"/>
              </a:rPr>
              <a:t>wo-phase flow and heat transfe</a:t>
            </a:r>
            <a:r>
              <a:rPr lang="en-US" altLang="zh-CN" sz="1600" dirty="0">
                <a:latin typeface="微软雅黑" pitchFamily="34" charset="-122"/>
                <a:ea typeface="微软雅黑" pitchFamily="34" charset="-122"/>
              </a:rPr>
              <a:t>r</a:t>
            </a:r>
            <a:r>
              <a:rPr lang="zh-CN" altLang="en-US" sz="1600" dirty="0">
                <a:latin typeface="微软雅黑" pitchFamily="34" charset="-122"/>
                <a:ea typeface="微软雅黑" pitchFamily="34" charset="-122"/>
              </a:rPr>
              <a:t>（两相流动和热传递）</a:t>
            </a:r>
            <a:endParaRPr lang="en-US" altLang="zh-CN" sz="1600"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a:p>
            <a:pPr algn="r" fontAlgn="auto">
              <a:spcBef>
                <a:spcPts val="600"/>
              </a:spcBef>
              <a:spcAft>
                <a:spcPts val="0"/>
              </a:spcAft>
              <a:defRPr/>
            </a:pPr>
            <a:r>
              <a:rPr lang="en-US" altLang="zh-CN"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http://heattransfer.asmedigitalcollection.asme.org</a:t>
            </a:r>
          </a:p>
        </p:txBody>
      </p:sp>
      <p:pic>
        <p:nvPicPr>
          <p:cNvPr id="1026" name="Picture 2" descr="D:\maryann\产品&amp;出版社\我的产品\ASME\pic\journal cover-4.jpeg"/>
          <p:cNvPicPr>
            <a:picLocks noChangeAspect="1" noChangeArrowheads="1"/>
          </p:cNvPicPr>
          <p:nvPr/>
        </p:nvPicPr>
        <p:blipFill>
          <a:blip r:embed="rId3" cstate="print"/>
          <a:srcRect/>
          <a:stretch>
            <a:fillRect/>
          </a:stretch>
        </p:blipFill>
        <p:spPr bwMode="auto">
          <a:xfrm>
            <a:off x="7286644" y="1127001"/>
            <a:ext cx="1619250" cy="208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ipe(up)">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wipe(up)">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09600" y="2072853"/>
            <a:ext cx="7820025" cy="1211263"/>
          </a:xfrm>
          <a:prstGeom prst="rect">
            <a:avLst/>
          </a:prstGeom>
          <a:noFill/>
          <a:ln w="9525">
            <a:noFill/>
            <a:miter lim="800000"/>
            <a:headEnd/>
            <a:tailEnd/>
          </a:ln>
        </p:spPr>
        <p:txBody>
          <a:bodyPr/>
          <a:lstStyle/>
          <a:p>
            <a:pPr>
              <a:lnSpc>
                <a:spcPct val="150000"/>
              </a:lnSpc>
              <a:spcBef>
                <a:spcPts val="600"/>
              </a:spcBef>
              <a:buFont typeface="Wingdings" pitchFamily="2" charset="2"/>
              <a:buChar char="p"/>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传热期刊</a:t>
            </a:r>
            <a:r>
              <a:rPr lang="en-US" altLang="zh-CN" sz="2000" b="1" dirty="0">
                <a:latin typeface="微软雅黑" pitchFamily="34" charset="-122"/>
                <a:ea typeface="微软雅黑" pitchFamily="34" charset="-122"/>
              </a:rPr>
              <a:t>》Journal of Heat Transfer</a:t>
            </a:r>
          </a:p>
        </p:txBody>
      </p:sp>
      <p:sp>
        <p:nvSpPr>
          <p:cNvPr id="8" name="矩形 7"/>
          <p:cNvSpPr>
            <a:spLocks noChangeArrowheads="1"/>
          </p:cNvSpPr>
          <p:nvPr/>
        </p:nvSpPr>
        <p:spPr bwMode="auto">
          <a:xfrm>
            <a:off x="611188" y="2864867"/>
            <a:ext cx="8281987" cy="338137"/>
          </a:xfrm>
          <a:prstGeom prst="rect">
            <a:avLst/>
          </a:prstGeom>
          <a:noFill/>
          <a:ln w="9525">
            <a:noFill/>
            <a:miter lim="800000"/>
            <a:headEnd/>
            <a:tailEnd/>
          </a:ln>
        </p:spPr>
        <p:txBody>
          <a:bodyPr>
            <a:spAutoFit/>
          </a:bodyPr>
          <a:lstStyle/>
          <a:p>
            <a:pPr algn="just">
              <a:spcBef>
                <a:spcPts val="600"/>
              </a:spcBef>
            </a:pPr>
            <a:r>
              <a:rPr lang="zh-CN" altLang="en-US" sz="1600" b="1" dirty="0">
                <a:latin typeface="微软雅黑" pitchFamily="34" charset="-122"/>
                <a:ea typeface="微软雅黑" pitchFamily="34" charset="-122"/>
              </a:rPr>
              <a:t>国内外研究人员单位：</a:t>
            </a:r>
            <a:r>
              <a:rPr lang="en-US" altLang="zh-CN" sz="1600" b="1" dirty="0">
                <a:latin typeface="微软雅黑" pitchFamily="34" charset="-122"/>
                <a:ea typeface="微软雅黑" pitchFamily="34" charset="-122"/>
              </a:rPr>
              <a:t> </a:t>
            </a:r>
          </a:p>
        </p:txBody>
      </p:sp>
      <p:sp>
        <p:nvSpPr>
          <p:cNvPr id="9" name="Content Placeholder 2"/>
          <p:cNvSpPr txBox="1">
            <a:spLocks/>
          </p:cNvSpPr>
          <p:nvPr/>
        </p:nvSpPr>
        <p:spPr bwMode="auto">
          <a:xfrm>
            <a:off x="762000" y="3225378"/>
            <a:ext cx="3738563" cy="3155950"/>
          </a:xfrm>
          <a:prstGeom prst="rect">
            <a:avLst/>
          </a:prstGeom>
          <a:noFill/>
          <a:ln w="9525">
            <a:noFill/>
            <a:miter lim="800000"/>
            <a:headEnd/>
            <a:tailEnd/>
          </a:ln>
        </p:spPr>
        <p:txBody>
          <a:bodyPr/>
          <a:lstStyle/>
          <a:p>
            <a:pPr>
              <a:lnSpc>
                <a:spcPct val="150000"/>
              </a:lnSpc>
              <a:spcBef>
                <a:spcPts val="600"/>
              </a:spcBef>
            </a:pPr>
            <a:r>
              <a:rPr lang="zh-CN" altLang="en-US" sz="1600" dirty="0">
                <a:latin typeface="微软雅黑" pitchFamily="34" charset="-122"/>
                <a:ea typeface="微软雅黑" pitchFamily="34" charset="-122"/>
              </a:rPr>
              <a:t>麻省理工学院</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斯坦福大学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普渡大学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明尼苏达大学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德克萨斯</a:t>
            </a:r>
            <a:r>
              <a:rPr lang="en-US" altLang="zh-CN" sz="1600" dirty="0">
                <a:latin typeface="微软雅黑" pitchFamily="34" charset="-122"/>
                <a:ea typeface="微软雅黑" pitchFamily="34" charset="-122"/>
              </a:rPr>
              <a:t>A&amp;M</a:t>
            </a:r>
            <a:r>
              <a:rPr lang="zh-CN" altLang="en-US" sz="1600" dirty="0">
                <a:latin typeface="微软雅黑" pitchFamily="34" charset="-122"/>
                <a:ea typeface="微软雅黑" pitchFamily="34" charset="-122"/>
              </a:rPr>
              <a:t>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加州大学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密苏里大学</a:t>
            </a:r>
            <a:endParaRPr lang="en-US" altLang="zh-CN" sz="1600" dirty="0">
              <a:latin typeface="微软雅黑" pitchFamily="34" charset="-122"/>
              <a:ea typeface="微软雅黑" pitchFamily="34" charset="-122"/>
            </a:endParaRPr>
          </a:p>
        </p:txBody>
      </p:sp>
      <p:sp>
        <p:nvSpPr>
          <p:cNvPr id="10" name="Content Placeholder 2"/>
          <p:cNvSpPr txBox="1">
            <a:spLocks/>
          </p:cNvSpPr>
          <p:nvPr/>
        </p:nvSpPr>
        <p:spPr bwMode="auto">
          <a:xfrm>
            <a:off x="3563938" y="3225229"/>
            <a:ext cx="3738562" cy="27241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哈尔滨工业大学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西安交通大学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大连海事大学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兰州交通大学</a:t>
            </a:r>
            <a:endParaRPr lang="en-US" altLang="zh-CN" sz="1600">
              <a:latin typeface="微软雅黑" pitchFamily="34" charset="-122"/>
              <a:ea typeface="微软雅黑" pitchFamily="34" charset="-122"/>
            </a:endParaRPr>
          </a:p>
          <a:p>
            <a:pPr>
              <a:lnSpc>
                <a:spcPct val="150000"/>
              </a:lnSpc>
              <a:spcBef>
                <a:spcPts val="600"/>
              </a:spcBef>
            </a:pPr>
            <a:endParaRPr lang="en-US" altLang="zh-CN" sz="1600">
              <a:latin typeface="微软雅黑" pitchFamily="34" charset="-122"/>
              <a:ea typeface="微软雅黑" pitchFamily="34" charset="-122"/>
            </a:endParaRPr>
          </a:p>
        </p:txBody>
      </p:sp>
      <p:sp>
        <p:nvSpPr>
          <p:cNvPr id="12"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经典期刊</a:t>
            </a:r>
            <a:endParaRPr lang="en-US" altLang="zh-CN" sz="4400" dirty="0">
              <a:latin typeface="微软雅黑" pitchFamily="34" charset="-122"/>
              <a:ea typeface="微软雅黑" pitchFamily="34" charset="-122"/>
            </a:endParaRPr>
          </a:p>
        </p:txBody>
      </p:sp>
      <p:pic>
        <p:nvPicPr>
          <p:cNvPr id="13" name="Picture 2" descr="D:\maryann\产品&amp;出版社\我的产品\ASME\pic\journal cover-4.jpeg"/>
          <p:cNvPicPr>
            <a:picLocks noChangeAspect="1" noChangeArrowheads="1"/>
          </p:cNvPicPr>
          <p:nvPr/>
        </p:nvPicPr>
        <p:blipFill>
          <a:blip r:embed="rId3" cstate="print"/>
          <a:srcRect/>
          <a:stretch>
            <a:fillRect/>
          </a:stretch>
        </p:blipFill>
        <p:spPr bwMode="auto">
          <a:xfrm>
            <a:off x="7286644" y="1127001"/>
            <a:ext cx="1619250" cy="208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journal cover-5.jpeg"/>
          <p:cNvPicPr>
            <a:picLocks noChangeAspect="1"/>
          </p:cNvPicPr>
          <p:nvPr/>
        </p:nvPicPr>
        <p:blipFill>
          <a:blip r:embed="rId3" cstate="print"/>
          <a:stretch>
            <a:fillRect/>
          </a:stretch>
        </p:blipFill>
        <p:spPr>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13" name="Content Placeholder 2"/>
          <p:cNvSpPr txBox="1">
            <a:spLocks/>
          </p:cNvSpPr>
          <p:nvPr/>
        </p:nvSpPr>
        <p:spPr>
          <a:xfrm>
            <a:off x="609600" y="2139334"/>
            <a:ext cx="7994848" cy="2153762"/>
          </a:xfrm>
          <a:prstGeom prst="rect">
            <a:avLst/>
          </a:prstGeom>
        </p:spPr>
        <p:txBody>
          <a:bodyPr/>
          <a:lstStyle/>
          <a:p>
            <a:pPr fontAlgn="auto">
              <a:lnSpc>
                <a:spcPct val="150000"/>
              </a:lnSpc>
              <a:spcBef>
                <a:spcPts val="600"/>
              </a:spcBef>
              <a:spcAft>
                <a:spcPts val="0"/>
              </a:spcAft>
              <a:buFont typeface="Wingdings" pitchFamily="2" charset="2"/>
              <a:buChar char="p"/>
              <a:defRPr/>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应用力学评论</a:t>
            </a:r>
            <a:r>
              <a:rPr lang="en-US" altLang="zh-CN" sz="2000" b="1" dirty="0">
                <a:latin typeface="微软雅黑" pitchFamily="34" charset="-122"/>
                <a:ea typeface="微软雅黑" pitchFamily="34" charset="-122"/>
              </a:rPr>
              <a:t>》</a:t>
            </a:r>
            <a:r>
              <a:rPr lang="en-US" sz="2000" b="1" dirty="0">
                <a:latin typeface="微软雅黑" pitchFamily="34" charset="-122"/>
                <a:ea typeface="微软雅黑" pitchFamily="34" charset="-122"/>
              </a:rPr>
              <a:t>A</a:t>
            </a:r>
            <a:r>
              <a:rPr lang="en-US" altLang="zh-CN" sz="2000" b="1" dirty="0">
                <a:latin typeface="微软雅黑" pitchFamily="34" charset="-122"/>
                <a:ea typeface="微软雅黑" pitchFamily="34" charset="-122"/>
              </a:rPr>
              <a:t>pplied Mechanics Reviews</a:t>
            </a:r>
            <a:endParaRPr lang="en-US" sz="2000" b="1"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在 </a:t>
            </a:r>
            <a:r>
              <a:rPr lang="en-US" altLang="zh-CN" sz="1600" dirty="0">
                <a:latin typeface="微软雅黑" pitchFamily="34" charset="-122"/>
                <a:ea typeface="微软雅黑" pitchFamily="34" charset="-122"/>
              </a:rPr>
              <a:t>SCI</a:t>
            </a:r>
            <a:r>
              <a:rPr lang="zh-CN" altLang="en-US" sz="1600" dirty="0">
                <a:latin typeface="微软雅黑" pitchFamily="34" charset="-122"/>
                <a:ea typeface="微软雅黑" pitchFamily="34" charset="-122"/>
              </a:rPr>
              <a:t>收录的 </a:t>
            </a:r>
            <a:r>
              <a:rPr lang="en-US" altLang="zh-CN" sz="1600" dirty="0">
                <a:latin typeface="微软雅黑" pitchFamily="34" charset="-122"/>
                <a:ea typeface="微软雅黑" pitchFamily="34" charset="-122"/>
              </a:rPr>
              <a:t>130</a:t>
            </a:r>
            <a:r>
              <a:rPr lang="zh-CN" altLang="en-US" sz="1600" dirty="0">
                <a:latin typeface="微软雅黑" pitchFamily="34" charset="-122"/>
                <a:ea typeface="微软雅黑" pitchFamily="34" charset="-122"/>
              </a:rPr>
              <a:t>多种力学类期刊中、影响因子排名第四。</a:t>
            </a: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高品质的评论期刊、汇集了应用力学和工程学所有分支学科的资料。</a:t>
            </a:r>
            <a:endParaRPr lang="en-US" altLang="zh-CN" sz="1600"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包括高级研究人员撰写的技术进展、教学进展、回顾、调查、评论及世界主要期    刊文献的摘要。</a:t>
            </a:r>
          </a:p>
        </p:txBody>
      </p:sp>
      <p:sp>
        <p:nvSpPr>
          <p:cNvPr id="14" name="矩形 13"/>
          <p:cNvSpPr/>
          <p:nvPr/>
        </p:nvSpPr>
        <p:spPr>
          <a:xfrm>
            <a:off x="611188" y="4369746"/>
            <a:ext cx="7993260" cy="1800493"/>
          </a:xfrm>
          <a:prstGeom prst="rect">
            <a:avLst/>
          </a:prstGeom>
        </p:spPr>
        <p:txBody>
          <a:bodyPr wrap="square">
            <a:spAutoFit/>
          </a:bodyPr>
          <a:lstStyle/>
          <a:p>
            <a:pPr algn="just" fontAlgn="auto">
              <a:spcBef>
                <a:spcPts val="600"/>
              </a:spcBef>
              <a:spcAft>
                <a:spcPts val="0"/>
              </a:spcAft>
              <a:defRPr/>
            </a:pPr>
            <a:r>
              <a:rPr lang="zh-CN" altLang="en-US" sz="1600" b="1" dirty="0">
                <a:latin typeface="微软雅黑" pitchFamily="34" charset="-122"/>
                <a:ea typeface="微软雅黑" pitchFamily="34" charset="-122"/>
              </a:rPr>
              <a:t>检索关键词：</a:t>
            </a:r>
            <a:r>
              <a:rPr lang="en-US" altLang="zh-CN" sz="1600" b="1" dirty="0">
                <a:latin typeface="微软雅黑" pitchFamily="34" charset="-122"/>
                <a:ea typeface="微软雅黑" pitchFamily="34" charset="-122"/>
              </a:rPr>
              <a:t> </a:t>
            </a:r>
          </a:p>
          <a:p>
            <a:pPr algn="just" fontAlgn="auto">
              <a:spcBef>
                <a:spcPts val="600"/>
              </a:spcBef>
              <a:spcAft>
                <a:spcPts val="0"/>
              </a:spcAft>
              <a:defRPr/>
            </a:pPr>
            <a:r>
              <a:rPr lang="en-US" altLang="zh-CN" sz="1600" dirty="0">
                <a:latin typeface="微软雅黑" pitchFamily="34" charset="-122"/>
                <a:ea typeface="微软雅黑" pitchFamily="34" charset="-122"/>
              </a:rPr>
              <a:t>fluid mechanics</a:t>
            </a:r>
            <a:r>
              <a:rPr lang="zh-CN" altLang="en-US" sz="1600" dirty="0">
                <a:latin typeface="微软雅黑" pitchFamily="34" charset="-122"/>
                <a:ea typeface="微软雅黑" pitchFamily="34" charset="-122"/>
              </a:rPr>
              <a:t>（流体力学）、 </a:t>
            </a:r>
            <a:r>
              <a:rPr lang="en-US" altLang="zh-CN" sz="1600" dirty="0">
                <a:latin typeface="微软雅黑" pitchFamily="34" charset="-122"/>
                <a:ea typeface="微软雅黑" pitchFamily="34" charset="-122"/>
              </a:rPr>
              <a:t>solid mechanics</a:t>
            </a:r>
            <a:r>
              <a:rPr lang="zh-CN" altLang="en-US" sz="1600" dirty="0">
                <a:latin typeface="微软雅黑" pitchFamily="34" charset="-122"/>
                <a:ea typeface="微软雅黑" pitchFamily="34" charset="-122"/>
              </a:rPr>
              <a:t>（固体力学）、 </a:t>
            </a:r>
            <a:r>
              <a:rPr lang="en-US" altLang="zh-CN" sz="1600" dirty="0">
                <a:latin typeface="微软雅黑" pitchFamily="34" charset="-122"/>
                <a:ea typeface="微软雅黑" pitchFamily="34" charset="-122"/>
              </a:rPr>
              <a:t>heat transfer</a:t>
            </a:r>
            <a:r>
              <a:rPr lang="zh-CN" altLang="en-US" sz="1600" dirty="0">
                <a:latin typeface="微软雅黑" pitchFamily="34" charset="-122"/>
                <a:ea typeface="微软雅黑" pitchFamily="34" charset="-122"/>
              </a:rPr>
              <a:t>（传热）、</a:t>
            </a:r>
            <a:r>
              <a:rPr lang="en-US" altLang="zh-CN" sz="1600" dirty="0">
                <a:latin typeface="微软雅黑" pitchFamily="34" charset="-122"/>
                <a:ea typeface="微软雅黑" pitchFamily="34" charset="-122"/>
              </a:rPr>
              <a:t>dynamics</a:t>
            </a:r>
            <a:r>
              <a:rPr lang="zh-CN" altLang="en-US" sz="1600" dirty="0">
                <a:latin typeface="微软雅黑" pitchFamily="34" charset="-122"/>
                <a:ea typeface="微软雅黑" pitchFamily="34" charset="-122"/>
              </a:rPr>
              <a:t>（动力学）、</a:t>
            </a:r>
            <a:r>
              <a:rPr lang="en-US" altLang="zh-CN" sz="1600" dirty="0">
                <a:latin typeface="微软雅黑" pitchFamily="34" charset="-122"/>
                <a:ea typeface="微软雅黑" pitchFamily="34" charset="-122"/>
              </a:rPr>
              <a:t>vibration</a:t>
            </a:r>
            <a:r>
              <a:rPr lang="zh-CN" altLang="en-US" sz="1600" dirty="0">
                <a:latin typeface="微软雅黑" pitchFamily="34" charset="-122"/>
                <a:ea typeface="微软雅黑" pitchFamily="34" charset="-122"/>
              </a:rPr>
              <a:t>（震动）、</a:t>
            </a:r>
            <a:r>
              <a:rPr lang="en-US" altLang="zh-CN" sz="1600" dirty="0">
                <a:latin typeface="微软雅黑" pitchFamily="34" charset="-122"/>
                <a:ea typeface="微软雅黑" pitchFamily="34" charset="-122"/>
              </a:rPr>
              <a:t>education</a:t>
            </a:r>
            <a:r>
              <a:rPr lang="zh-CN" altLang="en-US" sz="1600" dirty="0">
                <a:latin typeface="微软雅黑" pitchFamily="34" charset="-122"/>
                <a:ea typeface="微软雅黑" pitchFamily="34" charset="-122"/>
              </a:rPr>
              <a:t>（教学培训）、</a:t>
            </a:r>
            <a:r>
              <a:rPr lang="en-US" altLang="zh-CN" sz="1600" dirty="0">
                <a:latin typeface="微软雅黑" pitchFamily="34" charset="-122"/>
                <a:ea typeface="微软雅黑" pitchFamily="34" charset="-122"/>
              </a:rPr>
              <a:t>thermal coupling</a:t>
            </a:r>
            <a:r>
              <a:rPr lang="zh-CN" altLang="en-US" sz="1600" dirty="0">
                <a:latin typeface="微软雅黑" pitchFamily="34" charset="-122"/>
                <a:ea typeface="微软雅黑" pitchFamily="34" charset="-122"/>
              </a:rPr>
              <a:t>（热耦合）、</a:t>
            </a:r>
            <a:r>
              <a:rPr lang="en-US" altLang="zh-CN" sz="1600" dirty="0">
                <a:latin typeface="微软雅黑" pitchFamily="34" charset="-122"/>
                <a:ea typeface="微软雅黑" pitchFamily="34" charset="-122"/>
              </a:rPr>
              <a:t>aerodynamic</a:t>
            </a:r>
            <a:r>
              <a:rPr lang="zh-CN" altLang="en-US" sz="1600" dirty="0">
                <a:latin typeface="微软雅黑" pitchFamily="34" charset="-122"/>
                <a:ea typeface="微软雅黑" pitchFamily="34" charset="-122"/>
              </a:rPr>
              <a:t>（气动力）、 </a:t>
            </a:r>
            <a:r>
              <a:rPr lang="en-US" altLang="zh-CN" sz="1600" dirty="0">
                <a:latin typeface="微软雅黑" pitchFamily="34" charset="-122"/>
                <a:ea typeface="微软雅黑" pitchFamily="34" charset="-122"/>
              </a:rPr>
              <a:t>bearing system</a:t>
            </a:r>
            <a:r>
              <a:rPr lang="zh-CN" altLang="en-US" sz="1600" dirty="0">
                <a:latin typeface="微软雅黑" pitchFamily="34" charset="-122"/>
                <a:ea typeface="微软雅黑" pitchFamily="34" charset="-122"/>
              </a:rPr>
              <a:t>（轴承系统）</a:t>
            </a:r>
            <a:endParaRPr lang="en-US" altLang="zh-CN" sz="1600" dirty="0">
              <a:latin typeface="微软雅黑" pitchFamily="34" charset="-122"/>
              <a:ea typeface="微软雅黑" pitchFamily="34" charset="-122"/>
            </a:endParaRPr>
          </a:p>
          <a:p>
            <a:pPr algn="just" fontAlgn="auto">
              <a:spcBef>
                <a:spcPts val="600"/>
              </a:spcBef>
              <a:spcAft>
                <a:spcPts val="0"/>
              </a:spcAft>
              <a:defRPr/>
            </a:pPr>
            <a:endParaRPr lang="en-US" altLang="zh-CN" sz="1600" dirty="0">
              <a:latin typeface="微软雅黑" pitchFamily="34" charset="-122"/>
              <a:ea typeface="微软雅黑" pitchFamily="34" charset="-122"/>
            </a:endParaRPr>
          </a:p>
          <a:p>
            <a:pPr algn="r" fontAlgn="auto">
              <a:spcBef>
                <a:spcPts val="600"/>
              </a:spcBef>
              <a:spcAft>
                <a:spcPts val="0"/>
              </a:spcAft>
              <a:defRPr/>
            </a:pPr>
            <a:r>
              <a:rPr lang="en-US" altLang="zh-CN"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http://appliedmechanicsreviews.asmedigitalcollection.asme.org</a:t>
            </a:r>
          </a:p>
        </p:txBody>
      </p:sp>
      <p:sp>
        <p:nvSpPr>
          <p:cNvPr id="6"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经典期刊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09600" y="2060153"/>
            <a:ext cx="7820025" cy="1211263"/>
          </a:xfrm>
          <a:prstGeom prst="rect">
            <a:avLst/>
          </a:prstGeom>
          <a:noFill/>
          <a:ln w="9525">
            <a:noFill/>
            <a:miter lim="800000"/>
            <a:headEnd/>
            <a:tailEnd/>
          </a:ln>
        </p:spPr>
        <p:txBody>
          <a:bodyPr/>
          <a:lstStyle/>
          <a:p>
            <a:pPr>
              <a:lnSpc>
                <a:spcPct val="150000"/>
              </a:lnSpc>
              <a:spcBef>
                <a:spcPts val="600"/>
              </a:spcBef>
              <a:buFont typeface="Wingdings" pitchFamily="2" charset="2"/>
              <a:buChar char="p"/>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应用力学评论</a:t>
            </a:r>
            <a:r>
              <a:rPr lang="en-US" altLang="zh-CN" sz="2000" b="1" dirty="0">
                <a:latin typeface="微软雅黑" pitchFamily="34" charset="-122"/>
                <a:ea typeface="微软雅黑" pitchFamily="34" charset="-122"/>
              </a:rPr>
              <a:t>》Applied Mechanics Reviews</a:t>
            </a:r>
          </a:p>
        </p:txBody>
      </p:sp>
      <p:sp>
        <p:nvSpPr>
          <p:cNvPr id="9" name="Content Placeholder 2"/>
          <p:cNvSpPr txBox="1">
            <a:spLocks/>
          </p:cNvSpPr>
          <p:nvPr/>
        </p:nvSpPr>
        <p:spPr bwMode="auto">
          <a:xfrm>
            <a:off x="762000" y="3225378"/>
            <a:ext cx="3738563" cy="31559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帝国理工学院</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加州理工大学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普渡大学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华盛顿大学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德克萨斯</a:t>
            </a:r>
            <a:r>
              <a:rPr lang="en-US" altLang="zh-CN" sz="1600">
                <a:latin typeface="微软雅黑" pitchFamily="34" charset="-122"/>
                <a:ea typeface="微软雅黑" pitchFamily="34" charset="-122"/>
              </a:rPr>
              <a:t>A&amp;M</a:t>
            </a:r>
            <a:r>
              <a:rPr lang="zh-CN" altLang="en-US" sz="1600">
                <a:latin typeface="微软雅黑" pitchFamily="34" charset="-122"/>
                <a:ea typeface="微软雅黑" pitchFamily="34" charset="-122"/>
              </a:rPr>
              <a:t>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弗吉尼亚大学</a:t>
            </a:r>
            <a:endParaRPr lang="en-US" altLang="zh-CN" sz="1600">
              <a:latin typeface="微软雅黑" pitchFamily="34" charset="-122"/>
              <a:ea typeface="微软雅黑" pitchFamily="34" charset="-122"/>
            </a:endParaRPr>
          </a:p>
        </p:txBody>
      </p:sp>
      <p:sp>
        <p:nvSpPr>
          <p:cNvPr id="10" name="Content Placeholder 2"/>
          <p:cNvSpPr txBox="1">
            <a:spLocks/>
          </p:cNvSpPr>
          <p:nvPr/>
        </p:nvSpPr>
        <p:spPr bwMode="auto">
          <a:xfrm>
            <a:off x="3563938" y="3212529"/>
            <a:ext cx="3738562" cy="2724150"/>
          </a:xfrm>
          <a:prstGeom prst="rect">
            <a:avLst/>
          </a:prstGeom>
          <a:noFill/>
          <a:ln w="9525">
            <a:noFill/>
            <a:miter lim="800000"/>
            <a:headEnd/>
            <a:tailEnd/>
          </a:ln>
        </p:spPr>
        <p:txBody>
          <a:bodyPr/>
          <a:lstStyle/>
          <a:p>
            <a:pPr>
              <a:lnSpc>
                <a:spcPct val="150000"/>
              </a:lnSpc>
              <a:spcBef>
                <a:spcPts val="600"/>
              </a:spcBef>
            </a:pPr>
            <a:r>
              <a:rPr lang="zh-CN" altLang="en-US" sz="1600" dirty="0">
                <a:latin typeface="微软雅黑" pitchFamily="34" charset="-122"/>
                <a:ea typeface="微软雅黑" pitchFamily="34" charset="-122"/>
              </a:rPr>
              <a:t>清华大学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西北大学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上海大学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力学研究所</a:t>
            </a:r>
            <a:endParaRPr lang="en-US" altLang="zh-CN" sz="1600" dirty="0">
              <a:latin typeface="微软雅黑" pitchFamily="34" charset="-122"/>
              <a:ea typeface="微软雅黑" pitchFamily="34" charset="-122"/>
            </a:endParaRPr>
          </a:p>
        </p:txBody>
      </p:sp>
      <p:sp>
        <p:nvSpPr>
          <p:cNvPr id="11" name="矩形 10"/>
          <p:cNvSpPr>
            <a:spLocks noChangeArrowheads="1"/>
          </p:cNvSpPr>
          <p:nvPr/>
        </p:nvSpPr>
        <p:spPr bwMode="auto">
          <a:xfrm>
            <a:off x="611188" y="2802831"/>
            <a:ext cx="8281987" cy="338137"/>
          </a:xfrm>
          <a:prstGeom prst="rect">
            <a:avLst/>
          </a:prstGeom>
          <a:noFill/>
          <a:ln w="9525">
            <a:noFill/>
            <a:miter lim="800000"/>
            <a:headEnd/>
            <a:tailEnd/>
          </a:ln>
        </p:spPr>
        <p:txBody>
          <a:bodyPr>
            <a:spAutoFit/>
          </a:bodyPr>
          <a:lstStyle/>
          <a:p>
            <a:pPr algn="just">
              <a:spcBef>
                <a:spcPts val="600"/>
              </a:spcBef>
            </a:pPr>
            <a:r>
              <a:rPr lang="zh-CN" altLang="en-US" sz="1600" b="1" dirty="0">
                <a:latin typeface="微软雅黑" pitchFamily="34" charset="-122"/>
                <a:ea typeface="微软雅黑" pitchFamily="34" charset="-122"/>
              </a:rPr>
              <a:t>国内外研究人员单位：</a:t>
            </a:r>
            <a:r>
              <a:rPr lang="en-US" altLang="zh-CN" sz="1600" b="1" dirty="0">
                <a:latin typeface="微软雅黑" pitchFamily="34" charset="-122"/>
                <a:ea typeface="微软雅黑" pitchFamily="34" charset="-122"/>
              </a:rPr>
              <a:t> </a:t>
            </a:r>
          </a:p>
        </p:txBody>
      </p:sp>
      <p:pic>
        <p:nvPicPr>
          <p:cNvPr id="12" name="图片 11" descr="journal cover-5.jpeg"/>
          <p:cNvPicPr>
            <a:picLocks noChangeAspect="1"/>
          </p:cNvPicPr>
          <p:nvPr/>
        </p:nvPicPr>
        <p:blipFill>
          <a:blip r:embed="rId3" cstate="print"/>
          <a:stretch>
            <a:fillRect/>
          </a:stretch>
        </p:blipFill>
        <p:spPr>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13"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经典期刊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609600" y="2100108"/>
            <a:ext cx="7820025" cy="1211263"/>
          </a:xfrm>
          <a:prstGeom prst="rect">
            <a:avLst/>
          </a:prstGeom>
        </p:spPr>
        <p:txBody>
          <a:bodyPr/>
          <a:lstStyle/>
          <a:p>
            <a:pPr fontAlgn="auto">
              <a:lnSpc>
                <a:spcPct val="150000"/>
              </a:lnSpc>
              <a:spcBef>
                <a:spcPts val="600"/>
              </a:spcBef>
              <a:spcAft>
                <a:spcPts val="0"/>
              </a:spcAft>
              <a:buFont typeface="Wingdings" pitchFamily="2" charset="2"/>
              <a:buChar char="p"/>
              <a:defRPr/>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机械设计期刊</a:t>
            </a:r>
            <a:r>
              <a:rPr lang="en-US" altLang="zh-CN" sz="2000" b="1" dirty="0">
                <a:latin typeface="微软雅黑" pitchFamily="34" charset="-122"/>
                <a:ea typeface="微软雅黑" pitchFamily="34" charset="-122"/>
              </a:rPr>
              <a:t>》</a:t>
            </a:r>
            <a:r>
              <a:rPr lang="en-US" sz="2000" b="1" dirty="0">
                <a:latin typeface="微软雅黑" pitchFamily="34" charset="-122"/>
                <a:ea typeface="微软雅黑" pitchFamily="34" charset="-122"/>
              </a:rPr>
              <a:t>Journal of Mechanical Design</a:t>
            </a:r>
          </a:p>
          <a:p>
            <a:pPr indent="457200" fontAlgn="auto">
              <a:lnSpc>
                <a:spcPct val="150000"/>
              </a:lnSpc>
              <a:spcBef>
                <a:spcPts val="0"/>
              </a:spcBef>
              <a:spcAft>
                <a:spcPts val="0"/>
              </a:spcAft>
              <a:defRPr/>
            </a:pPr>
            <a:r>
              <a:rPr lang="zh-CN" altLang="en-US" sz="1600" dirty="0">
                <a:solidFill>
                  <a:srgbClr val="FF0000"/>
                </a:solidFill>
                <a:latin typeface="微软雅黑" pitchFamily="34" charset="-122"/>
                <a:ea typeface="微软雅黑" pitchFamily="34" charset="-122"/>
              </a:rPr>
              <a:t> </a:t>
            </a:r>
            <a:r>
              <a:rPr lang="zh-CN" altLang="en-US" sz="1600" dirty="0">
                <a:latin typeface="微软雅黑" pitchFamily="34" charset="-122"/>
                <a:ea typeface="微软雅黑" pitchFamily="34" charset="-122"/>
              </a:rPr>
              <a:t>属于</a:t>
            </a:r>
            <a:r>
              <a:rPr lang="en-US" altLang="zh-CN" sz="1600" dirty="0">
                <a:latin typeface="微软雅黑" pitchFamily="34" charset="-122"/>
                <a:ea typeface="微软雅黑" pitchFamily="34" charset="-122"/>
              </a:rPr>
              <a:t>SCI</a:t>
            </a:r>
            <a:r>
              <a:rPr lang="zh-CN" altLang="en-US" sz="1600" dirty="0">
                <a:latin typeface="微软雅黑" pitchFamily="34" charset="-122"/>
                <a:ea typeface="微软雅黑" pitchFamily="34" charset="-122"/>
              </a:rPr>
              <a:t>机械工程类的</a:t>
            </a:r>
            <a:r>
              <a:rPr lang="en-US" altLang="zh-CN" sz="1600" dirty="0">
                <a:latin typeface="微软雅黑" pitchFamily="34" charset="-122"/>
                <a:ea typeface="微软雅黑" pitchFamily="34" charset="-122"/>
              </a:rPr>
              <a:t>Q2</a:t>
            </a:r>
            <a:r>
              <a:rPr lang="zh-CN" altLang="en-US" sz="1600" dirty="0">
                <a:latin typeface="微软雅黑" pitchFamily="34" charset="-122"/>
                <a:ea typeface="微软雅黑" pitchFamily="34" charset="-122"/>
              </a:rPr>
              <a:t>期刊、五年刊均影响因子 </a:t>
            </a:r>
            <a:r>
              <a:rPr lang="en-US" altLang="zh-CN" sz="1600" dirty="0">
                <a:latin typeface="微软雅黑" pitchFamily="34" charset="-122"/>
                <a:ea typeface="微软雅黑" pitchFamily="34" charset="-122"/>
              </a:rPr>
              <a:t>2.787</a:t>
            </a: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 应用于交通工具、建筑、设备、产品加工、生产系统等领域</a:t>
            </a:r>
            <a:endParaRPr lang="en-US" altLang="zh-CN" sz="1600"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开放每年评选的获奖文章</a:t>
            </a:r>
            <a:endParaRPr lang="en-US" altLang="zh-CN" sz="1600" dirty="0">
              <a:latin typeface="微软雅黑" pitchFamily="34" charset="-122"/>
              <a:ea typeface="微软雅黑" pitchFamily="34" charset="-122"/>
            </a:endParaRPr>
          </a:p>
        </p:txBody>
      </p:sp>
      <p:sp>
        <p:nvSpPr>
          <p:cNvPr id="14" name="矩形 13"/>
          <p:cNvSpPr/>
          <p:nvPr/>
        </p:nvSpPr>
        <p:spPr>
          <a:xfrm>
            <a:off x="611561" y="3815749"/>
            <a:ext cx="7776864" cy="2123658"/>
          </a:xfrm>
          <a:prstGeom prst="rect">
            <a:avLst/>
          </a:prstGeom>
        </p:spPr>
        <p:txBody>
          <a:bodyPr wrap="square">
            <a:spAutoFit/>
          </a:bodyPr>
          <a:lstStyle/>
          <a:p>
            <a:pPr algn="just" fontAlgn="auto">
              <a:spcBef>
                <a:spcPts val="600"/>
              </a:spcBef>
              <a:spcAft>
                <a:spcPts val="0"/>
              </a:spcAft>
              <a:defRPr/>
            </a:pPr>
            <a:r>
              <a:rPr lang="zh-CN" altLang="en-US" sz="1600" b="1" dirty="0">
                <a:latin typeface="微软雅黑" pitchFamily="34" charset="-122"/>
                <a:ea typeface="微软雅黑" pitchFamily="34" charset="-122"/>
              </a:rPr>
              <a:t>检索关键词：</a:t>
            </a:r>
            <a:r>
              <a:rPr lang="en-US" altLang="zh-CN" sz="1600" b="1" dirty="0">
                <a:latin typeface="微软雅黑" pitchFamily="34" charset="-122"/>
                <a:ea typeface="微软雅黑" pitchFamily="34" charset="-122"/>
              </a:rPr>
              <a:t> </a:t>
            </a:r>
          </a:p>
          <a:p>
            <a:pPr algn="just" fontAlgn="auto">
              <a:spcBef>
                <a:spcPts val="600"/>
              </a:spcBef>
              <a:spcAft>
                <a:spcPts val="0"/>
              </a:spcAft>
              <a:defRPr/>
            </a:pPr>
            <a:r>
              <a:rPr lang="en-US" altLang="zh-CN" sz="1600" dirty="0">
                <a:latin typeface="微软雅黑" pitchFamily="34" charset="-122"/>
                <a:ea typeface="微软雅黑" pitchFamily="34" charset="-122"/>
              </a:rPr>
              <a:t>design automation</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virtual reality</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geometric design</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design optimization</a:t>
            </a:r>
          </a:p>
          <a:p>
            <a:pPr algn="just" fontAlgn="auto">
              <a:spcBef>
                <a:spcPts val="600"/>
              </a:spcBef>
              <a:spcAft>
                <a:spcPts val="0"/>
              </a:spcAft>
              <a:defRPr/>
            </a:pPr>
            <a:r>
              <a:rPr lang="en-US" altLang="zh-CN" sz="1600" dirty="0">
                <a:latin typeface="微软雅黑" pitchFamily="34" charset="-122"/>
                <a:ea typeface="微软雅黑" pitchFamily="34" charset="-122"/>
              </a:rPr>
              <a:t>design sensitivity analysis</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sustainable design </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market </a:t>
            </a:r>
            <a:r>
              <a:rPr lang="en-US" altLang="zh-CN" sz="1600" dirty="0" err="1">
                <a:latin typeface="微软雅黑" pitchFamily="34" charset="-122"/>
                <a:ea typeface="微软雅黑" pitchFamily="34" charset="-122"/>
              </a:rPr>
              <a:t>systemscams</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gears</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fluid</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component smart products</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life cycle</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DFX decision analysis</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design cognition</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design synthesis</a:t>
            </a:r>
          </a:p>
          <a:p>
            <a:pPr algn="just" fontAlgn="auto">
              <a:spcBef>
                <a:spcPts val="600"/>
              </a:spcBef>
              <a:spcAft>
                <a:spcPts val="0"/>
              </a:spcAft>
              <a:defRPr/>
            </a:pPr>
            <a:endParaRPr lang="en-US" altLang="zh-CN" sz="1600" dirty="0">
              <a:latin typeface="微软雅黑" pitchFamily="34" charset="-122"/>
              <a:ea typeface="微软雅黑" pitchFamily="34" charset="-122"/>
            </a:endParaRPr>
          </a:p>
          <a:p>
            <a:pPr algn="r" fontAlgn="auto">
              <a:spcBef>
                <a:spcPts val="600"/>
              </a:spcBef>
              <a:spcAft>
                <a:spcPts val="0"/>
              </a:spcAft>
              <a:defRPr/>
            </a:pPr>
            <a:r>
              <a:rPr lang="en-US" altLang="zh-CN" sz="1600" dirty="0">
                <a:latin typeface="微软雅黑" pitchFamily="34" charset="-122"/>
                <a:ea typeface="微软雅黑" pitchFamily="34" charset="-122"/>
              </a:rPr>
              <a:t> </a:t>
            </a:r>
            <a:r>
              <a:rPr lang="en-US" altLang="zh-CN"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http://mechanicaldesign.asmedigitalcollection.asme.org</a:t>
            </a:r>
          </a:p>
        </p:txBody>
      </p:sp>
      <p:pic>
        <p:nvPicPr>
          <p:cNvPr id="16" name="Picture 2" descr="http://mechanicaldesign.asmedigitalcollection.asme.org/Images/client/covers/jc126.jpeg"/>
          <p:cNvPicPr>
            <a:picLocks noChangeAspect="1" noChangeArrowheads="1"/>
          </p:cNvPicPr>
          <p:nvPr/>
        </p:nvPicPr>
        <p:blipFill>
          <a:blip r:embed="rId3" cstate="print"/>
          <a:srcRect/>
          <a:stretch>
            <a:fillRect/>
          </a:stretch>
        </p:blipFill>
        <p:spPr bwMode="auto">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经典期刊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09600" y="2144861"/>
            <a:ext cx="7820025" cy="1211263"/>
          </a:xfrm>
          <a:prstGeom prst="rect">
            <a:avLst/>
          </a:prstGeom>
          <a:noFill/>
          <a:ln w="9525">
            <a:noFill/>
            <a:miter lim="800000"/>
            <a:headEnd/>
            <a:tailEnd/>
          </a:ln>
        </p:spPr>
        <p:txBody>
          <a:bodyPr/>
          <a:lstStyle/>
          <a:p>
            <a:pPr>
              <a:lnSpc>
                <a:spcPct val="150000"/>
              </a:lnSpc>
              <a:spcBef>
                <a:spcPts val="600"/>
              </a:spcBef>
              <a:buFont typeface="Wingdings" pitchFamily="2" charset="2"/>
              <a:buChar char="p"/>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机械设计期刊</a:t>
            </a:r>
            <a:r>
              <a:rPr lang="en-US" altLang="zh-CN" sz="2000" b="1" dirty="0">
                <a:latin typeface="微软雅黑" pitchFamily="34" charset="-122"/>
                <a:ea typeface="微软雅黑" pitchFamily="34" charset="-122"/>
              </a:rPr>
              <a:t>》Journal of Mechanical Design</a:t>
            </a:r>
          </a:p>
        </p:txBody>
      </p:sp>
      <p:sp>
        <p:nvSpPr>
          <p:cNvPr id="7" name="矩形 6"/>
          <p:cNvSpPr>
            <a:spLocks noChangeArrowheads="1"/>
          </p:cNvSpPr>
          <p:nvPr/>
        </p:nvSpPr>
        <p:spPr bwMode="auto">
          <a:xfrm>
            <a:off x="611188" y="2924324"/>
            <a:ext cx="8281987" cy="338137"/>
          </a:xfrm>
          <a:prstGeom prst="rect">
            <a:avLst/>
          </a:prstGeom>
          <a:noFill/>
          <a:ln w="9525">
            <a:noFill/>
            <a:miter lim="800000"/>
            <a:headEnd/>
            <a:tailEnd/>
          </a:ln>
        </p:spPr>
        <p:txBody>
          <a:bodyPr>
            <a:spAutoFit/>
          </a:bodyPr>
          <a:lstStyle/>
          <a:p>
            <a:pPr algn="just">
              <a:spcBef>
                <a:spcPts val="600"/>
              </a:spcBef>
            </a:pPr>
            <a:r>
              <a:rPr lang="zh-CN" altLang="en-US" sz="1600" b="1" dirty="0">
                <a:latin typeface="微软雅黑" pitchFamily="34" charset="-122"/>
                <a:ea typeface="微软雅黑" pitchFamily="34" charset="-122"/>
              </a:rPr>
              <a:t>国内外研究人员单位：</a:t>
            </a:r>
            <a:r>
              <a:rPr lang="en-US" altLang="zh-CN" sz="1600" b="1" dirty="0">
                <a:latin typeface="微软雅黑" pitchFamily="34" charset="-122"/>
                <a:ea typeface="微软雅黑" pitchFamily="34" charset="-122"/>
              </a:rPr>
              <a:t> </a:t>
            </a:r>
          </a:p>
        </p:txBody>
      </p:sp>
      <p:sp>
        <p:nvSpPr>
          <p:cNvPr id="8" name="Content Placeholder 2"/>
          <p:cNvSpPr txBox="1">
            <a:spLocks/>
          </p:cNvSpPr>
          <p:nvPr/>
        </p:nvSpPr>
        <p:spPr bwMode="auto">
          <a:xfrm>
            <a:off x="762000" y="3297386"/>
            <a:ext cx="3738563" cy="31559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麻省理工学院</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卡耐基</a:t>
            </a:r>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梅隆大学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普渡大学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德克萨斯</a:t>
            </a:r>
            <a:r>
              <a:rPr lang="en-US" altLang="zh-CN" sz="1600">
                <a:latin typeface="微软雅黑" pitchFamily="34" charset="-122"/>
                <a:ea typeface="微软雅黑" pitchFamily="34" charset="-122"/>
              </a:rPr>
              <a:t>A&amp;M</a:t>
            </a:r>
            <a:r>
              <a:rPr lang="zh-CN" altLang="en-US" sz="1600">
                <a:latin typeface="微软雅黑" pitchFamily="34" charset="-122"/>
                <a:ea typeface="微软雅黑" pitchFamily="34" charset="-122"/>
              </a:rPr>
              <a:t>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加州大学</a:t>
            </a:r>
            <a:endParaRPr lang="en-US" altLang="zh-CN" sz="1600">
              <a:latin typeface="微软雅黑" pitchFamily="34" charset="-122"/>
              <a:ea typeface="微软雅黑" pitchFamily="34" charset="-122"/>
            </a:endParaRPr>
          </a:p>
        </p:txBody>
      </p:sp>
      <p:sp>
        <p:nvSpPr>
          <p:cNvPr id="9" name="Content Placeholder 2"/>
          <p:cNvSpPr txBox="1">
            <a:spLocks/>
          </p:cNvSpPr>
          <p:nvPr/>
        </p:nvSpPr>
        <p:spPr bwMode="auto">
          <a:xfrm>
            <a:off x="3563938" y="3284686"/>
            <a:ext cx="3738562" cy="27241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北京航空航天大学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西安交通大学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大连理工大学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重庆大学</a:t>
            </a:r>
            <a:endParaRPr lang="en-US" altLang="zh-CN" sz="1600">
              <a:latin typeface="微软雅黑" pitchFamily="34" charset="-122"/>
              <a:ea typeface="微软雅黑" pitchFamily="34" charset="-122"/>
            </a:endParaRPr>
          </a:p>
        </p:txBody>
      </p:sp>
      <p:pic>
        <p:nvPicPr>
          <p:cNvPr id="11" name="Picture 2" descr="http://mechanicaldesign.asmedigitalcollection.asme.org/Images/client/covers/jc126.jpeg"/>
          <p:cNvPicPr>
            <a:picLocks noChangeAspect="1" noChangeArrowheads="1"/>
          </p:cNvPicPr>
          <p:nvPr/>
        </p:nvPicPr>
        <p:blipFill>
          <a:blip r:embed="rId3" cstate="print"/>
          <a:srcRect/>
          <a:stretch>
            <a:fillRect/>
          </a:stretch>
        </p:blipFill>
        <p:spPr bwMode="auto">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13"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经典期刊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1" y="2220268"/>
            <a:ext cx="6770711" cy="1928812"/>
          </a:xfrm>
          <a:prstGeom prst="rect">
            <a:avLst/>
          </a:prstGeom>
        </p:spPr>
        <p:txBody>
          <a:bodyPr/>
          <a:lstStyle/>
          <a:p>
            <a:pPr fontAlgn="auto">
              <a:spcBef>
                <a:spcPts val="600"/>
              </a:spcBef>
              <a:spcAft>
                <a:spcPts val="0"/>
              </a:spcAft>
              <a:buFont typeface="Wingdings" pitchFamily="2" charset="2"/>
              <a:buChar char="p"/>
              <a:defRPr/>
            </a:pPr>
            <a:r>
              <a:rPr lang="en-US" altLang="zh-CN" b="1" dirty="0">
                <a:latin typeface="微软雅黑" pitchFamily="34" charset="-122"/>
                <a:ea typeface="微软雅黑" pitchFamily="34" charset="-122"/>
              </a:rPr>
              <a:t> Verification、 Validation and Uncertainty Quantification 《</a:t>
            </a:r>
            <a:r>
              <a:rPr lang="zh-CN" altLang="en-US" b="1" dirty="0">
                <a:latin typeface="微软雅黑" pitchFamily="34" charset="-122"/>
                <a:ea typeface="微软雅黑" pitchFamily="34" charset="-122"/>
              </a:rPr>
              <a:t>校核、验证和不确定性量化期刊</a:t>
            </a:r>
            <a:r>
              <a:rPr lang="en-US" altLang="zh-CN" b="1" dirty="0">
                <a:latin typeface="微软雅黑" pitchFamily="34" charset="-122"/>
                <a:ea typeface="微软雅黑" pitchFamily="34" charset="-122"/>
              </a:rPr>
              <a:t>》</a:t>
            </a:r>
            <a:r>
              <a:rPr lang="en-US" b="1" i="1" dirty="0">
                <a:latin typeface="微软雅黑" pitchFamily="34" charset="-122"/>
                <a:ea typeface="微软雅黑" pitchFamily="34" charset="-122"/>
              </a:rPr>
              <a:t> </a:t>
            </a:r>
          </a:p>
          <a:p>
            <a:pPr fontAlgn="auto">
              <a:spcBef>
                <a:spcPts val="600"/>
              </a:spcBef>
              <a:spcAft>
                <a:spcPts val="0"/>
              </a:spcAft>
              <a:defRPr/>
            </a:pPr>
            <a:r>
              <a:rPr lang="en-US" altLang="zh-CN" dirty="0">
                <a:latin typeface="微软雅黑" pitchFamily="34" charset="-122"/>
                <a:ea typeface="微软雅黑" pitchFamily="34" charset="-122"/>
              </a:rPr>
              <a:t>2016</a:t>
            </a:r>
            <a:r>
              <a:rPr lang="zh-CN" altLang="en-US" dirty="0">
                <a:latin typeface="微软雅黑" pitchFamily="34" charset="-122"/>
                <a:ea typeface="微软雅黑" pitchFamily="34" charset="-122"/>
              </a:rPr>
              <a:t>年起发行</a:t>
            </a:r>
            <a:endParaRPr lang="en-US" altLang="zh-CN" dirty="0">
              <a:latin typeface="微软雅黑" pitchFamily="34" charset="-122"/>
              <a:ea typeface="微软雅黑" pitchFamily="34" charset="-122"/>
            </a:endParaRPr>
          </a:p>
          <a:p>
            <a:pPr algn="just" fontAlgn="auto">
              <a:spcBef>
                <a:spcPts val="600"/>
              </a:spcBef>
              <a:spcAft>
                <a:spcPts val="0"/>
              </a:spcAft>
              <a:defRPr/>
            </a:pPr>
            <a:endParaRPr lang="en-US" altLang="zh-CN" dirty="0">
              <a:latin typeface="微软雅黑" pitchFamily="34" charset="-122"/>
              <a:ea typeface="微软雅黑" pitchFamily="34" charset="-122"/>
            </a:endParaRPr>
          </a:p>
          <a:p>
            <a:pPr algn="just" fontAlgn="auto">
              <a:spcBef>
                <a:spcPts val="600"/>
              </a:spcBef>
              <a:spcAft>
                <a:spcPts val="0"/>
              </a:spcAft>
              <a:defRPr/>
            </a:pPr>
            <a:r>
              <a:rPr lang="zh-CN" altLang="en-US" b="1" dirty="0">
                <a:latin typeface="微软雅黑" pitchFamily="34" charset="-122"/>
                <a:ea typeface="微软雅黑" pitchFamily="34" charset="-122"/>
              </a:rPr>
              <a:t>检索关键词：</a:t>
            </a:r>
            <a:endParaRPr lang="en-US" altLang="zh-CN" b="1" dirty="0">
              <a:latin typeface="微软雅黑" pitchFamily="34" charset="-122"/>
              <a:ea typeface="微软雅黑" pitchFamily="34" charset="-122"/>
            </a:endParaRPr>
          </a:p>
          <a:p>
            <a:pPr algn="just" fontAlgn="auto">
              <a:spcBef>
                <a:spcPts val="600"/>
              </a:spcBef>
              <a:spcAft>
                <a:spcPts val="0"/>
              </a:spcAft>
              <a:defRPr/>
            </a:pPr>
            <a:r>
              <a:rPr lang="zh-CN" altLang="en-US" dirty="0">
                <a:latin typeface="微软雅黑" pitchFamily="34" charset="-122"/>
                <a:ea typeface="微软雅黑" pitchFamily="34" charset="-122"/>
              </a:rPr>
              <a:t>标准的校核；解决方案的验证；不确定性量化；裕度量化；模型预测；模型适当度；模型成熟度；模型逼真度；模型不确定性的敏感度分析；偶发不确定性；认知不确定性；实验的不确定性；测量的不确定性；产能预测；征状识别和排序表（</a:t>
            </a:r>
            <a:r>
              <a:rPr lang="en-US" dirty="0">
                <a:latin typeface="微软雅黑" pitchFamily="34" charset="-122"/>
                <a:ea typeface="微软雅黑" pitchFamily="34" charset="-122"/>
              </a:rPr>
              <a:t>PIRT</a:t>
            </a:r>
            <a:r>
              <a:rPr lang="zh-CN" altLang="en-US" dirty="0">
                <a:latin typeface="微软雅黑" pitchFamily="34" charset="-122"/>
                <a:ea typeface="微软雅黑" pitchFamily="34" charset="-122"/>
              </a:rPr>
              <a:t>）的建立；预期使用途径；模拟使用情景；监管学；比较器。</a:t>
            </a:r>
            <a:endParaRPr lang="en-US" altLang="zh-CN" dirty="0">
              <a:latin typeface="微软雅黑" pitchFamily="34" charset="-122"/>
              <a:ea typeface="微软雅黑" pitchFamily="34" charset="-122"/>
            </a:endParaRPr>
          </a:p>
          <a:p>
            <a:pPr algn="just" fontAlgn="auto">
              <a:spcBef>
                <a:spcPts val="600"/>
              </a:spcBef>
              <a:spcAft>
                <a:spcPts val="0"/>
              </a:spcAft>
              <a:defRPr/>
            </a:pPr>
            <a:endParaRPr lang="en-US" altLang="zh-CN" dirty="0">
              <a:latin typeface="微软雅黑" pitchFamily="34" charset="-122"/>
              <a:ea typeface="微软雅黑" pitchFamily="34" charset="-122"/>
            </a:endParaRPr>
          </a:p>
          <a:p>
            <a:pPr algn="r" fontAlgn="auto">
              <a:spcBef>
                <a:spcPts val="600"/>
              </a:spcBef>
              <a:spcAft>
                <a:spcPts val="0"/>
              </a:spcAft>
              <a:defRPr/>
            </a:pPr>
            <a:r>
              <a:rPr lang="en-US" altLang="zh-CN" sz="1600" u="sng"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verification.asmedigitalcollection.asme.org</a:t>
            </a:r>
          </a:p>
        </p:txBody>
      </p:sp>
      <p:pic>
        <p:nvPicPr>
          <p:cNvPr id="1029" name="Picture 5" descr="http://verification.asmedigitalcollection.asme.org/Images/client/covers/jc176.jpeg"/>
          <p:cNvPicPr>
            <a:picLocks noChangeAspect="1" noChangeArrowheads="1"/>
          </p:cNvPicPr>
          <p:nvPr/>
        </p:nvPicPr>
        <p:blipFill>
          <a:blip r:embed="rId3" cstate="print"/>
          <a:srcRect/>
          <a:stretch>
            <a:fillRect/>
          </a:stretch>
        </p:blipFill>
        <p:spPr bwMode="auto">
          <a:xfrm>
            <a:off x="7308304" y="1124744"/>
            <a:ext cx="1562100" cy="2085975"/>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较新期刊</a:t>
            </a:r>
            <a:endParaRPr lang="en-US" altLang="zh-CN" sz="4400" dirty="0">
              <a:latin typeface="微软雅黑" pitchFamily="34" charset="-122"/>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76597" y="1916137"/>
            <a:ext cx="7143750" cy="584775"/>
          </a:xfrm>
          <a:prstGeom prst="rect">
            <a:avLst/>
          </a:prstGeom>
          <a:noFill/>
          <a:ln w="9525">
            <a:noFill/>
            <a:miter lim="800000"/>
            <a:headEnd/>
            <a:tailEnd/>
          </a:ln>
        </p:spPr>
        <p:txBody>
          <a:bodyPr>
            <a:spAutoFit/>
          </a:bodyPr>
          <a:lstStyle/>
          <a:p>
            <a:r>
              <a:rPr lang="en-US" altLang="zh-CN" sz="1600" dirty="0">
                <a:latin typeface="微软雅黑" pitchFamily="34" charset="-122"/>
                <a:ea typeface="微软雅黑" pitchFamily="34" charset="-122"/>
              </a:rPr>
              <a:t>2016</a:t>
            </a:r>
            <a:r>
              <a:rPr lang="zh-CN" altLang="en-US" sz="1600" dirty="0">
                <a:latin typeface="微软雅黑" pitchFamily="34" charset="-122"/>
                <a:ea typeface="微软雅黑" pitchFamily="34" charset="-122"/>
              </a:rPr>
              <a:t>年又有一种新刊被</a:t>
            </a:r>
            <a:r>
              <a:rPr lang="en-US" altLang="zh-CN" sz="1600" dirty="0">
                <a:latin typeface="微软雅黑" pitchFamily="34" charset="-122"/>
                <a:ea typeface="微软雅黑" pitchFamily="34" charset="-122"/>
              </a:rPr>
              <a:t>SCI</a:t>
            </a:r>
            <a:r>
              <a:rPr lang="zh-CN" altLang="en-US" sz="1600" dirty="0">
                <a:latin typeface="微软雅黑" pitchFamily="34" charset="-122"/>
                <a:ea typeface="微软雅黑" pitchFamily="34" charset="-122"/>
              </a:rPr>
              <a:t>收录、一种被</a:t>
            </a:r>
            <a:r>
              <a:rPr lang="en-US" altLang="zh-CN" sz="1600" dirty="0">
                <a:latin typeface="微软雅黑" pitchFamily="34" charset="-122"/>
                <a:ea typeface="微软雅黑" pitchFamily="34" charset="-122"/>
              </a:rPr>
              <a:t>ESCI</a:t>
            </a:r>
            <a:r>
              <a:rPr lang="zh-CN" altLang="en-US" sz="1600" dirty="0">
                <a:latin typeface="微软雅黑" pitchFamily="34" charset="-122"/>
                <a:ea typeface="微软雅黑" pitchFamily="34" charset="-122"/>
              </a:rPr>
              <a:t>（新兴学科索引）收录。</a:t>
            </a:r>
            <a:r>
              <a:rPr lang="en-US" altLang="zh-CN" sz="1600" dirty="0">
                <a:latin typeface="微软雅黑" pitchFamily="34" charset="-122"/>
                <a:ea typeface="微软雅黑" pitchFamily="34" charset="-122"/>
              </a:rPr>
              <a:t>SCI</a:t>
            </a:r>
            <a:r>
              <a:rPr lang="zh-CN" altLang="en-US" sz="1600" dirty="0">
                <a:latin typeface="微软雅黑" pitchFamily="34" charset="-122"/>
                <a:ea typeface="微软雅黑" pitchFamily="34" charset="-122"/>
              </a:rPr>
              <a:t>期刊数量达到</a:t>
            </a:r>
            <a:r>
              <a:rPr lang="en-US" altLang="zh-CN" sz="1600" dirty="0">
                <a:latin typeface="微软雅黑" pitchFamily="34" charset="-122"/>
                <a:ea typeface="微软雅黑" pitchFamily="34" charset="-122"/>
              </a:rPr>
              <a:t>25</a:t>
            </a:r>
            <a:r>
              <a:rPr lang="zh-CN" altLang="en-US" sz="1600" dirty="0">
                <a:latin typeface="微软雅黑" pitchFamily="34" charset="-122"/>
                <a:ea typeface="微软雅黑" pitchFamily="34" charset="-122"/>
              </a:rPr>
              <a:t>种（占比近</a:t>
            </a:r>
            <a:r>
              <a:rPr lang="en-US" altLang="zh-CN" sz="1600" dirty="0">
                <a:latin typeface="微软雅黑" pitchFamily="34" charset="-122"/>
                <a:ea typeface="微软雅黑" pitchFamily="34" charset="-122"/>
              </a:rPr>
              <a:t>90%</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a:t>
            </a:r>
          </a:p>
        </p:txBody>
      </p:sp>
      <p:sp>
        <p:nvSpPr>
          <p:cNvPr id="7" name="矩形 6"/>
          <p:cNvSpPr>
            <a:spLocks noChangeArrowheads="1"/>
          </p:cNvSpPr>
          <p:nvPr/>
        </p:nvSpPr>
        <p:spPr bwMode="auto">
          <a:xfrm>
            <a:off x="676597" y="2678137"/>
            <a:ext cx="6572250" cy="3847207"/>
          </a:xfrm>
          <a:prstGeom prst="rect">
            <a:avLst/>
          </a:prstGeom>
          <a:noFill/>
          <a:ln w="9525">
            <a:noFill/>
            <a:miter lim="800000"/>
            <a:headEnd/>
            <a:tailEnd/>
          </a:ln>
        </p:spPr>
        <p:txBody>
          <a:bodyPr>
            <a:spAutoFit/>
          </a:bodyPr>
          <a:lstStyle/>
          <a:p>
            <a:pPr>
              <a:buFont typeface="Wingdings" pitchFamily="2" charset="2"/>
              <a:buChar char="p"/>
            </a:pPr>
            <a:r>
              <a:rPr lang="en-US" altLang="zh-CN" sz="1600" b="1" dirty="0">
                <a:latin typeface="微软雅黑" pitchFamily="34" charset="-122"/>
                <a:ea typeface="微软雅黑" pitchFamily="34" charset="-122"/>
              </a:rPr>
              <a:t> Journal of Micro and Nano-Manufacturing</a:t>
            </a:r>
          </a:p>
          <a:p>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微纳制造期刊</a:t>
            </a:r>
            <a:r>
              <a:rPr lang="en-US" altLang="zh-CN" sz="1600" b="1" dirty="0">
                <a:latin typeface="微软雅黑" pitchFamily="34" charset="-122"/>
                <a:ea typeface="微软雅黑" pitchFamily="34" charset="-122"/>
              </a:rPr>
              <a:t>》</a:t>
            </a:r>
          </a:p>
          <a:p>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这本季刊主要发表微纳制造理论、生产流程、设备开发、精准度、材料利用率、产品生命周期分析等方面的研究论文和技术快报。自</a:t>
            </a:r>
            <a:r>
              <a:rPr lang="en-US" altLang="zh-CN" sz="1600" dirty="0">
                <a:latin typeface="微软雅黑" pitchFamily="34" charset="-122"/>
                <a:ea typeface="微软雅黑" pitchFamily="34" charset="-122"/>
              </a:rPr>
              <a:t>2013</a:t>
            </a:r>
            <a:r>
              <a:rPr lang="zh-CN" altLang="en-US" sz="1600" dirty="0">
                <a:latin typeface="微软雅黑" pitchFamily="34" charset="-122"/>
                <a:ea typeface="微软雅黑" pitchFamily="34" charset="-122"/>
              </a:rPr>
              <a:t>年创刊以来，已出版</a:t>
            </a:r>
            <a:r>
              <a:rPr lang="en-US" altLang="zh-CN" sz="1600" dirty="0">
                <a:latin typeface="微软雅黑" pitchFamily="34" charset="-122"/>
                <a:ea typeface="微软雅黑" pitchFamily="34" charset="-122"/>
              </a:rPr>
              <a:t>31</a:t>
            </a:r>
            <a:r>
              <a:rPr lang="zh-CN" altLang="en-US" sz="1600" dirty="0">
                <a:latin typeface="微软雅黑" pitchFamily="34" charset="-122"/>
                <a:ea typeface="微软雅黑" pitchFamily="34" charset="-122"/>
              </a:rPr>
              <a:t>期、共</a:t>
            </a:r>
            <a:r>
              <a:rPr lang="en-US" altLang="zh-CN" sz="1600" dirty="0">
                <a:latin typeface="微软雅黑" pitchFamily="34" charset="-122"/>
                <a:ea typeface="微软雅黑" pitchFamily="34" charset="-122"/>
              </a:rPr>
              <a:t>290</a:t>
            </a:r>
            <a:r>
              <a:rPr lang="zh-CN" altLang="en-US" sz="1600" dirty="0">
                <a:latin typeface="微软雅黑" pitchFamily="34" charset="-122"/>
                <a:ea typeface="微软雅黑" pitchFamily="34" charset="-122"/>
              </a:rPr>
              <a:t>多篇文章，探讨话题包括复合材料的微观力学、表面光洁度、铣削、切割、微晶、</a:t>
            </a:r>
            <a:r>
              <a:rPr lang="en-US" altLang="zh-CN" sz="1600" dirty="0">
                <a:latin typeface="微软雅黑" pitchFamily="34" charset="-122"/>
                <a:ea typeface="微软雅黑" pitchFamily="34" charset="-122"/>
              </a:rPr>
              <a:t>3D</a:t>
            </a:r>
            <a:r>
              <a:rPr lang="zh-CN" altLang="en-US" sz="1600" dirty="0">
                <a:latin typeface="微软雅黑" pitchFamily="34" charset="-122"/>
                <a:ea typeface="微软雅黑" pitchFamily="34" charset="-122"/>
              </a:rPr>
              <a:t>打印等。</a:t>
            </a:r>
            <a:endParaRPr lang="en-US" altLang="zh-CN" sz="1600" dirty="0">
              <a:latin typeface="微软雅黑" pitchFamily="34" charset="-122"/>
              <a:ea typeface="微软雅黑" pitchFamily="34" charset="-122"/>
            </a:endParaRPr>
          </a:p>
          <a:p>
            <a:pPr>
              <a:buFont typeface="Arial" charset="0"/>
              <a:buChar char="•"/>
            </a:pPr>
            <a:endParaRPr lang="en-US" altLang="zh-CN" sz="1600" dirty="0">
              <a:latin typeface="微软雅黑" pitchFamily="34" charset="-122"/>
              <a:ea typeface="微软雅黑" pitchFamily="34" charset="-122"/>
            </a:endParaRPr>
          </a:p>
          <a:p>
            <a:pPr>
              <a:buFont typeface="Wingdings" pitchFamily="2" charset="2"/>
              <a:buChar char="p"/>
            </a:pPr>
            <a:r>
              <a:rPr lang="en-US" altLang="zh-CN" sz="1600" b="1" dirty="0">
                <a:latin typeface="微软雅黑" pitchFamily="34" charset="-122"/>
                <a:ea typeface="微软雅黑" pitchFamily="34" charset="-122"/>
              </a:rPr>
              <a:t> Journal of Risk and Uncertainty in Engineering Systems, Part B: Mechanical Engineering</a:t>
            </a:r>
          </a:p>
          <a:p>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工程系统中的风险和不确定性，</a:t>
            </a:r>
            <a:r>
              <a:rPr lang="en-US" altLang="zh-CN" sz="1600" b="1" dirty="0">
                <a:latin typeface="微软雅黑" pitchFamily="34" charset="-122"/>
                <a:ea typeface="微软雅黑" pitchFamily="34" charset="-122"/>
              </a:rPr>
              <a:t>B</a:t>
            </a:r>
            <a:r>
              <a:rPr lang="zh-CN" altLang="en-US" sz="1600" b="1" dirty="0">
                <a:latin typeface="微软雅黑" pitchFamily="34" charset="-122"/>
                <a:ea typeface="微软雅黑" pitchFamily="34" charset="-122"/>
              </a:rPr>
              <a:t>辑：机械工程</a:t>
            </a:r>
            <a:r>
              <a:rPr lang="en-US" altLang="zh-CN" sz="1600" b="1" dirty="0">
                <a:latin typeface="微软雅黑" pitchFamily="34" charset="-122"/>
                <a:ea typeface="微软雅黑" pitchFamily="34" charset="-122"/>
              </a:rPr>
              <a:t>》</a:t>
            </a:r>
          </a:p>
          <a:p>
            <a:r>
              <a:rPr lang="en-US" altLang="zh-CN" dirty="0">
                <a:latin typeface="Calibri" pitchFamily="34" charset="0"/>
              </a:rPr>
              <a:t>  </a:t>
            </a:r>
            <a:r>
              <a:rPr lang="en-US" altLang="zh-CN" sz="1600" dirty="0">
                <a:latin typeface="微软雅黑" pitchFamily="34" charset="-122"/>
                <a:ea typeface="微软雅黑" pitchFamily="34" charset="-122"/>
              </a:rPr>
              <a:t>2015</a:t>
            </a:r>
            <a:r>
              <a:rPr lang="zh-CN" altLang="en-US"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ASCE</a:t>
            </a:r>
            <a:r>
              <a:rPr lang="zh-CN" altLang="en-US" sz="1600" dirty="0">
                <a:latin typeface="微软雅黑" pitchFamily="34" charset="-122"/>
                <a:ea typeface="微软雅黑" pitchFamily="34" charset="-122"/>
              </a:rPr>
              <a:t>（美国土木工程学会）和</a:t>
            </a:r>
            <a:r>
              <a:rPr lang="en-US" altLang="zh-CN" sz="1600" dirty="0">
                <a:latin typeface="微软雅黑" pitchFamily="34" charset="-122"/>
                <a:ea typeface="微软雅黑" pitchFamily="34" charset="-122"/>
              </a:rPr>
              <a:t>ASME</a:t>
            </a:r>
            <a:r>
              <a:rPr lang="zh-CN" altLang="en-US" sz="1600" dirty="0">
                <a:latin typeface="微软雅黑" pitchFamily="34" charset="-122"/>
                <a:ea typeface="微软雅黑" pitchFamily="34" charset="-122"/>
              </a:rPr>
              <a:t>合作创办了</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工程系统中的风险和不确定性</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系列期刊，研究对象是工程师在规划、设计、分析、建造、制造、操作和全过程管理中遇到的各类不确定因素。其中</a:t>
            </a:r>
            <a:r>
              <a:rPr lang="en-US" altLang="zh-CN" sz="1600" dirty="0">
                <a:latin typeface="微软雅黑" pitchFamily="34" charset="-122"/>
                <a:ea typeface="微软雅黑" pitchFamily="34" charset="-122"/>
              </a:rPr>
              <a:t>A</a:t>
            </a:r>
            <a:r>
              <a:rPr lang="zh-CN" altLang="en-US" sz="1600" dirty="0">
                <a:latin typeface="微软雅黑" pitchFamily="34" charset="-122"/>
                <a:ea typeface="微软雅黑" pitchFamily="34" charset="-122"/>
              </a:rPr>
              <a:t>辑针对土木工程，</a:t>
            </a:r>
            <a:r>
              <a:rPr lang="en-US" altLang="zh-CN" sz="1600" dirty="0">
                <a:latin typeface="微软雅黑" pitchFamily="34" charset="-122"/>
                <a:ea typeface="微软雅黑" pitchFamily="34" charset="-122"/>
              </a:rPr>
              <a:t>B</a:t>
            </a:r>
            <a:r>
              <a:rPr lang="zh-CN" altLang="en-US" sz="1600" dirty="0">
                <a:latin typeface="微软雅黑" pitchFamily="34" charset="-122"/>
                <a:ea typeface="微软雅黑" pitchFamily="34" charset="-122"/>
              </a:rPr>
              <a:t>辑针对机械工程。目前</a:t>
            </a:r>
            <a:r>
              <a:rPr lang="en-US" altLang="zh-CN" sz="1600" dirty="0">
                <a:latin typeface="微软雅黑" pitchFamily="34" charset="-122"/>
                <a:ea typeface="微软雅黑" pitchFamily="34" charset="-122"/>
              </a:rPr>
              <a:t>《B</a:t>
            </a:r>
            <a:r>
              <a:rPr lang="zh-CN" altLang="en-US" sz="1600" dirty="0">
                <a:latin typeface="微软雅黑" pitchFamily="34" charset="-122"/>
                <a:ea typeface="微软雅黑" pitchFamily="34" charset="-122"/>
              </a:rPr>
              <a:t>辑：机械工程</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已出版</a:t>
            </a:r>
            <a:r>
              <a:rPr lang="en-US" altLang="zh-CN" sz="1600" dirty="0">
                <a:latin typeface="微软雅黑" pitchFamily="34" charset="-122"/>
                <a:ea typeface="微软雅黑" pitchFamily="34" charset="-122"/>
              </a:rPr>
              <a:t>24</a:t>
            </a:r>
            <a:r>
              <a:rPr lang="zh-CN" altLang="en-US" sz="1600" dirty="0">
                <a:latin typeface="微软雅黑" pitchFamily="34" charset="-122"/>
                <a:ea typeface="微软雅黑" pitchFamily="34" charset="-122"/>
              </a:rPr>
              <a:t>期、共</a:t>
            </a:r>
            <a:r>
              <a:rPr lang="en-US" altLang="zh-CN" sz="1600" dirty="0">
                <a:latin typeface="微软雅黑" pitchFamily="34" charset="-122"/>
                <a:ea typeface="微软雅黑" pitchFamily="34" charset="-122"/>
              </a:rPr>
              <a:t>260</a:t>
            </a:r>
            <a:r>
              <a:rPr lang="zh-CN" altLang="en-US" sz="1600" dirty="0">
                <a:latin typeface="微软雅黑" pitchFamily="34" charset="-122"/>
                <a:ea typeface="微软雅黑" pitchFamily="34" charset="-122"/>
              </a:rPr>
              <a:t>多篇文章。</a:t>
            </a:r>
            <a:r>
              <a:rPr lang="zh-CN" altLang="en-US" dirty="0">
                <a:latin typeface="Calibri" pitchFamily="34" charset="0"/>
              </a:rPr>
              <a:t>                             </a:t>
            </a:r>
            <a:endParaRPr lang="en-US" altLang="zh-CN" b="1" dirty="0">
              <a:latin typeface="微软雅黑" pitchFamily="34" charset="-122"/>
              <a:ea typeface="微软雅黑" pitchFamily="34" charset="-122"/>
            </a:endParaRPr>
          </a:p>
        </p:txBody>
      </p:sp>
      <p:pic>
        <p:nvPicPr>
          <p:cNvPr id="82946" name="Picture 2" descr="http://mmbiz.qpic.cn/mmbiz_jpg/ZEfPsG9mibXDLqdID1FkhQNy5puVU0AkYmSkj9X7OX5GibmfsrPFqp5TphibVHYzWOZ1T0gMUiaHKResIJUKABqJfw/640?wx_fmt=jpeg&amp;wxfrom=5&amp;wx_lazy=1"/>
          <p:cNvPicPr>
            <a:picLocks noChangeAspect="1" noChangeArrowheads="1"/>
          </p:cNvPicPr>
          <p:nvPr/>
        </p:nvPicPr>
        <p:blipFill>
          <a:blip r:embed="rId3" cstate="print"/>
          <a:srcRect/>
          <a:stretch>
            <a:fillRect/>
          </a:stretch>
        </p:blipFill>
        <p:spPr bwMode="auto">
          <a:xfrm>
            <a:off x="7452320" y="2371067"/>
            <a:ext cx="1368152" cy="1762503"/>
          </a:xfrm>
          <a:prstGeom prst="rect">
            <a:avLst/>
          </a:prstGeom>
          <a:noFill/>
          <a:ln>
            <a:solidFill>
              <a:schemeClr val="accent4">
                <a:lumMod val="60000"/>
                <a:lumOff val="40000"/>
              </a:schemeClr>
            </a:solidFill>
          </a:ln>
        </p:spPr>
      </p:pic>
      <p:pic>
        <p:nvPicPr>
          <p:cNvPr id="82948" name="Picture 4" descr="http://mmbiz.qpic.cn/mmbiz_png/ZEfPsG9mibXDLqdID1FkhQNy5puVU0AkYFUFfD98vR82LQeotiahDJmQ7DneceGEXrQwGngcsK05L1413E2WiacEg/640?wx_fmt=png&amp;wxfrom=5&amp;wx_lazy=1"/>
          <p:cNvPicPr>
            <a:picLocks noChangeAspect="1" noChangeArrowheads="1"/>
          </p:cNvPicPr>
          <p:nvPr/>
        </p:nvPicPr>
        <p:blipFill>
          <a:blip r:embed="rId4" cstate="print"/>
          <a:srcRect/>
          <a:stretch>
            <a:fillRect/>
          </a:stretch>
        </p:blipFill>
        <p:spPr bwMode="auto">
          <a:xfrm>
            <a:off x="7452320" y="4349594"/>
            <a:ext cx="1368000" cy="1815710"/>
          </a:xfrm>
          <a:prstGeom prst="rect">
            <a:avLst/>
          </a:prstGeom>
          <a:noFill/>
          <a:ln>
            <a:solidFill>
              <a:schemeClr val="accent1">
                <a:lumMod val="60000"/>
                <a:lumOff val="40000"/>
              </a:schemeClr>
            </a:solidFill>
          </a:ln>
        </p:spPr>
      </p:pic>
      <p:sp>
        <p:nvSpPr>
          <p:cNvPr id="9" name="Title 1"/>
          <p:cNvSpPr txBox="1">
            <a:spLocks/>
          </p:cNvSpPr>
          <p:nvPr/>
        </p:nvSpPr>
        <p:spPr bwMode="auto">
          <a:xfrm>
            <a:off x="633735" y="987450"/>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较新期刊 </a:t>
            </a:r>
            <a:r>
              <a:rPr lang="en-US" altLang="zh-CN" sz="4400" dirty="0">
                <a:latin typeface="微软雅黑" pitchFamily="34" charset="-122"/>
                <a:ea typeface="微软雅黑" pitchFamily="34" charset="-122"/>
              </a:rPr>
              <a:t>– </a:t>
            </a:r>
            <a:r>
              <a:rPr lang="en-US" altLang="zh-CN" sz="3200" dirty="0">
                <a:latin typeface="微软雅黑" pitchFamily="34" charset="-122"/>
                <a:ea typeface="微软雅黑" pitchFamily="34" charset="-122"/>
              </a:rPr>
              <a:t>2016</a:t>
            </a:r>
            <a:r>
              <a:rPr lang="zh-CN" altLang="en-US" sz="3200" dirty="0">
                <a:latin typeface="微软雅黑" pitchFamily="34" charset="-122"/>
                <a:ea typeface="微软雅黑" pitchFamily="34" charset="-122"/>
              </a:rPr>
              <a:t>年起被</a:t>
            </a:r>
            <a:r>
              <a:rPr lang="en-US" altLang="zh-CN" sz="3200" dirty="0">
                <a:latin typeface="微软雅黑" pitchFamily="34" charset="-122"/>
                <a:ea typeface="微软雅黑" pitchFamily="34" charset="-122"/>
              </a:rPr>
              <a:t>SCI</a:t>
            </a:r>
            <a:r>
              <a:rPr lang="zh-CN" altLang="en-US" sz="3200" dirty="0">
                <a:latin typeface="微软雅黑" pitchFamily="34" charset="-122"/>
                <a:ea typeface="微软雅黑" pitchFamily="34" charset="-122"/>
              </a:rPr>
              <a:t>和</a:t>
            </a:r>
            <a:r>
              <a:rPr lang="en-US" altLang="zh-CN" sz="3200" dirty="0">
                <a:latin typeface="微软雅黑" pitchFamily="34" charset="-122"/>
                <a:ea typeface="微软雅黑" pitchFamily="34" charset="-122"/>
              </a:rPr>
              <a:t>ESCI</a:t>
            </a:r>
            <a:r>
              <a:rPr lang="zh-CN" altLang="en-US" sz="3200" dirty="0">
                <a:latin typeface="微软雅黑" pitchFamily="34" charset="-122"/>
                <a:ea typeface="微软雅黑" pitchFamily="34" charset="-122"/>
              </a:rPr>
              <a:t>收录</a:t>
            </a:r>
            <a:r>
              <a:rPr lang="zh-CN" altLang="en-US" sz="3200" i="1" dirty="0">
                <a:latin typeface="微软雅黑" pitchFamily="34" charset="-122"/>
                <a:ea typeface="微软雅黑" pitchFamily="34" charset="-122"/>
              </a:rPr>
              <a:t>！</a:t>
            </a:r>
            <a:endParaRPr lang="en-US" altLang="zh-CN" sz="3200" i="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645790" y="2039739"/>
            <a:ext cx="6572250" cy="615553"/>
          </a:xfrm>
          <a:prstGeom prst="rect">
            <a:avLst/>
          </a:prstGeom>
          <a:noFill/>
          <a:ln w="9525">
            <a:noFill/>
            <a:miter lim="800000"/>
            <a:headEnd/>
            <a:tailEnd/>
          </a:ln>
        </p:spPr>
        <p:txBody>
          <a:bodyPr>
            <a:spAutoFit/>
          </a:bodyPr>
          <a:lstStyle/>
          <a:p>
            <a:pPr>
              <a:buFont typeface="Wingdings" pitchFamily="2" charset="2"/>
              <a:buChar char="p"/>
            </a:pPr>
            <a:r>
              <a:rPr lang="en-US" altLang="zh-CN" sz="1600" b="1" dirty="0">
                <a:latin typeface="微软雅黑" pitchFamily="34" charset="-122"/>
                <a:ea typeface="微软雅黑" pitchFamily="34" charset="-122"/>
              </a:rPr>
              <a:t> Journal of Nuclear Engineering &amp; Radiation Science</a:t>
            </a:r>
          </a:p>
          <a:p>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核工程和放射学期刊</a:t>
            </a:r>
            <a:r>
              <a:rPr lang="en-US" altLang="zh-CN" sz="1600" dirty="0">
                <a:latin typeface="微软雅黑" pitchFamily="34" charset="-122"/>
                <a:ea typeface="微软雅黑" pitchFamily="34" charset="-122"/>
              </a:rPr>
              <a:t>》 </a:t>
            </a:r>
            <a:r>
              <a:rPr lang="zh-CN" altLang="en-US" dirty="0">
                <a:latin typeface="Calibri" pitchFamily="34" charset="0"/>
              </a:rPr>
              <a:t>                       </a:t>
            </a:r>
            <a:endParaRPr lang="en-US" altLang="zh-CN" b="1" dirty="0">
              <a:latin typeface="微软雅黑" pitchFamily="34" charset="-122"/>
              <a:ea typeface="微软雅黑" pitchFamily="34" charset="-122"/>
            </a:endParaRPr>
          </a:p>
        </p:txBody>
      </p:sp>
      <p:sp>
        <p:nvSpPr>
          <p:cNvPr id="9" name="Title 1"/>
          <p:cNvSpPr txBox="1">
            <a:spLocks/>
          </p:cNvSpPr>
          <p:nvPr/>
        </p:nvSpPr>
        <p:spPr bwMode="auto">
          <a:xfrm>
            <a:off x="633735" y="980728"/>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较新期刊 </a:t>
            </a:r>
            <a:r>
              <a:rPr lang="en-US" altLang="zh-CN" sz="4400" dirty="0">
                <a:latin typeface="微软雅黑" pitchFamily="34" charset="-122"/>
                <a:ea typeface="微软雅黑" pitchFamily="34" charset="-122"/>
              </a:rPr>
              <a:t>– </a:t>
            </a:r>
            <a:r>
              <a:rPr lang="en-US" altLang="zh-CN" sz="3200" dirty="0">
                <a:latin typeface="微软雅黑" pitchFamily="34" charset="-122"/>
                <a:ea typeface="微软雅黑" pitchFamily="34" charset="-122"/>
              </a:rPr>
              <a:t>2017</a:t>
            </a:r>
            <a:r>
              <a:rPr lang="zh-CN" altLang="en-US" sz="3200" dirty="0">
                <a:latin typeface="微软雅黑" pitchFamily="34" charset="-122"/>
                <a:ea typeface="微软雅黑" pitchFamily="34" charset="-122"/>
              </a:rPr>
              <a:t>年起被</a:t>
            </a:r>
            <a:r>
              <a:rPr lang="en-US" altLang="zh-CN" sz="3200" dirty="0">
                <a:latin typeface="微软雅黑" pitchFamily="34" charset="-122"/>
                <a:ea typeface="微软雅黑" pitchFamily="34" charset="-122"/>
              </a:rPr>
              <a:t>ESCI</a:t>
            </a:r>
            <a:r>
              <a:rPr lang="zh-CN" altLang="en-US" sz="3200" dirty="0">
                <a:latin typeface="微软雅黑" pitchFamily="34" charset="-122"/>
                <a:ea typeface="微软雅黑" pitchFamily="34" charset="-122"/>
              </a:rPr>
              <a:t>收录</a:t>
            </a:r>
            <a:r>
              <a:rPr lang="zh-CN" altLang="en-US" sz="3200" i="1" dirty="0">
                <a:latin typeface="微软雅黑" pitchFamily="34" charset="-122"/>
                <a:ea typeface="微软雅黑" pitchFamily="34" charset="-122"/>
              </a:rPr>
              <a:t>！</a:t>
            </a:r>
            <a:endParaRPr lang="en-US" altLang="zh-CN" sz="3200" i="1" dirty="0">
              <a:latin typeface="微软雅黑" pitchFamily="34" charset="-122"/>
              <a:ea typeface="微软雅黑" pitchFamily="34" charset="-122"/>
            </a:endParaRPr>
          </a:p>
        </p:txBody>
      </p:sp>
      <p:sp>
        <p:nvSpPr>
          <p:cNvPr id="8" name="矩形 7"/>
          <p:cNvSpPr/>
          <p:nvPr/>
        </p:nvSpPr>
        <p:spPr>
          <a:xfrm>
            <a:off x="727559" y="2996952"/>
            <a:ext cx="6408712" cy="1815882"/>
          </a:xfrm>
          <a:prstGeom prst="rect">
            <a:avLst/>
          </a:prstGeom>
        </p:spPr>
        <p:txBody>
          <a:bodyPr wrap="square">
            <a:spAutoFit/>
          </a:bodyPr>
          <a:lstStyle/>
          <a:p>
            <a:pPr algn="just"/>
            <a:r>
              <a:rPr lang="zh-CN" altLang="en-US" sz="1600" dirty="0">
                <a:latin typeface="微软雅黑" pitchFamily="34" charset="-122"/>
                <a:ea typeface="微软雅黑" pitchFamily="34" charset="-122"/>
              </a:rPr>
              <a:t>本刊的作者和编辑群体中有来自核工业和能源业相关的政府机构和企业，如美国西屋电气公司、印度巴巴原子研究中心、俄罗斯水压试验设计院（</a:t>
            </a:r>
            <a:r>
              <a:rPr lang="en-US" altLang="zh-CN" sz="1600" dirty="0">
                <a:latin typeface="微软雅黑" pitchFamily="34" charset="-122"/>
                <a:ea typeface="微软雅黑" pitchFamily="34" charset="-122"/>
              </a:rPr>
              <a:t>OKB </a:t>
            </a:r>
            <a:r>
              <a:rPr lang="en-US" altLang="zh-CN" sz="1600" dirty="0" err="1">
                <a:latin typeface="微软雅黑" pitchFamily="34" charset="-122"/>
                <a:ea typeface="微软雅黑" pitchFamily="34" charset="-122"/>
              </a:rPr>
              <a:t>Gidropress</a:t>
            </a:r>
            <a:r>
              <a:rPr lang="zh-CN" altLang="en-US" sz="1600" dirty="0">
                <a:latin typeface="微软雅黑" pitchFamily="34" charset="-122"/>
                <a:ea typeface="微软雅黑" pitchFamily="34" charset="-122"/>
              </a:rPr>
              <a:t>）、中国核动力研究设计院等。主要话题围绕着核电厂运维，如核燃料和材料、新型反应堆建设和维护、运输和防护；核能相关的法规解读；以及核技术在其他方面的应用。</a:t>
            </a:r>
            <a:endParaRPr lang="en-US" altLang="zh-CN" sz="1600" dirty="0">
              <a:latin typeface="微软雅黑" pitchFamily="34" charset="-122"/>
              <a:ea typeface="微软雅黑" pitchFamily="34" charset="-122"/>
            </a:endParaRPr>
          </a:p>
          <a:p>
            <a:pPr algn="just"/>
            <a:endParaRPr lang="en-US" altLang="zh-CN" sz="1600" dirty="0">
              <a:latin typeface="微软雅黑" pitchFamily="34" charset="-122"/>
              <a:ea typeface="微软雅黑" pitchFamily="34" charset="-122"/>
            </a:endParaRPr>
          </a:p>
          <a:p>
            <a:pPr algn="r"/>
            <a:r>
              <a:rPr lang="en-US" altLang="zh-CN"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http://nuclearengineering.asmedigitalcollection.asme.org</a:t>
            </a:r>
            <a:endParaRPr lang="zh-CN" altLang="en-US"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35170" name="Picture 2" descr="http://nuclearengineering.asmedigitalcollection.asme.org/Images/client/covers/jc175.jpeg"/>
          <p:cNvPicPr>
            <a:picLocks noChangeAspect="1" noChangeArrowheads="1"/>
          </p:cNvPicPr>
          <p:nvPr/>
        </p:nvPicPr>
        <p:blipFill>
          <a:blip r:embed="rId3" cstate="print"/>
          <a:srcRect/>
          <a:stretch>
            <a:fillRect/>
          </a:stretch>
        </p:blipFill>
        <p:spPr bwMode="auto">
          <a:xfrm>
            <a:off x="7414542" y="2373198"/>
            <a:ext cx="1368000" cy="1826781"/>
          </a:xfrm>
          <a:prstGeom prst="rect">
            <a:avLst/>
          </a:prstGeom>
          <a:noFill/>
          <a:ln>
            <a:solidFill>
              <a:schemeClr val="accent6">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a:grpSpLocks/>
          </p:cNvGrpSpPr>
          <p:nvPr/>
        </p:nvGrpSpPr>
        <p:grpSpPr bwMode="auto">
          <a:xfrm>
            <a:off x="2095034" y="2252523"/>
            <a:ext cx="3436192" cy="888445"/>
            <a:chOff x="4247964" y="2057753"/>
            <a:chExt cx="3437018" cy="888157"/>
          </a:xfrm>
        </p:grpSpPr>
        <p:sp>
          <p:nvSpPr>
            <p:cNvPr id="7" name="TextBox 6"/>
            <p:cNvSpPr txBox="1"/>
            <p:nvPr/>
          </p:nvSpPr>
          <p:spPr>
            <a:xfrm>
              <a:off x="5003796" y="2057753"/>
              <a:ext cx="2681186" cy="461515"/>
            </a:xfrm>
            <a:prstGeom prst="rect">
              <a:avLst/>
            </a:prstGeom>
            <a:noFill/>
          </p:spPr>
          <p:txBody>
            <a:bodyPr wrap="none">
              <a:spAutoFit/>
            </a:bodyPr>
            <a:lstStyle/>
            <a:p>
              <a:r>
                <a:rPr lang="en-US" altLang="zh-CN" sz="2400" dirty="0">
                  <a:solidFill>
                    <a:schemeClr val="tx1">
                      <a:lumMod val="95000"/>
                      <a:lumOff val="5000"/>
                    </a:schemeClr>
                  </a:solidFill>
                  <a:latin typeface="微软雅黑" pitchFamily="34" charset="-122"/>
                  <a:ea typeface="微软雅黑" pitchFamily="34" charset="-122"/>
                </a:rPr>
                <a:t>ASME </a:t>
              </a:r>
              <a:r>
                <a:rPr lang="zh-CN" altLang="en-US" sz="2400" dirty="0">
                  <a:solidFill>
                    <a:schemeClr val="tx1">
                      <a:lumMod val="95000"/>
                      <a:lumOff val="5000"/>
                    </a:schemeClr>
                  </a:solidFill>
                  <a:latin typeface="微软雅黑" pitchFamily="34" charset="-122"/>
                  <a:ea typeface="微软雅黑" pitchFamily="34" charset="-122"/>
                </a:rPr>
                <a:t>出版社介绍</a:t>
              </a:r>
            </a:p>
          </p:txBody>
        </p:sp>
        <p:sp>
          <p:nvSpPr>
            <p:cNvPr id="8"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1</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9" name="TextBox 8"/>
            <p:cNvSpPr txBox="1"/>
            <p:nvPr/>
          </p:nvSpPr>
          <p:spPr>
            <a:xfrm>
              <a:off x="5013323" y="2576698"/>
              <a:ext cx="2532071" cy="369212"/>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a:t>
              </a:r>
              <a:r>
                <a:rPr lang="zh-CN" altLang="en-US" dirty="0">
                  <a:solidFill>
                    <a:schemeClr val="tx1">
                      <a:lumMod val="95000"/>
                      <a:lumOff val="5000"/>
                    </a:schemeClr>
                  </a:solidFill>
                  <a:latin typeface="微软雅黑" pitchFamily="34" charset="-122"/>
                  <a:ea typeface="微软雅黑" pitchFamily="34" charset="-122"/>
                </a:rPr>
                <a:t>背景、学会、宗旨</a:t>
              </a:r>
              <a:endParaRPr lang="zh-CN" altLang="en-US" kern="0" dirty="0">
                <a:solidFill>
                  <a:schemeClr val="tx1">
                    <a:lumMod val="95000"/>
                    <a:lumOff val="5000"/>
                  </a:schemeClr>
                </a:solidFill>
                <a:latin typeface="微软雅黑" pitchFamily="34" charset="-122"/>
                <a:ea typeface="微软雅黑" pitchFamily="34" charset="-122"/>
              </a:endParaRPr>
            </a:p>
          </p:txBody>
        </p:sp>
      </p:grpSp>
      <p:grpSp>
        <p:nvGrpSpPr>
          <p:cNvPr id="3" name="组合 16"/>
          <p:cNvGrpSpPr>
            <a:grpSpLocks/>
          </p:cNvGrpSpPr>
          <p:nvPr/>
        </p:nvGrpSpPr>
        <p:grpSpPr bwMode="auto">
          <a:xfrm>
            <a:off x="2100712" y="3624865"/>
            <a:ext cx="4750562" cy="812247"/>
            <a:chOff x="4247964" y="2057753"/>
            <a:chExt cx="4750695" cy="811369"/>
          </a:xfrm>
        </p:grpSpPr>
        <p:sp>
          <p:nvSpPr>
            <p:cNvPr id="11" name="TextBox 10"/>
            <p:cNvSpPr txBox="1">
              <a:spLocks noChangeArrowheads="1"/>
            </p:cNvSpPr>
            <p:nvPr/>
          </p:nvSpPr>
          <p:spPr bwMode="auto">
            <a:xfrm>
              <a:off x="5003661" y="2057753"/>
              <a:ext cx="2680617" cy="461166"/>
            </a:xfrm>
            <a:prstGeom prst="rect">
              <a:avLst/>
            </a:prstGeom>
            <a:noFill/>
            <a:ln w="9525">
              <a:noFill/>
              <a:miter lim="800000"/>
              <a:headEnd/>
              <a:tailEnd/>
            </a:ln>
          </p:spPr>
          <p:txBody>
            <a:bodyPr wrap="none">
              <a:spAutoFit/>
            </a:bodyPr>
            <a:lstStyle/>
            <a:p>
              <a:r>
                <a:rPr lang="en-US" altLang="zh-CN" sz="2400" dirty="0">
                  <a:solidFill>
                    <a:schemeClr val="tx1">
                      <a:lumMod val="95000"/>
                      <a:lumOff val="5000"/>
                    </a:schemeClr>
                  </a:solidFill>
                  <a:latin typeface="微软雅黑" pitchFamily="34" charset="-122"/>
                  <a:ea typeface="微软雅黑" pitchFamily="34" charset="-122"/>
                </a:rPr>
                <a:t>ASME </a:t>
              </a:r>
              <a:r>
                <a:rPr lang="zh-CN" altLang="en-US" sz="2400" dirty="0">
                  <a:solidFill>
                    <a:schemeClr val="tx1">
                      <a:lumMod val="95000"/>
                      <a:lumOff val="5000"/>
                    </a:schemeClr>
                  </a:solidFill>
                  <a:latin typeface="微软雅黑" pitchFamily="34" charset="-122"/>
                  <a:ea typeface="微软雅黑" pitchFamily="34" charset="-122"/>
                </a:rPr>
                <a:t>出版物介绍</a:t>
              </a:r>
            </a:p>
          </p:txBody>
        </p:sp>
        <p:sp>
          <p:nvSpPr>
            <p:cNvPr id="12"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2</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5013161" y="2500189"/>
              <a:ext cx="3985498"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itchFamily="34" charset="-122"/>
                  <a:ea typeface="微软雅黑" pitchFamily="34" charset="-122"/>
                </a:rPr>
                <a:t> ——</a:t>
              </a:r>
              <a:r>
                <a:rPr lang="zh-CN" altLang="en-US" dirty="0">
                  <a:solidFill>
                    <a:schemeClr val="tx1">
                      <a:lumMod val="95000"/>
                      <a:lumOff val="5000"/>
                    </a:schemeClr>
                  </a:solidFill>
                  <a:latin typeface="微软雅黑" pitchFamily="34" charset="-122"/>
                  <a:ea typeface="微软雅黑" pitchFamily="34" charset="-122"/>
                </a:rPr>
                <a:t>期刊、会议录、电子图书、标准</a:t>
              </a:r>
              <a:endParaRPr lang="zh-CN" altLang="en-US" dirty="0">
                <a:solidFill>
                  <a:schemeClr val="tx1">
                    <a:lumMod val="95000"/>
                    <a:lumOff val="5000"/>
                  </a:schemeClr>
                </a:solidFill>
                <a:latin typeface="微软雅黑" pitchFamily="34" charset="-122"/>
                <a:ea typeface="微软雅黑" pitchFamily="34" charset="-122"/>
                <a:cs typeface="Times New Roman" pitchFamily="18" charset="0"/>
              </a:endParaRPr>
            </a:p>
          </p:txBody>
        </p:sp>
      </p:grpSp>
      <p:grpSp>
        <p:nvGrpSpPr>
          <p:cNvPr id="4" name="组合 20"/>
          <p:cNvGrpSpPr>
            <a:grpSpLocks/>
          </p:cNvGrpSpPr>
          <p:nvPr/>
        </p:nvGrpSpPr>
        <p:grpSpPr bwMode="auto">
          <a:xfrm>
            <a:off x="2096300" y="4921011"/>
            <a:ext cx="6390078" cy="812245"/>
            <a:chOff x="4247964" y="2057753"/>
            <a:chExt cx="6390643" cy="811368"/>
          </a:xfrm>
        </p:grpSpPr>
        <p:sp>
          <p:nvSpPr>
            <p:cNvPr id="15" name="TextBox 14"/>
            <p:cNvSpPr txBox="1"/>
            <p:nvPr/>
          </p:nvSpPr>
          <p:spPr>
            <a:xfrm>
              <a:off x="5003681" y="2057753"/>
              <a:ext cx="5634926" cy="461167"/>
            </a:xfrm>
            <a:prstGeom prst="rect">
              <a:avLst/>
            </a:prstGeom>
            <a:noFill/>
          </p:spPr>
          <p:txBody>
            <a:bodyPr wrap="none">
              <a:spAutoFit/>
            </a:bodyPr>
            <a:lstStyle/>
            <a:p>
              <a:r>
                <a:rPr lang="en-US" altLang="zh-CN" sz="2400" dirty="0">
                  <a:solidFill>
                    <a:schemeClr val="tx1">
                      <a:lumMod val="95000"/>
                      <a:lumOff val="5000"/>
                    </a:schemeClr>
                  </a:solidFill>
                  <a:latin typeface="微软雅黑" pitchFamily="34" charset="-122"/>
                  <a:ea typeface="微软雅黑" pitchFamily="34" charset="-122"/>
                </a:rPr>
                <a:t>ASME DIGITAL COLLECTION </a:t>
              </a:r>
              <a:r>
                <a:rPr lang="zh-CN" altLang="en-US" sz="2400" dirty="0">
                  <a:solidFill>
                    <a:schemeClr val="tx1">
                      <a:lumMod val="95000"/>
                      <a:lumOff val="5000"/>
                    </a:schemeClr>
                  </a:solidFill>
                  <a:latin typeface="微软雅黑" pitchFamily="34" charset="-122"/>
                  <a:ea typeface="微软雅黑" pitchFamily="34" charset="-122"/>
                </a:rPr>
                <a:t>平台说明</a:t>
              </a:r>
              <a:endParaRPr lang="en-US" altLang="zh-CN" sz="2400" dirty="0">
                <a:solidFill>
                  <a:schemeClr val="tx1">
                    <a:lumMod val="95000"/>
                    <a:lumOff val="5000"/>
                  </a:schemeClr>
                </a:solidFill>
                <a:latin typeface="微软雅黑" pitchFamily="34" charset="-122"/>
                <a:ea typeface="微软雅黑" pitchFamily="34" charset="-122"/>
              </a:endParaRPr>
            </a:p>
          </p:txBody>
        </p:sp>
        <p:sp>
          <p:nvSpPr>
            <p:cNvPr id="1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3</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7" name="TextBox 16"/>
            <p:cNvSpPr txBox="1"/>
            <p:nvPr/>
          </p:nvSpPr>
          <p:spPr>
            <a:xfrm>
              <a:off x="5013207" y="2500188"/>
              <a:ext cx="3823821"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 ——</a:t>
              </a:r>
              <a:r>
                <a:rPr lang="zh-CN" altLang="en-US" dirty="0">
                  <a:solidFill>
                    <a:schemeClr val="tx1">
                      <a:lumMod val="95000"/>
                      <a:lumOff val="5000"/>
                    </a:schemeClr>
                  </a:solidFill>
                  <a:latin typeface="微软雅黑" pitchFamily="34" charset="-122"/>
                  <a:ea typeface="微软雅黑" pitchFamily="34" charset="-122"/>
                </a:rPr>
                <a:t>浏览、检索、移动访问、投稿</a:t>
              </a:r>
              <a:endParaRPr lang="zh-CN" altLang="en-US" kern="0" dirty="0">
                <a:solidFill>
                  <a:schemeClr val="tx1">
                    <a:lumMod val="95000"/>
                    <a:lumOff val="5000"/>
                  </a:schemeClr>
                </a:solidFill>
                <a:latin typeface="微软雅黑" pitchFamily="34" charset="-122"/>
                <a:ea typeface="微软雅黑" pitchFamily="34" charset="-122"/>
              </a:endParaRPr>
            </a:p>
          </p:txBody>
        </p:sp>
      </p:grpSp>
      <p:sp>
        <p:nvSpPr>
          <p:cNvPr id="19" name="标题 24"/>
          <p:cNvSpPr txBox="1">
            <a:spLocks/>
          </p:cNvSpPr>
          <p:nvPr/>
        </p:nvSpPr>
        <p:spPr bwMode="auto">
          <a:xfrm>
            <a:off x="806896" y="1268760"/>
            <a:ext cx="8229600" cy="704850"/>
          </a:xfrm>
          <a:prstGeom prst="rect">
            <a:avLst/>
          </a:prstGeom>
          <a:noFill/>
          <a:ln w="9525">
            <a:noFill/>
            <a:miter lim="800000"/>
            <a:headEnd/>
            <a:tailEnd/>
          </a:ln>
        </p:spPr>
        <p:txBody>
          <a:bodyPr anchor="ctr"/>
          <a:lstStyle/>
          <a:p>
            <a:r>
              <a:rPr lang="zh-CN" altLang="en-US" sz="4000" b="1" dirty="0">
                <a:solidFill>
                  <a:schemeClr val="tx1">
                    <a:lumMod val="95000"/>
                    <a:lumOff val="5000"/>
                  </a:schemeClr>
                </a:solidFill>
                <a:latin typeface="微软雅黑" pitchFamily="34" charset="-122"/>
                <a:ea typeface="微软雅黑" pitchFamily="34" charset="-122"/>
              </a:rPr>
              <a:t>提纲 </a:t>
            </a:r>
            <a:r>
              <a:rPr lang="en-US" altLang="zh-CN" sz="3200" dirty="0">
                <a:solidFill>
                  <a:schemeClr val="tx1">
                    <a:lumMod val="95000"/>
                    <a:lumOff val="5000"/>
                  </a:schemeClr>
                </a:solidFill>
                <a:latin typeface="微软雅黑" pitchFamily="34" charset="-122"/>
                <a:ea typeface="微软雅黑" pitchFamily="34" charset="-122"/>
              </a:rPr>
              <a:t>CONTENTS</a:t>
            </a:r>
            <a:endParaRPr lang="zh-CN" altLang="en-US" sz="3200" dirty="0">
              <a:solidFill>
                <a:schemeClr val="tx1">
                  <a:lumMod val="95000"/>
                  <a:lumOff val="5000"/>
                </a:schemeClr>
              </a:solidFill>
              <a:latin typeface="微软雅黑" pitchFamily="34" charset="-122"/>
              <a:ea typeface="微软雅黑" pitchFamily="34" charset="-122"/>
            </a:endParaRPr>
          </a:p>
        </p:txBody>
      </p:sp>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a:t>iGroup</a:t>
            </a:r>
            <a:r>
              <a:rPr lang="zh-CN" altLang="en-US" dirty="0"/>
              <a:t>中国</a:t>
            </a:r>
            <a:r>
              <a:rPr lang="en-US" altLang="zh-CN" dirty="0"/>
              <a:t>·</a:t>
            </a:r>
            <a:r>
              <a:rPr lang="zh-CN" altLang="en-US" dirty="0"/>
              <a:t>长煦信息技术咨询（上海）有限公司</a:t>
            </a:r>
          </a:p>
        </p:txBody>
      </p:sp>
      <p:pic>
        <p:nvPicPr>
          <p:cNvPr id="20"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rctx="PPT">
                                        <p:cTn id="9" dur="indefinite"/>
                                        <p:tgtEl>
                                          <p:spTgt spid="4"/>
                                        </p:tgtEl>
                                        <p:attrNameLst>
                                          <p:attrName>style.opacity</p:attrName>
                                        </p:attrNameLst>
                                      </p:cBhvr>
                                      <p:to>
                                        <p:strVal val="0.25"/>
                                      </p:to>
                                    </p:set>
                                    <p:animEffect filter="image" prLst="opacity: 0.25">
                                      <p:cBhvr rctx="IE">
                                        <p:cTn id="1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683568" y="1916832"/>
            <a:ext cx="8064896" cy="1354217"/>
          </a:xfrm>
          <a:prstGeom prst="rect">
            <a:avLst/>
          </a:prstGeom>
          <a:noFill/>
          <a:ln w="9525">
            <a:noFill/>
            <a:miter lim="800000"/>
            <a:headEnd/>
            <a:tailEnd/>
          </a:ln>
        </p:spPr>
        <p:txBody>
          <a:bodyPr wrap="square">
            <a:spAutoFit/>
          </a:bodyPr>
          <a:lstStyle/>
          <a:p>
            <a:pPr>
              <a:buFont typeface="Wingdings" pitchFamily="2" charset="2"/>
              <a:buChar char="p"/>
            </a:pPr>
            <a:r>
              <a:rPr lang="en-US" altLang="zh-CN" sz="1600" b="1" dirty="0">
                <a:latin typeface="微软雅黑" pitchFamily="34" charset="-122"/>
                <a:ea typeface="微软雅黑" pitchFamily="34" charset="-122"/>
              </a:rPr>
              <a:t> Journal of Nondestructive Evaluation, Diagnostics and Prognostics of Engineering System《</a:t>
            </a:r>
            <a:r>
              <a:rPr lang="zh-CN" altLang="en-US" sz="1600" b="1" dirty="0">
                <a:latin typeface="微软雅黑" pitchFamily="34" charset="-122"/>
                <a:ea typeface="微软雅黑" pitchFamily="34" charset="-122"/>
              </a:rPr>
              <a:t>工程系统的无损评估、检测和预测期刊</a:t>
            </a:r>
            <a:r>
              <a:rPr lang="en-US" altLang="zh-CN" sz="1600" b="1" dirty="0">
                <a:latin typeface="微软雅黑" pitchFamily="34" charset="-122"/>
                <a:ea typeface="微软雅黑" pitchFamily="34" charset="-122"/>
              </a:rPr>
              <a:t>》2018</a:t>
            </a:r>
            <a:r>
              <a:rPr lang="zh-CN" altLang="en-US" sz="1600" b="1" dirty="0">
                <a:latin typeface="微软雅黑" pitchFamily="34" charset="-122"/>
                <a:ea typeface="微软雅黑" pitchFamily="34" charset="-122"/>
              </a:rPr>
              <a:t>年新刊</a:t>
            </a:r>
            <a:r>
              <a:rPr lang="en-US" altLang="zh-CN" sz="1600" b="1" dirty="0">
                <a:latin typeface="微软雅黑" pitchFamily="34" charset="-122"/>
                <a:ea typeface="微软雅黑" pitchFamily="34" charset="-122"/>
              </a:rPr>
              <a:t>"</a:t>
            </a:r>
          </a:p>
          <a:p>
            <a:pPr>
              <a:buFont typeface="Wingdings" pitchFamily="2" charset="2"/>
              <a:buChar char="p"/>
            </a:pPr>
            <a:r>
              <a:rPr lang="en-US" altLang="zh-CN" sz="1600" b="1" dirty="0">
                <a:latin typeface="微软雅黑" pitchFamily="34" charset="-122"/>
                <a:ea typeface="微软雅黑" pitchFamily="34" charset="-122"/>
              </a:rPr>
              <a:t> ASME Journal of Engineering and Science in Medical Diagnostics and Therapy	"《ASME </a:t>
            </a:r>
            <a:r>
              <a:rPr lang="zh-CN" altLang="en-US" sz="1600" b="1" dirty="0">
                <a:latin typeface="微软雅黑" pitchFamily="34" charset="-122"/>
                <a:ea typeface="微软雅黑" pitchFamily="34" charset="-122"/>
              </a:rPr>
              <a:t>医学诊疗中的工程和科学期刊</a:t>
            </a:r>
            <a:r>
              <a:rPr lang="en-US" altLang="zh-CN" sz="1600" b="1" dirty="0">
                <a:latin typeface="微软雅黑" pitchFamily="34" charset="-122"/>
                <a:ea typeface="微软雅黑" pitchFamily="34" charset="-122"/>
              </a:rPr>
              <a:t>》2018</a:t>
            </a:r>
            <a:r>
              <a:rPr lang="zh-CN" altLang="en-US" sz="1600" b="1" dirty="0">
                <a:latin typeface="微软雅黑" pitchFamily="34" charset="-122"/>
                <a:ea typeface="微软雅黑" pitchFamily="34" charset="-122"/>
              </a:rPr>
              <a:t>年新刊</a:t>
            </a:r>
            <a:r>
              <a:rPr lang="en-US" altLang="zh-CN" sz="1600" b="1" dirty="0">
                <a:latin typeface="微软雅黑" pitchFamily="34" charset="-122"/>
                <a:ea typeface="微软雅黑" pitchFamily="34" charset="-122"/>
              </a:rPr>
              <a:t>"</a:t>
            </a:r>
          </a:p>
          <a:p>
            <a:r>
              <a:rPr lang="zh-CN" altLang="en-US" dirty="0">
                <a:latin typeface="Calibri" pitchFamily="34" charset="0"/>
              </a:rPr>
              <a:t>                       </a:t>
            </a:r>
            <a:endParaRPr lang="en-US" altLang="zh-CN" b="1" dirty="0">
              <a:latin typeface="微软雅黑" pitchFamily="34" charset="-122"/>
              <a:ea typeface="微软雅黑" pitchFamily="34" charset="-122"/>
            </a:endParaRPr>
          </a:p>
        </p:txBody>
      </p:sp>
      <p:sp>
        <p:nvSpPr>
          <p:cNvPr id="9" name="Title 1"/>
          <p:cNvSpPr txBox="1">
            <a:spLocks/>
          </p:cNvSpPr>
          <p:nvPr/>
        </p:nvSpPr>
        <p:spPr bwMode="auto">
          <a:xfrm>
            <a:off x="671513" y="980728"/>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最新期刊 </a:t>
            </a:r>
            <a:r>
              <a:rPr lang="en-US" altLang="zh-CN" sz="4400" dirty="0">
                <a:latin typeface="微软雅黑" pitchFamily="34" charset="-122"/>
                <a:ea typeface="微软雅黑" pitchFamily="34" charset="-122"/>
              </a:rPr>
              <a:t>– </a:t>
            </a:r>
            <a:r>
              <a:rPr lang="en-US" altLang="zh-CN" sz="3200" dirty="0">
                <a:latin typeface="微软雅黑" pitchFamily="34" charset="-122"/>
                <a:ea typeface="微软雅黑" pitchFamily="34" charset="-122"/>
              </a:rPr>
              <a:t>2018</a:t>
            </a:r>
            <a:r>
              <a:rPr lang="zh-CN" altLang="en-US" sz="3200" dirty="0">
                <a:latin typeface="微软雅黑" pitchFamily="34" charset="-122"/>
                <a:ea typeface="微软雅黑" pitchFamily="34" charset="-122"/>
              </a:rPr>
              <a:t>年起加入</a:t>
            </a:r>
            <a:r>
              <a:rPr lang="en-US" altLang="zh-CN" sz="3200" dirty="0">
                <a:latin typeface="微软雅黑" pitchFamily="34" charset="-122"/>
                <a:ea typeface="微软雅黑" pitchFamily="34" charset="-122"/>
              </a:rPr>
              <a:t>ASME</a:t>
            </a:r>
            <a:r>
              <a:rPr lang="zh-CN" altLang="en-US" sz="3200" dirty="0">
                <a:latin typeface="微软雅黑" pitchFamily="34" charset="-122"/>
                <a:ea typeface="微软雅黑" pitchFamily="34" charset="-122"/>
              </a:rPr>
              <a:t>数据库</a:t>
            </a:r>
            <a:endParaRPr lang="en-US" altLang="zh-CN" sz="3200" i="1" dirty="0">
              <a:latin typeface="微软雅黑" pitchFamily="34" charset="-122"/>
              <a:ea typeface="微软雅黑" pitchFamily="34" charset="-122"/>
            </a:endParaRPr>
          </a:p>
        </p:txBody>
      </p:sp>
      <p:sp>
        <p:nvSpPr>
          <p:cNvPr id="8" name="矩形 7"/>
          <p:cNvSpPr/>
          <p:nvPr/>
        </p:nvSpPr>
        <p:spPr>
          <a:xfrm>
            <a:off x="396552" y="5077053"/>
            <a:ext cx="9144000" cy="800219"/>
          </a:xfrm>
          <a:prstGeom prst="rect">
            <a:avLst/>
          </a:prstGeom>
        </p:spPr>
        <p:txBody>
          <a:bodyPr wrap="square">
            <a:spAutoFit/>
          </a:bodyPr>
          <a:lstStyle/>
          <a:p>
            <a:r>
              <a:rPr lang="zh-CN" altLang="en-US" sz="1600" dirty="0">
                <a:latin typeface="微软雅黑" pitchFamily="34" charset="-122"/>
                <a:ea typeface="微软雅黑" pitchFamily="34" charset="-122"/>
              </a:rPr>
              <a:t>投稿入口：</a:t>
            </a:r>
            <a:endParaRPr lang="en-US" altLang="zh-CN" sz="1600" dirty="0">
              <a:latin typeface="微软雅黑" pitchFamily="34" charset="-122"/>
              <a:ea typeface="微软雅黑" pitchFamily="34" charset="-122"/>
            </a:endParaRPr>
          </a:p>
          <a:p>
            <a:r>
              <a:rPr lang="en-US" altLang="zh-CN"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https://journaltool.asme.org/home/JournalDescriptions.cfm?JournalID=32&amp;Journal=JESMDT</a:t>
            </a:r>
          </a:p>
          <a:p>
            <a:r>
              <a:rPr lang="en-US" altLang="zh-CN"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https://journaltool.asme.org/home/JournalDescriptions.cfm?JournalID=31&amp;Journal=NDE</a:t>
            </a:r>
            <a:endParaRPr lang="zh-CN" altLang="en-US"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35171" name="Picture 3"/>
          <p:cNvPicPr>
            <a:picLocks noChangeAspect="1" noChangeArrowheads="1"/>
          </p:cNvPicPr>
          <p:nvPr/>
        </p:nvPicPr>
        <p:blipFill>
          <a:blip r:embed="rId3" cstate="print"/>
          <a:srcRect/>
          <a:stretch>
            <a:fillRect/>
          </a:stretch>
        </p:blipFill>
        <p:spPr bwMode="auto">
          <a:xfrm>
            <a:off x="827584" y="3140968"/>
            <a:ext cx="6067425" cy="1933575"/>
          </a:xfrm>
          <a:prstGeom prst="rect">
            <a:avLst/>
          </a:prstGeom>
          <a:noFill/>
          <a:ln w="9525">
            <a:noFill/>
            <a:miter lim="800000"/>
            <a:headEnd/>
            <a:tailEnd/>
          </a:ln>
        </p:spPr>
      </p:pic>
      <p:cxnSp>
        <p:nvCxnSpPr>
          <p:cNvPr id="11" name="直接箭头连接符 10"/>
          <p:cNvCxnSpPr/>
          <p:nvPr/>
        </p:nvCxnSpPr>
        <p:spPr>
          <a:xfrm flipH="1">
            <a:off x="3419872" y="2924944"/>
            <a:ext cx="576064" cy="5760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直接箭头连接符 12"/>
          <p:cNvCxnSpPr/>
          <p:nvPr/>
        </p:nvCxnSpPr>
        <p:spPr>
          <a:xfrm flipH="1">
            <a:off x="4932040" y="2924944"/>
            <a:ext cx="576064" cy="5760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五边形 13"/>
          <p:cNvSpPr/>
          <p:nvPr/>
        </p:nvSpPr>
        <p:spPr>
          <a:xfrm>
            <a:off x="467544" y="5949280"/>
            <a:ext cx="5112568" cy="646331"/>
          </a:xfrm>
          <a:prstGeom prst="homePlate">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0"/>
              </a:spcBef>
            </a:pPr>
            <a:r>
              <a:rPr lang="en-US" altLang="zh-CN" dirty="0">
                <a:latin typeface="微软雅黑" pitchFamily="34" charset="-122"/>
                <a:ea typeface="微软雅黑" pitchFamily="34" charset="-122"/>
              </a:rPr>
              <a:t>Check out more about the 2018 new journals at </a:t>
            </a:r>
            <a:r>
              <a:rPr lang="en-US" altLang="zh-CN" dirty="0" err="1">
                <a:latin typeface="微软雅黑" pitchFamily="34" charset="-122"/>
                <a:ea typeface="微软雅黑" pitchFamily="34" charset="-122"/>
              </a:rPr>
              <a:t>Wechat</a:t>
            </a:r>
            <a:r>
              <a:rPr lang="en-US" altLang="zh-CN" dirty="0">
                <a:latin typeface="微软雅黑" pitchFamily="34" charset="-122"/>
                <a:ea typeface="微软雅黑" pitchFamily="34" charset="-122"/>
              </a:rPr>
              <a:t> account </a:t>
            </a:r>
            <a:r>
              <a:rPr lang="en-US" altLang="zh-CN" b="1" dirty="0" err="1">
                <a:latin typeface="微软雅黑" pitchFamily="34" charset="-122"/>
                <a:ea typeface="微软雅黑" pitchFamily="34" charset="-122"/>
              </a:rPr>
              <a:t>iGroup_China</a:t>
            </a:r>
            <a:r>
              <a:rPr lang="en-US" altLang="zh-CN" dirty="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1"/>
                                        </p:tgtEl>
                                        <p:attrNameLst>
                                          <p:attrName>style.visibility</p:attrName>
                                        </p:attrNameLst>
                                      </p:cBhvr>
                                      <p:to>
                                        <p:strVal val="visible"/>
                                      </p:to>
                                    </p:set>
                                    <p:animEffect transition="in" filter="blinds(horizontal)">
                                      <p:cBhvr>
                                        <p:cTn id="12" dur="500"/>
                                        <p:tgtEl>
                                          <p:spTgt spid="1351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p:nvPr/>
        </p:nvPicPr>
        <p:blipFill>
          <a:blip r:embed="rId3">
            <a:extLst>
              <a:ext uri="{28A0092B-C50C-407E-A947-70E740481C1C}">
                <a14:useLocalDpi xmlns:a14="http://schemas.microsoft.com/office/drawing/2010/main" val="0"/>
              </a:ext>
            </a:extLst>
          </a:blip>
          <a:stretch>
            <a:fillRect/>
          </a:stretch>
        </p:blipFill>
        <p:spPr>
          <a:xfrm>
            <a:off x="1403648" y="2708920"/>
            <a:ext cx="2048996" cy="2643206"/>
          </a:xfrm>
          <a:prstGeom prst="rect">
            <a:avLst/>
          </a:prstGeom>
        </p:spPr>
      </p:pic>
      <p:sp>
        <p:nvSpPr>
          <p:cNvPr id="7" name="矩形 6"/>
          <p:cNvSpPr>
            <a:spLocks noChangeArrowheads="1"/>
          </p:cNvSpPr>
          <p:nvPr/>
        </p:nvSpPr>
        <p:spPr bwMode="auto">
          <a:xfrm>
            <a:off x="683568" y="1916832"/>
            <a:ext cx="8064896" cy="615553"/>
          </a:xfrm>
          <a:prstGeom prst="rect">
            <a:avLst/>
          </a:prstGeom>
          <a:noFill/>
          <a:ln w="9525">
            <a:noFill/>
            <a:miter lim="800000"/>
            <a:headEnd/>
            <a:tailEnd/>
          </a:ln>
        </p:spPr>
        <p:txBody>
          <a:bodyPr wrap="square">
            <a:spAutoFit/>
          </a:bodyPr>
          <a:lstStyle/>
          <a:p>
            <a:pPr marL="285750" indent="-285750">
              <a:buFont typeface="Wingdings" panose="05000000000000000000" pitchFamily="2" charset="2"/>
              <a:buChar char="p"/>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ASME Journal of Engineering for Sustainable Buildings and Cities</a:t>
            </a:r>
            <a:r>
              <a:rPr lang="zh-CN" altLang="en-US" sz="1600" b="1" dirty="0">
                <a:latin typeface="微软雅黑" pitchFamily="34" charset="-122"/>
                <a:ea typeface="微软雅黑" pitchFamily="34" charset="-122"/>
              </a:rPr>
              <a:t>” </a:t>
            </a:r>
            <a:r>
              <a:rPr lang="en-US" altLang="zh-CN" sz="1600" b="1" dirty="0">
                <a:latin typeface="微软雅黑" pitchFamily="34" charset="-122"/>
                <a:ea typeface="微软雅黑" pitchFamily="34" charset="-122"/>
              </a:rPr>
              <a:t>《ASME </a:t>
            </a:r>
            <a:r>
              <a:rPr lang="zh-CN" altLang="en-US" sz="1600" b="1" dirty="0">
                <a:latin typeface="微软雅黑" pitchFamily="34" charset="-122"/>
                <a:ea typeface="微软雅黑" pitchFamily="34" charset="-122"/>
              </a:rPr>
              <a:t>可持续建筑与城市工程杂志</a:t>
            </a:r>
            <a:r>
              <a:rPr lang="en-US" altLang="zh-CN" sz="1600" b="1" dirty="0">
                <a:latin typeface="微软雅黑" pitchFamily="34" charset="-122"/>
                <a:ea typeface="微软雅黑" pitchFamily="34" charset="-122"/>
              </a:rPr>
              <a:t>》 </a:t>
            </a:r>
            <a:r>
              <a:rPr lang="zh-CN" altLang="en-US" dirty="0">
                <a:latin typeface="Calibri" pitchFamily="34" charset="0"/>
              </a:rPr>
              <a:t>                       </a:t>
            </a:r>
            <a:endParaRPr lang="en-US" altLang="zh-CN" b="1" dirty="0">
              <a:latin typeface="微软雅黑" pitchFamily="34" charset="-122"/>
              <a:ea typeface="微软雅黑" pitchFamily="34" charset="-122"/>
            </a:endParaRPr>
          </a:p>
        </p:txBody>
      </p:sp>
      <p:sp>
        <p:nvSpPr>
          <p:cNvPr id="9" name="Title 1"/>
          <p:cNvSpPr txBox="1">
            <a:spLocks/>
          </p:cNvSpPr>
          <p:nvPr/>
        </p:nvSpPr>
        <p:spPr bwMode="auto">
          <a:xfrm>
            <a:off x="671513" y="980728"/>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最新期刊</a:t>
            </a:r>
            <a:r>
              <a:rPr lang="en-US" altLang="zh-CN" sz="4400" dirty="0">
                <a:latin typeface="微软雅黑" pitchFamily="34" charset="-122"/>
                <a:ea typeface="微软雅黑" pitchFamily="34" charset="-122"/>
              </a:rPr>
              <a:t>– </a:t>
            </a:r>
            <a:r>
              <a:rPr lang="en-US" altLang="zh-CN" sz="3200" dirty="0">
                <a:latin typeface="微软雅黑" pitchFamily="34" charset="-122"/>
                <a:ea typeface="微软雅黑" pitchFamily="34" charset="-122"/>
              </a:rPr>
              <a:t>2020</a:t>
            </a:r>
            <a:r>
              <a:rPr lang="zh-CN" altLang="en-US" sz="3200" dirty="0">
                <a:latin typeface="微软雅黑" pitchFamily="34" charset="-122"/>
                <a:ea typeface="微软雅黑" pitchFamily="34" charset="-122"/>
              </a:rPr>
              <a:t>年全新上线！</a:t>
            </a:r>
            <a:endParaRPr lang="en-US" altLang="zh-CN" sz="3200" i="1" dirty="0">
              <a:latin typeface="微软雅黑" pitchFamily="34" charset="-122"/>
              <a:ea typeface="微软雅黑" pitchFamily="34" charset="-122"/>
            </a:endParaRPr>
          </a:p>
        </p:txBody>
      </p:sp>
      <p:sp>
        <p:nvSpPr>
          <p:cNvPr id="8" name="矩形 7"/>
          <p:cNvSpPr/>
          <p:nvPr/>
        </p:nvSpPr>
        <p:spPr>
          <a:xfrm>
            <a:off x="357158" y="5715016"/>
            <a:ext cx="8572528" cy="584775"/>
          </a:xfrm>
          <a:prstGeom prst="rect">
            <a:avLst/>
          </a:prstGeom>
        </p:spPr>
        <p:txBody>
          <a:bodyPr wrap="square">
            <a:spAutoFit/>
          </a:bodyPr>
          <a:lstStyle/>
          <a:p>
            <a:r>
              <a:rPr lang="zh-CN" altLang="en-US" sz="1600" dirty="0">
                <a:latin typeface="微软雅黑" pitchFamily="34" charset="-122"/>
                <a:ea typeface="微软雅黑" pitchFamily="34" charset="-122"/>
              </a:rPr>
              <a:t>投稿入口：</a:t>
            </a:r>
            <a:endParaRPr lang="en-US" altLang="zh-CN" sz="1600" dirty="0">
              <a:latin typeface="微软雅黑" pitchFamily="34" charset="-122"/>
              <a:ea typeface="微软雅黑" pitchFamily="34" charset="-122"/>
            </a:endParaRPr>
          </a:p>
          <a:p>
            <a:r>
              <a:rPr lang="en-US" altLang="zh-CN"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https://journaltool.asme.org/home/JournalDescriptions.cfm?JournalID=34&amp;Journal=JESBC</a:t>
            </a:r>
            <a:endParaRPr lang="zh-CN" altLang="en-US"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TextBox 11"/>
          <p:cNvSpPr txBox="1"/>
          <p:nvPr/>
        </p:nvSpPr>
        <p:spPr>
          <a:xfrm>
            <a:off x="4283968" y="3140968"/>
            <a:ext cx="4069508" cy="1569660"/>
          </a:xfrm>
          <a:prstGeom prst="rect">
            <a:avLst/>
          </a:prstGeom>
          <a:noFill/>
        </p:spPr>
        <p:txBody>
          <a:bodyPr wrap="square" rtlCol="0">
            <a:spAutoFit/>
          </a:bodyPr>
          <a:lstStyle/>
          <a:p>
            <a:r>
              <a:rPr lang="zh-CN" altLang="en-US" sz="1600" b="1" dirty="0">
                <a:latin typeface="微软雅黑" pitchFamily="34" charset="-122"/>
                <a:ea typeface="微软雅黑" pitchFamily="34" charset="-122"/>
              </a:rPr>
              <a:t>应用领域：</a:t>
            </a:r>
            <a:endParaRPr lang="en-US" altLang="zh-CN" sz="1600" b="1" dirty="0">
              <a:latin typeface="微软雅黑" pitchFamily="34" charset="-122"/>
              <a:ea typeface="微软雅黑" pitchFamily="34" charset="-122"/>
            </a:endParaRPr>
          </a:p>
          <a:p>
            <a:r>
              <a:rPr lang="zh-CN" altLang="en-US" sz="1600" dirty="0">
                <a:latin typeface="微软雅黑" pitchFamily="34" charset="-122"/>
                <a:ea typeface="微软雅黑" pitchFamily="34" charset="-122"/>
              </a:rPr>
              <a:t>关注城市可持续发展工程领域，涉及集成创新技术、相关建筑构件和能源设备、建筑能源建模工具、高效组合与电力、经济高效的建筑专用储能系统，以及建筑物内操作机械能系统的先进的优化控制和策略等。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p:nvPr/>
        </p:nvPicPr>
        <p:blipFill>
          <a:blip r:embed="rId3">
            <a:extLst>
              <a:ext uri="{28A0092B-C50C-407E-A947-70E740481C1C}">
                <a14:useLocalDpi xmlns:a14="http://schemas.microsoft.com/office/drawing/2010/main" val="0"/>
              </a:ext>
            </a:extLst>
          </a:blip>
          <a:stretch>
            <a:fillRect/>
          </a:stretch>
        </p:blipFill>
        <p:spPr>
          <a:xfrm>
            <a:off x="755576" y="2802409"/>
            <a:ext cx="2086450" cy="2588779"/>
          </a:xfrm>
          <a:prstGeom prst="rect">
            <a:avLst/>
          </a:prstGeom>
          <a:ln>
            <a:solidFill>
              <a:schemeClr val="bg1">
                <a:lumMod val="75000"/>
              </a:schemeClr>
            </a:solidFill>
          </a:ln>
        </p:spPr>
      </p:pic>
      <p:sp>
        <p:nvSpPr>
          <p:cNvPr id="9" name="Title 1"/>
          <p:cNvSpPr txBox="1">
            <a:spLocks/>
          </p:cNvSpPr>
          <p:nvPr/>
        </p:nvSpPr>
        <p:spPr bwMode="auto">
          <a:xfrm>
            <a:off x="671513" y="980728"/>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最新期刊</a:t>
            </a:r>
            <a:r>
              <a:rPr lang="en-US" altLang="zh-CN" sz="4400" dirty="0">
                <a:latin typeface="微软雅黑" pitchFamily="34" charset="-122"/>
                <a:ea typeface="微软雅黑" pitchFamily="34" charset="-122"/>
              </a:rPr>
              <a:t>– </a:t>
            </a:r>
            <a:r>
              <a:rPr lang="en-US" altLang="zh-CN" sz="3200" dirty="0">
                <a:latin typeface="微软雅黑" pitchFamily="34" charset="-122"/>
                <a:ea typeface="微软雅黑" pitchFamily="34" charset="-122"/>
              </a:rPr>
              <a:t>2021</a:t>
            </a:r>
            <a:r>
              <a:rPr lang="zh-CN" altLang="en-US" sz="3200" dirty="0">
                <a:latin typeface="微软雅黑" pitchFamily="34" charset="-122"/>
                <a:ea typeface="微软雅黑" pitchFamily="34" charset="-122"/>
              </a:rPr>
              <a:t>年即将上线！！！</a:t>
            </a:r>
            <a:endParaRPr lang="en-US" altLang="zh-CN" sz="3200" i="1" dirty="0">
              <a:latin typeface="微软雅黑" pitchFamily="34" charset="-122"/>
              <a:ea typeface="微软雅黑" pitchFamily="34" charset="-122"/>
            </a:endParaRPr>
          </a:p>
        </p:txBody>
      </p:sp>
      <p:sp>
        <p:nvSpPr>
          <p:cNvPr id="8" name="矩形 7"/>
          <p:cNvSpPr/>
          <p:nvPr/>
        </p:nvSpPr>
        <p:spPr>
          <a:xfrm>
            <a:off x="357158" y="5715016"/>
            <a:ext cx="8572528" cy="815608"/>
          </a:xfrm>
          <a:prstGeom prst="rect">
            <a:avLst/>
          </a:prstGeom>
        </p:spPr>
        <p:txBody>
          <a:bodyPr wrap="square">
            <a:spAutoFit/>
          </a:bodyPr>
          <a:lstStyle/>
          <a:p>
            <a:endParaRPr lang="en-US" altLang="zh-CN" sz="1600" dirty="0">
              <a:latin typeface="微软雅黑" pitchFamily="34" charset="-122"/>
              <a:ea typeface="微软雅黑" pitchFamily="34" charset="-122"/>
            </a:endParaRPr>
          </a:p>
          <a:p>
            <a:r>
              <a:rPr lang="zh-CN" altLang="en-US" sz="1600" dirty="0">
                <a:latin typeface="微软雅黑" pitchFamily="34" charset="-122"/>
                <a:ea typeface="微软雅黑" pitchFamily="34" charset="-122"/>
              </a:rPr>
              <a:t>投稿入口：</a:t>
            </a:r>
            <a:endParaRPr lang="en-US" altLang="zh-CN" sz="1600" dirty="0">
              <a:latin typeface="微软雅黑" pitchFamily="34" charset="-122"/>
              <a:ea typeface="微软雅黑" pitchFamily="34" charset="-122"/>
            </a:endParaRPr>
          </a:p>
          <a:p>
            <a:r>
              <a:rPr lang="en-US" altLang="zh-CN"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hlinkClick r:id="rId4"/>
              </a:rPr>
              <a:t>https://journaltool.asme.org/home/JournalDescriptions.cfm?JournalID=37&amp;Journal=JAVS</a:t>
            </a:r>
            <a:endParaRPr lang="zh-CN" altLang="en-US"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TextBox 11"/>
          <p:cNvSpPr txBox="1"/>
          <p:nvPr/>
        </p:nvSpPr>
        <p:spPr>
          <a:xfrm>
            <a:off x="3458045" y="2802409"/>
            <a:ext cx="5366370" cy="3539430"/>
          </a:xfrm>
          <a:prstGeom prst="rect">
            <a:avLst/>
          </a:prstGeom>
          <a:noFill/>
        </p:spPr>
        <p:txBody>
          <a:bodyPr wrap="square" rtlCol="0">
            <a:spAutoFit/>
          </a:bodyPr>
          <a:lstStyle/>
          <a:p>
            <a:r>
              <a:rPr lang="zh-CN" altLang="en-US" sz="1600" dirty="0">
                <a:latin typeface="微软雅黑" pitchFamily="34" charset="-122"/>
                <a:ea typeface="微软雅黑" pitchFamily="34" charset="-122"/>
              </a:rPr>
              <a:t>本期刊旨在为研究和设计在媒介环境（地面，空中，太空和水域）中运行的自动驾驶汽车和系统领域的知识及解决方案提供一个国际交流平台。 该期刊重点是车辆的系统级建模、仿真和设计方法。车辆的应用包括但不限于货物运输、建筑、林业、农业、科学研究、地下、空气和水的调查及其他行星的勘探，基础设施监控和军事等。</a:t>
            </a:r>
            <a:endParaRPr lang="en-US" altLang="zh-CN" sz="1600" dirty="0">
              <a:latin typeface="微软雅黑" pitchFamily="34" charset="-122"/>
              <a:ea typeface="微软雅黑" pitchFamily="34" charset="-122"/>
            </a:endParaRPr>
          </a:p>
          <a:p>
            <a:endParaRPr lang="en-US" altLang="zh-CN" sz="1600" dirty="0">
              <a:latin typeface="微软雅黑" pitchFamily="34" charset="-122"/>
              <a:ea typeface="微软雅黑" pitchFamily="34" charset="-122"/>
            </a:endParaRPr>
          </a:p>
          <a:p>
            <a:r>
              <a:rPr lang="zh-CN" altLang="en-US" sz="1600" b="1" dirty="0">
                <a:latin typeface="微软雅黑" pitchFamily="34" charset="-122"/>
                <a:ea typeface="微软雅黑" pitchFamily="34" charset="-122"/>
              </a:rPr>
              <a:t>范围：</a:t>
            </a:r>
            <a:r>
              <a:rPr lang="zh-CN" altLang="en-US" sz="1600" dirty="0">
                <a:latin typeface="微软雅黑" pitchFamily="34" charset="-122"/>
                <a:ea typeface="微软雅黑" pitchFamily="34" charset="-122"/>
              </a:rPr>
              <a:t>人工智能、智能决策，控制和观察、系统模型、自主车辆的建模，仿真和设计、有效载荷模型、自主车辆系统中的本体感受传感器和用于车辆的外部感受传感器、自主车辆与环境的相互作用、室外和网络物理室内试验场和研究设施、自动驾驶汽车仿真设计中的输入</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输出及环境模型等。</a:t>
            </a:r>
            <a:endParaRPr lang="en-US" altLang="zh-CN" sz="1600" dirty="0">
              <a:latin typeface="微软雅黑" pitchFamily="34" charset="-122"/>
              <a:ea typeface="微软雅黑" pitchFamily="34" charset="-122"/>
            </a:endParaRPr>
          </a:p>
          <a:p>
            <a:endParaRPr lang="zh-CN" altLang="en-US" sz="1600" dirty="0">
              <a:latin typeface="微软雅黑" pitchFamily="34" charset="-122"/>
              <a:ea typeface="微软雅黑" pitchFamily="34" charset="-122"/>
            </a:endParaRPr>
          </a:p>
        </p:txBody>
      </p:sp>
      <p:sp>
        <p:nvSpPr>
          <p:cNvPr id="11" name="矩形 10"/>
          <p:cNvSpPr>
            <a:spLocks noChangeArrowheads="1"/>
          </p:cNvSpPr>
          <p:nvPr/>
        </p:nvSpPr>
        <p:spPr bwMode="auto">
          <a:xfrm>
            <a:off x="899592" y="1949712"/>
            <a:ext cx="6558617" cy="615553"/>
          </a:xfrm>
          <a:prstGeom prst="rect">
            <a:avLst/>
          </a:prstGeom>
          <a:noFill/>
          <a:ln w="9525">
            <a:noFill/>
            <a:miter lim="800000"/>
            <a:headEnd/>
            <a:tailEnd/>
          </a:ln>
        </p:spPr>
        <p:txBody>
          <a:bodyPr wrap="square">
            <a:spAutoFit/>
          </a:bodyPr>
          <a:lstStyle/>
          <a:p>
            <a:pPr>
              <a:buFont typeface="Wingdings" pitchFamily="2" charset="2"/>
              <a:buChar char="p"/>
            </a:pPr>
            <a:r>
              <a:rPr lang="en-US" altLang="zh-CN" sz="1600" b="1" dirty="0">
                <a:latin typeface="微软雅黑" pitchFamily="34" charset="-122"/>
                <a:ea typeface="微软雅黑" pitchFamily="34" charset="-122"/>
              </a:rPr>
              <a:t> Journal of Autonomous Vehicles and </a:t>
            </a:r>
            <a:r>
              <a:rPr lang="en-US" altLang="zh-CN" sz="1600" b="1" dirty="0" err="1">
                <a:latin typeface="微软雅黑" pitchFamily="34" charset="-122"/>
                <a:ea typeface="微软雅黑" pitchFamily="34" charset="-122"/>
              </a:rPr>
              <a:t>Systemsties</a:t>
            </a:r>
            <a:endParaRPr lang="en-US" altLang="zh-CN" sz="1600" b="1" dirty="0">
              <a:latin typeface="微软雅黑" pitchFamily="34" charset="-122"/>
              <a:ea typeface="微软雅黑" pitchFamily="34" charset="-122"/>
            </a:endParaRPr>
          </a:p>
          <a:p>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自动驾驶车辆和系统期刊</a:t>
            </a:r>
            <a:r>
              <a:rPr lang="en-US" altLang="zh-CN" sz="1600" b="1" dirty="0">
                <a:latin typeface="微软雅黑" pitchFamily="34" charset="-122"/>
                <a:ea typeface="微软雅黑" pitchFamily="34" charset="-122"/>
              </a:rPr>
              <a:t>》</a:t>
            </a:r>
            <a:r>
              <a:rPr lang="zh-CN" altLang="en-US" sz="1600" dirty="0">
                <a:latin typeface="Calibri" pitchFamily="34" charset="0"/>
              </a:rPr>
              <a:t>                 </a:t>
            </a:r>
            <a:r>
              <a:rPr lang="en-US" altLang="zh-CN" sz="1600" dirty="0">
                <a:latin typeface="微软雅黑" pitchFamily="34" charset="-122"/>
                <a:ea typeface="微软雅黑" pitchFamily="34" charset="-122"/>
              </a:rPr>
              <a:t> </a:t>
            </a:r>
            <a:r>
              <a:rPr lang="zh-CN" altLang="en-US" dirty="0">
                <a:latin typeface="Calibri" pitchFamily="34" charset="0"/>
              </a:rPr>
              <a:t>                       </a:t>
            </a:r>
            <a:endParaRPr lang="en-US" altLang="zh-CN" b="1" dirty="0">
              <a:latin typeface="微软雅黑" pitchFamily="34" charset="-122"/>
              <a:ea typeface="微软雅黑" pitchFamily="34" charset="-122"/>
            </a:endParaRPr>
          </a:p>
        </p:txBody>
      </p:sp>
    </p:spTree>
    <p:extLst>
      <p:ext uri="{BB962C8B-B14F-4D97-AF65-F5344CB8AC3E}">
        <p14:creationId xmlns:p14="http://schemas.microsoft.com/office/powerpoint/2010/main" val="17365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p:nvPr/>
        </p:nvPicPr>
        <p:blipFill>
          <a:blip r:embed="rId3">
            <a:extLst>
              <a:ext uri="{28A0092B-C50C-407E-A947-70E740481C1C}">
                <a14:useLocalDpi xmlns:a14="http://schemas.microsoft.com/office/drawing/2010/main" val="0"/>
              </a:ext>
            </a:extLst>
          </a:blip>
          <a:stretch>
            <a:fillRect/>
          </a:stretch>
        </p:blipFill>
        <p:spPr>
          <a:xfrm>
            <a:off x="795398" y="2802409"/>
            <a:ext cx="2006805" cy="2588779"/>
          </a:xfrm>
          <a:prstGeom prst="rect">
            <a:avLst/>
          </a:prstGeom>
          <a:ln>
            <a:solidFill>
              <a:schemeClr val="bg1">
                <a:lumMod val="75000"/>
              </a:schemeClr>
            </a:solidFill>
          </a:ln>
        </p:spPr>
      </p:pic>
      <p:sp>
        <p:nvSpPr>
          <p:cNvPr id="9" name="Title 1"/>
          <p:cNvSpPr txBox="1">
            <a:spLocks/>
          </p:cNvSpPr>
          <p:nvPr/>
        </p:nvSpPr>
        <p:spPr bwMode="auto">
          <a:xfrm>
            <a:off x="671513" y="980728"/>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最新期刊</a:t>
            </a:r>
            <a:r>
              <a:rPr lang="en-US" altLang="zh-CN" sz="4400" dirty="0">
                <a:latin typeface="微软雅黑" pitchFamily="34" charset="-122"/>
                <a:ea typeface="微软雅黑" pitchFamily="34" charset="-122"/>
              </a:rPr>
              <a:t>– </a:t>
            </a:r>
            <a:r>
              <a:rPr lang="en-US" altLang="zh-CN" sz="3200" dirty="0">
                <a:latin typeface="微软雅黑" pitchFamily="34" charset="-122"/>
                <a:ea typeface="微软雅黑" pitchFamily="34" charset="-122"/>
              </a:rPr>
              <a:t>2021</a:t>
            </a:r>
            <a:r>
              <a:rPr lang="zh-CN" altLang="en-US" sz="3200" dirty="0">
                <a:latin typeface="微软雅黑" pitchFamily="34" charset="-122"/>
                <a:ea typeface="微软雅黑" pitchFamily="34" charset="-122"/>
              </a:rPr>
              <a:t>年即将上线！！！</a:t>
            </a:r>
            <a:endParaRPr lang="en-US" altLang="zh-CN" sz="3200" i="1" dirty="0">
              <a:latin typeface="微软雅黑" pitchFamily="34" charset="-122"/>
              <a:ea typeface="微软雅黑" pitchFamily="34" charset="-122"/>
            </a:endParaRPr>
          </a:p>
        </p:txBody>
      </p:sp>
      <p:sp>
        <p:nvSpPr>
          <p:cNvPr id="8" name="矩形 7"/>
          <p:cNvSpPr/>
          <p:nvPr/>
        </p:nvSpPr>
        <p:spPr>
          <a:xfrm>
            <a:off x="357158" y="5715016"/>
            <a:ext cx="8572528" cy="830997"/>
          </a:xfrm>
          <a:prstGeom prst="rect">
            <a:avLst/>
          </a:prstGeom>
        </p:spPr>
        <p:txBody>
          <a:bodyPr wrap="square">
            <a:spAutoFit/>
          </a:bodyPr>
          <a:lstStyle/>
          <a:p>
            <a:endParaRPr lang="en-US" altLang="zh-CN" sz="1600" dirty="0">
              <a:latin typeface="微软雅黑" pitchFamily="34" charset="-122"/>
              <a:ea typeface="微软雅黑" pitchFamily="34" charset="-122"/>
            </a:endParaRPr>
          </a:p>
          <a:p>
            <a:r>
              <a:rPr lang="zh-CN" altLang="en-US" sz="1600" dirty="0">
                <a:latin typeface="微软雅黑" pitchFamily="34" charset="-122"/>
                <a:ea typeface="微软雅黑" pitchFamily="34" charset="-122"/>
              </a:rPr>
              <a:t>投稿入口：</a:t>
            </a:r>
            <a:endParaRPr lang="en-US" altLang="zh-CN" sz="1600" dirty="0">
              <a:latin typeface="微软雅黑" pitchFamily="34" charset="-122"/>
              <a:ea typeface="微软雅黑" pitchFamily="34" charset="-122"/>
            </a:endParaRPr>
          </a:p>
          <a:p>
            <a:r>
              <a:rPr lang="en-US" altLang="zh-CN" sz="1600" b="1" dirty="0">
                <a:hlinkClick r:id="rId4"/>
              </a:rPr>
              <a:t>https://journaltool.asme.org/home/JournalDescriptions.cfm?JournalID=35&amp;Journal=ALDSC</a:t>
            </a:r>
            <a:endParaRPr lang="zh-CN" altLang="en-US" sz="1500" b="1"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TextBox 11"/>
          <p:cNvSpPr txBox="1"/>
          <p:nvPr/>
        </p:nvSpPr>
        <p:spPr>
          <a:xfrm>
            <a:off x="3458045" y="2802409"/>
            <a:ext cx="5366370" cy="2800767"/>
          </a:xfrm>
          <a:prstGeom prst="rect">
            <a:avLst/>
          </a:prstGeom>
          <a:noFill/>
        </p:spPr>
        <p:txBody>
          <a:bodyPr wrap="square" rtlCol="0">
            <a:spAutoFit/>
          </a:bodyPr>
          <a:lstStyle/>
          <a:p>
            <a:r>
              <a:rPr lang="zh-CN" altLang="en-US" sz="1600" dirty="0">
                <a:latin typeface="微软雅黑" pitchFamily="34" charset="-122"/>
                <a:ea typeface="微软雅黑" pitchFamily="34" charset="-122"/>
              </a:rPr>
              <a:t>本刊提供了动力学和控制领域有关理论或应用主题的高质量、前沿的原始发现的快速传播。这本新出版物将发布动态系统和控制研究方面的最新技术，重点是动态系统和控制领域感兴趣的主题。</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ASME </a:t>
            </a:r>
            <a:r>
              <a:rPr lang="zh-CN" altLang="en-US" sz="1600" dirty="0">
                <a:latin typeface="微软雅黑" pitchFamily="34" charset="-122"/>
                <a:ea typeface="微软雅黑" pitchFamily="34" charset="-122"/>
              </a:rPr>
              <a:t>动态系统与控制快报</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将为全球工程界提供一个交流新兴研究思想的论坛，这些思想将影响动态系统与控制领域的未来工作。</a:t>
            </a:r>
            <a:endParaRPr lang="en-US" altLang="zh-CN" sz="1600" dirty="0">
              <a:latin typeface="微软雅黑" pitchFamily="34" charset="-122"/>
              <a:ea typeface="微软雅黑" pitchFamily="34" charset="-122"/>
            </a:endParaRPr>
          </a:p>
          <a:p>
            <a:endParaRPr lang="en-US" altLang="zh-CN" sz="1600" dirty="0">
              <a:latin typeface="微软雅黑" pitchFamily="34" charset="-122"/>
              <a:ea typeface="微软雅黑" pitchFamily="34" charset="-122"/>
            </a:endParaRPr>
          </a:p>
          <a:p>
            <a:r>
              <a:rPr lang="zh-CN" altLang="en-US" sz="1600" b="1" dirty="0">
                <a:latin typeface="微软雅黑" pitchFamily="34" charset="-122"/>
                <a:ea typeface="微软雅黑" pitchFamily="34" charset="-122"/>
              </a:rPr>
              <a:t>范围：</a:t>
            </a:r>
            <a:r>
              <a:rPr lang="zh-CN" altLang="en-US" sz="1600" dirty="0">
                <a:latin typeface="微软雅黑" pitchFamily="34" charset="-122"/>
                <a:ea typeface="微软雅黑" pitchFamily="34" charset="-122"/>
              </a:rPr>
              <a:t>汽车系统、生物医学工程、动力系统与控制、能源、环境工程、内燃机、制造与加工、纳米技术、噪声控制与声学、海洋、近海与北极工程、可再生能源、机器人与机电一体化、运输。</a:t>
            </a:r>
          </a:p>
        </p:txBody>
      </p:sp>
      <p:sp>
        <p:nvSpPr>
          <p:cNvPr id="11" name="矩形 10"/>
          <p:cNvSpPr>
            <a:spLocks noChangeArrowheads="1"/>
          </p:cNvSpPr>
          <p:nvPr/>
        </p:nvSpPr>
        <p:spPr bwMode="auto">
          <a:xfrm>
            <a:off x="899592" y="1949712"/>
            <a:ext cx="6558617" cy="615553"/>
          </a:xfrm>
          <a:prstGeom prst="rect">
            <a:avLst/>
          </a:prstGeom>
          <a:noFill/>
          <a:ln w="9525">
            <a:noFill/>
            <a:miter lim="800000"/>
            <a:headEnd/>
            <a:tailEnd/>
          </a:ln>
        </p:spPr>
        <p:txBody>
          <a:bodyPr wrap="square">
            <a:spAutoFit/>
          </a:bodyPr>
          <a:lstStyle/>
          <a:p>
            <a:pPr>
              <a:buFont typeface="Wingdings" pitchFamily="2" charset="2"/>
              <a:buChar char="p"/>
            </a:pPr>
            <a:r>
              <a:rPr lang="en-US" altLang="zh-CN" sz="1600" b="1" dirty="0">
                <a:latin typeface="微软雅黑" pitchFamily="34" charset="-122"/>
                <a:ea typeface="微软雅黑" pitchFamily="34" charset="-122"/>
              </a:rPr>
              <a:t> ASME Letters in Dynamic Systems and Control</a:t>
            </a:r>
          </a:p>
          <a:p>
            <a:r>
              <a:rPr lang="en-US" altLang="zh-CN" sz="1600" b="1" dirty="0">
                <a:latin typeface="微软雅黑" pitchFamily="34" charset="-122"/>
                <a:ea typeface="微软雅黑" pitchFamily="34" charset="-122"/>
              </a:rPr>
              <a:t>《ASME </a:t>
            </a:r>
            <a:r>
              <a:rPr lang="zh-CN" altLang="en-US" sz="1600" b="1" dirty="0">
                <a:latin typeface="微软雅黑" pitchFamily="34" charset="-122"/>
                <a:ea typeface="微软雅黑" pitchFamily="34" charset="-122"/>
              </a:rPr>
              <a:t>动态系统与控制快报</a:t>
            </a:r>
            <a:r>
              <a:rPr lang="en-US" altLang="zh-CN" sz="1600" b="1" dirty="0">
                <a:latin typeface="微软雅黑" pitchFamily="34" charset="-122"/>
                <a:ea typeface="微软雅黑" pitchFamily="34" charset="-122"/>
              </a:rPr>
              <a:t>》</a:t>
            </a:r>
            <a:r>
              <a:rPr lang="zh-CN" altLang="en-US" sz="1600" dirty="0">
                <a:latin typeface="Calibri" pitchFamily="34" charset="0"/>
              </a:rPr>
              <a:t>                 </a:t>
            </a:r>
            <a:r>
              <a:rPr lang="en-US" altLang="zh-CN" sz="1600" dirty="0">
                <a:latin typeface="微软雅黑" pitchFamily="34" charset="-122"/>
                <a:ea typeface="微软雅黑" pitchFamily="34" charset="-122"/>
              </a:rPr>
              <a:t> </a:t>
            </a:r>
            <a:r>
              <a:rPr lang="zh-CN" altLang="en-US" dirty="0">
                <a:latin typeface="Calibri" pitchFamily="34" charset="0"/>
              </a:rPr>
              <a:t>                       </a:t>
            </a:r>
            <a:endParaRPr lang="en-US" altLang="zh-CN" b="1" dirty="0">
              <a:latin typeface="微软雅黑" pitchFamily="34" charset="-122"/>
              <a:ea typeface="微软雅黑" pitchFamily="34" charset="-122"/>
            </a:endParaRPr>
          </a:p>
        </p:txBody>
      </p:sp>
    </p:spTree>
    <p:extLst>
      <p:ext uri="{BB962C8B-B14F-4D97-AF65-F5344CB8AC3E}">
        <p14:creationId xmlns:p14="http://schemas.microsoft.com/office/powerpoint/2010/main" val="351616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671513" y="1145853"/>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a:latin typeface="微软雅黑" pitchFamily="34" charset="-122"/>
                <a:ea typeface="微软雅黑" pitchFamily="34" charset="-122"/>
              </a:rPr>
              <a:t>数据库平台使用</a:t>
            </a:r>
            <a:endParaRPr lang="en-US" altLang="zh-CN" sz="4400" dirty="0">
              <a:latin typeface="微软雅黑" pitchFamily="34" charset="-122"/>
              <a:ea typeface="微软雅黑" pitchFamily="34" charset="-122"/>
            </a:endParaRPr>
          </a:p>
        </p:txBody>
      </p:sp>
      <p:sp>
        <p:nvSpPr>
          <p:cNvPr id="18435" name="Content Placeholder 2"/>
          <p:cNvSpPr txBox="1">
            <a:spLocks/>
          </p:cNvSpPr>
          <p:nvPr/>
        </p:nvSpPr>
        <p:spPr bwMode="auto">
          <a:xfrm>
            <a:off x="683568" y="2229098"/>
            <a:ext cx="7661275" cy="2496046"/>
          </a:xfrm>
          <a:prstGeom prst="rect">
            <a:avLst/>
          </a:prstGeom>
          <a:noFill/>
          <a:ln w="9525">
            <a:noFill/>
            <a:miter lim="800000"/>
            <a:headEnd/>
            <a:tailEnd/>
          </a:ln>
        </p:spPr>
        <p:txBody>
          <a:bodyPr/>
          <a:lstStyle/>
          <a:p>
            <a:pPr>
              <a:spcAft>
                <a:spcPts val="600"/>
              </a:spcAft>
            </a:pPr>
            <a:r>
              <a:rPr lang="en-US" altLang="zh-CN" sz="2800" b="1" dirty="0">
                <a:latin typeface="微软雅黑" pitchFamily="34" charset="-122"/>
                <a:ea typeface="微软雅黑" pitchFamily="34" charset="-122"/>
              </a:rPr>
              <a:t>ASME Digital Collection</a:t>
            </a:r>
          </a:p>
          <a:p>
            <a:pPr>
              <a:spcAft>
                <a:spcPts val="600"/>
              </a:spcAft>
            </a:pPr>
            <a:endParaRPr lang="en-US" altLang="zh-CN" sz="2800" dirty="0">
              <a:latin typeface="微软雅黑" pitchFamily="34" charset="-122"/>
              <a:ea typeface="微软雅黑" pitchFamily="34" charset="-122"/>
            </a:endParaRPr>
          </a:p>
          <a:p>
            <a:pPr>
              <a:spcAft>
                <a:spcPts val="1200"/>
              </a:spcAft>
              <a:buFont typeface="Wingdings" pitchFamily="2" charset="2"/>
              <a:buChar char="ü"/>
            </a:pPr>
            <a:r>
              <a:rPr lang="zh-CN" altLang="en-US" sz="2400" dirty="0">
                <a:latin typeface="微软雅黑" pitchFamily="34" charset="-122"/>
                <a:ea typeface="微软雅黑" pitchFamily="34" charset="-122"/>
              </a:rPr>
              <a:t> 界面更清晰</a:t>
            </a:r>
            <a:endParaRPr lang="en-US" altLang="zh-CN" sz="2400" dirty="0">
              <a:latin typeface="微软雅黑" pitchFamily="34" charset="-122"/>
              <a:ea typeface="微软雅黑" pitchFamily="34" charset="-122"/>
            </a:endParaRPr>
          </a:p>
          <a:p>
            <a:pPr>
              <a:spcAft>
                <a:spcPts val="1200"/>
              </a:spcAft>
              <a:buFont typeface="Wingdings" pitchFamily="2" charset="2"/>
              <a:buChar char="ü"/>
            </a:pPr>
            <a:r>
              <a:rPr lang="zh-CN" altLang="en-US" sz="2400" dirty="0">
                <a:latin typeface="微软雅黑" pitchFamily="34" charset="-122"/>
                <a:ea typeface="微软雅黑" pitchFamily="34" charset="-122"/>
              </a:rPr>
              <a:t> 检索方式多样化</a:t>
            </a:r>
            <a:endParaRPr lang="en-US" altLang="zh-CN" sz="2400" dirty="0">
              <a:latin typeface="微软雅黑" pitchFamily="34" charset="-122"/>
              <a:ea typeface="微软雅黑" pitchFamily="34" charset="-122"/>
            </a:endParaRPr>
          </a:p>
          <a:p>
            <a:pPr>
              <a:spcAft>
                <a:spcPts val="1200"/>
              </a:spcAft>
              <a:buFont typeface="Wingdings" pitchFamily="2" charset="2"/>
              <a:buChar char="ü"/>
            </a:pPr>
            <a:r>
              <a:rPr lang="zh-CN" altLang="en-US" sz="2400" dirty="0">
                <a:latin typeface="微软雅黑" pitchFamily="34" charset="-122"/>
                <a:ea typeface="微软雅黑" pitchFamily="34" charset="-122"/>
              </a:rPr>
              <a:t> 便于用户收藏管理</a:t>
            </a:r>
          </a:p>
        </p:txBody>
      </p:sp>
      <p:pic>
        <p:nvPicPr>
          <p:cNvPr id="6" name="Picture 2"/>
          <p:cNvPicPr>
            <a:picLocks noChangeAspect="1" noChangeArrowheads="1"/>
          </p:cNvPicPr>
          <p:nvPr/>
        </p:nvPicPr>
        <p:blipFill>
          <a:blip r:embed="rId3" cstate="print"/>
          <a:stretch>
            <a:fillRect/>
          </a:stretch>
        </p:blipFill>
        <p:spPr bwMode="auto">
          <a:xfrm>
            <a:off x="4143372" y="3000372"/>
            <a:ext cx="4435650" cy="3071834"/>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txBox="1">
            <a:spLocks/>
          </p:cNvSpPr>
          <p:nvPr/>
        </p:nvSpPr>
        <p:spPr bwMode="auto">
          <a:xfrm>
            <a:off x="765746" y="1484784"/>
            <a:ext cx="7694686" cy="1917700"/>
          </a:xfrm>
          <a:prstGeom prst="rect">
            <a:avLst/>
          </a:prstGeom>
          <a:noFill/>
          <a:ln w="9525">
            <a:noFill/>
            <a:miter lim="800000"/>
            <a:headEnd/>
            <a:tailEnd/>
          </a:ln>
        </p:spPr>
        <p:txBody>
          <a:bodyPr/>
          <a:lstStyle/>
          <a:p>
            <a:pPr>
              <a:spcBef>
                <a:spcPts val="1200"/>
              </a:spcBef>
              <a:buFont typeface="Wingdings" pitchFamily="2" charset="2"/>
              <a:buChar char="p"/>
            </a:pPr>
            <a:r>
              <a:rPr lang="en-US" altLang="zh-CN" sz="2000" dirty="0">
                <a:latin typeface="微软雅黑" pitchFamily="34" charset="-122"/>
                <a:ea typeface="微软雅黑" pitchFamily="34" charset="-122"/>
              </a:rPr>
              <a:t> 2013</a:t>
            </a:r>
            <a:r>
              <a:rPr lang="zh-CN" altLang="en-US" sz="2000" dirty="0">
                <a:latin typeface="微软雅黑" pitchFamily="34" charset="-122"/>
                <a:ea typeface="微软雅黑" pitchFamily="34" charset="-122"/>
              </a:rPr>
              <a:t>年起，</a:t>
            </a:r>
            <a:r>
              <a:rPr lang="en-US" altLang="zh-CN" sz="2000" dirty="0">
                <a:latin typeface="微软雅黑" pitchFamily="34" charset="-122"/>
                <a:ea typeface="微软雅黑" pitchFamily="34" charset="-122"/>
              </a:rPr>
              <a:t>ASME </a:t>
            </a:r>
            <a:r>
              <a:rPr lang="zh-CN" altLang="en-US" sz="2000" dirty="0">
                <a:latin typeface="微软雅黑" pitchFamily="34" charset="-122"/>
                <a:ea typeface="微软雅黑" pitchFamily="34" charset="-122"/>
              </a:rPr>
              <a:t>平台移至</a:t>
            </a:r>
            <a:r>
              <a:rPr lang="en-US" altLang="zh-CN" sz="2000" dirty="0">
                <a:latin typeface="微软雅黑" pitchFamily="34" charset="-122"/>
                <a:ea typeface="微软雅黑" pitchFamily="34" charset="-122"/>
                <a:hlinkClick r:id="rId3"/>
              </a:rPr>
              <a:t>http://asmedigitalcollection.asme.org</a:t>
            </a:r>
            <a:endParaRPr lang="en-US" altLang="zh-CN" sz="2000" dirty="0">
              <a:latin typeface="微软雅黑" pitchFamily="34" charset="-122"/>
              <a:ea typeface="微软雅黑" pitchFamily="34" charset="-122"/>
            </a:endParaRPr>
          </a:p>
          <a:p>
            <a:pPr>
              <a:spcBef>
                <a:spcPts val="1200"/>
              </a:spcBef>
              <a:buFont typeface="Wingdings" pitchFamily="2" charset="2"/>
              <a:buChar char="p"/>
            </a:pPr>
            <a:r>
              <a:rPr lang="zh-CN" altLang="en-US" sz="2000" dirty="0">
                <a:latin typeface="微软雅黑" pitchFamily="34" charset="-122"/>
                <a:ea typeface="微软雅黑" pitchFamily="34" charset="-122"/>
              </a:rPr>
              <a:t> 新平台保留</a:t>
            </a:r>
            <a:r>
              <a:rPr lang="en-US" altLang="zh-CN" sz="2000" dirty="0">
                <a:latin typeface="微软雅黑" pitchFamily="34" charset="-122"/>
                <a:ea typeface="微软雅黑" pitchFamily="34" charset="-122"/>
              </a:rPr>
              <a:t>ASME </a:t>
            </a:r>
            <a:r>
              <a:rPr lang="zh-CN" altLang="en-US" sz="2000" dirty="0">
                <a:latin typeface="微软雅黑" pitchFamily="34" charset="-122"/>
                <a:ea typeface="微软雅黑" pitchFamily="34" charset="-122"/>
              </a:rPr>
              <a:t>所有已电子化的出版物，即</a:t>
            </a:r>
            <a:r>
              <a:rPr lang="en-US" altLang="zh-CN" sz="2000" dirty="0">
                <a:latin typeface="微软雅黑" pitchFamily="34" charset="-122"/>
                <a:ea typeface="微软雅黑" pitchFamily="34" charset="-122"/>
              </a:rPr>
              <a:t>1959</a:t>
            </a:r>
            <a:r>
              <a:rPr lang="zh-CN" altLang="en-US" sz="2000" dirty="0">
                <a:latin typeface="微软雅黑" pitchFamily="34" charset="-122"/>
                <a:ea typeface="微软雅黑" pitchFamily="34" charset="-122"/>
              </a:rPr>
              <a:t>年后的期刊、</a:t>
            </a:r>
            <a:r>
              <a:rPr lang="en-US" altLang="zh-CN" sz="2000" dirty="0">
                <a:latin typeface="微软雅黑" pitchFamily="34" charset="-122"/>
                <a:ea typeface="微软雅黑" pitchFamily="34" charset="-122"/>
              </a:rPr>
              <a:t>2000</a:t>
            </a:r>
            <a:r>
              <a:rPr lang="zh-CN" altLang="en-US" sz="2000" dirty="0">
                <a:latin typeface="微软雅黑" pitchFamily="34" charset="-122"/>
                <a:ea typeface="微软雅黑" pitchFamily="34" charset="-122"/>
              </a:rPr>
              <a:t>年后的会议录和</a:t>
            </a:r>
            <a:r>
              <a:rPr lang="en-US" altLang="zh-CN" sz="2000" dirty="0">
                <a:latin typeface="微软雅黑" pitchFamily="34" charset="-122"/>
                <a:ea typeface="微软雅黑" pitchFamily="34" charset="-122"/>
              </a:rPr>
              <a:t>1993</a:t>
            </a:r>
            <a:r>
              <a:rPr lang="zh-CN" altLang="en-US" sz="2000" dirty="0">
                <a:latin typeface="微软雅黑" pitchFamily="34" charset="-122"/>
                <a:ea typeface="微软雅黑" pitchFamily="34" charset="-122"/>
              </a:rPr>
              <a:t>年后的电子书。</a:t>
            </a:r>
            <a:endParaRPr lang="en-US" altLang="zh-CN" sz="2000" dirty="0">
              <a:latin typeface="微软雅黑" pitchFamily="34" charset="-122"/>
              <a:ea typeface="微软雅黑" pitchFamily="34" charset="-122"/>
            </a:endParaRPr>
          </a:p>
          <a:p>
            <a:pPr>
              <a:spcBef>
                <a:spcPts val="1200"/>
              </a:spcBef>
              <a:buFont typeface="Wingdings" pitchFamily="2" charset="2"/>
              <a:buChar char="p"/>
            </a:pPr>
            <a:r>
              <a:rPr lang="zh-CN" altLang="en-US" sz="2000" dirty="0">
                <a:latin typeface="微软雅黑" pitchFamily="34" charset="-122"/>
                <a:ea typeface="微软雅黑" pitchFamily="34" charset="-122"/>
              </a:rPr>
              <a:t> 为用户提供资源整合度更高的使用体验</a:t>
            </a:r>
            <a:endParaRPr lang="en-US" altLang="zh-CN" sz="2000" dirty="0">
              <a:latin typeface="微软雅黑" pitchFamily="34" charset="-122"/>
              <a:ea typeface="微软雅黑" pitchFamily="34" charset="-122"/>
            </a:endParaRPr>
          </a:p>
          <a:p>
            <a:pPr>
              <a:spcAft>
                <a:spcPts val="600"/>
              </a:spcAft>
              <a:buFont typeface="Wingdings" pitchFamily="2" charset="2"/>
              <a:buChar char="Ø"/>
            </a:pPr>
            <a:endParaRPr lang="en-US" altLang="zh-CN" sz="2000" dirty="0">
              <a:latin typeface="微软雅黑" pitchFamily="34" charset="-122"/>
              <a:ea typeface="微软雅黑" pitchFamily="34" charset="-122"/>
            </a:endParaRPr>
          </a:p>
          <a:p>
            <a:pPr>
              <a:spcAft>
                <a:spcPts val="600"/>
              </a:spcAft>
              <a:buFont typeface="Wingdings" pitchFamily="2" charset="2"/>
              <a:buChar char="Ø"/>
            </a:pPr>
            <a:endParaRPr lang="en-US" altLang="zh-CN" sz="2000" dirty="0">
              <a:latin typeface="微软雅黑" pitchFamily="34" charset="-122"/>
              <a:ea typeface="微软雅黑" pitchFamily="34" charset="-122"/>
            </a:endParaRPr>
          </a:p>
          <a:p>
            <a:pPr>
              <a:spcAft>
                <a:spcPts val="600"/>
              </a:spcAft>
              <a:buFont typeface="Wingdings" pitchFamily="2" charset="2"/>
              <a:buChar char="Ø"/>
            </a:pPr>
            <a:endParaRPr lang="en-US" altLang="zh-CN" sz="2000" dirty="0">
              <a:latin typeface="微软雅黑" pitchFamily="34" charset="-122"/>
              <a:ea typeface="微软雅黑" pitchFamily="34" charset="-122"/>
            </a:endParaRPr>
          </a:p>
          <a:p>
            <a:pPr>
              <a:spcAft>
                <a:spcPts val="600"/>
              </a:spcAft>
            </a:pPr>
            <a:endParaRPr lang="en-US" altLang="zh-CN" sz="2000" dirty="0">
              <a:latin typeface="微软雅黑" pitchFamily="34" charset="-122"/>
              <a:ea typeface="微软雅黑" pitchFamily="34" charset="-122"/>
            </a:endParaRPr>
          </a:p>
          <a:p>
            <a:pPr>
              <a:spcAft>
                <a:spcPts val="600"/>
              </a:spcAft>
            </a:pPr>
            <a:r>
              <a:rPr lang="en-US" altLang="zh-CN" b="1" dirty="0">
                <a:solidFill>
                  <a:srgbClr val="00B0F0"/>
                </a:solidFill>
                <a:latin typeface="微软雅黑" pitchFamily="34" charset="-122"/>
                <a:ea typeface="微软雅黑" pitchFamily="34" charset="-122"/>
              </a:rPr>
              <a:t>※</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新平台一旦开通，旧平台</a:t>
            </a:r>
            <a:r>
              <a:rPr lang="en-US" altLang="zh-CN" dirty="0">
                <a:latin typeface="微软雅黑" pitchFamily="34" charset="-122"/>
                <a:ea typeface="微软雅黑" pitchFamily="34" charset="-122"/>
              </a:rPr>
              <a:t>asmedl.org</a:t>
            </a:r>
            <a:r>
              <a:rPr lang="zh-CN" altLang="en-US" dirty="0">
                <a:latin typeface="微软雅黑" pitchFamily="34" charset="-122"/>
                <a:ea typeface="微软雅黑" pitchFamily="34" charset="-122"/>
              </a:rPr>
              <a:t>以及</a:t>
            </a:r>
            <a:r>
              <a:rPr lang="en-US" altLang="zh-CN" dirty="0" err="1">
                <a:latin typeface="微软雅黑" pitchFamily="34" charset="-122"/>
                <a:ea typeface="微软雅黑" pitchFamily="34" charset="-122"/>
              </a:rPr>
              <a:t>Scitation</a:t>
            </a:r>
            <a:r>
              <a:rPr lang="zh-CN" altLang="en-US" dirty="0">
                <a:latin typeface="微软雅黑" pitchFamily="34" charset="-122"/>
                <a:ea typeface="微软雅黑" pitchFamily="34" charset="-122"/>
              </a:rPr>
              <a:t>上相关内容将</a:t>
            </a:r>
            <a:r>
              <a:rPr lang="zh-CN" altLang="en-US" b="1" dirty="0">
                <a:latin typeface="微软雅黑" pitchFamily="34" charset="-122"/>
                <a:ea typeface="微软雅黑" pitchFamily="34" charset="-122"/>
              </a:rPr>
              <a:t>不再使用</a:t>
            </a:r>
            <a:r>
              <a:rPr lang="zh-CN" altLang="en-US" dirty="0">
                <a:latin typeface="微软雅黑" pitchFamily="34" charset="-122"/>
                <a:ea typeface="微软雅黑" pitchFamily="34" charset="-122"/>
              </a:rPr>
              <a:t>，地址</a:t>
            </a:r>
            <a:r>
              <a:rPr lang="zh-CN" altLang="en-US" b="1" dirty="0">
                <a:latin typeface="微软雅黑" pitchFamily="34" charset="-122"/>
                <a:ea typeface="微软雅黑" pitchFamily="34" charset="-122"/>
              </a:rPr>
              <a:t>自动跳转</a:t>
            </a:r>
            <a:r>
              <a:rPr lang="zh-CN" altLang="en-US" dirty="0">
                <a:latin typeface="微软雅黑" pitchFamily="34" charset="-122"/>
                <a:ea typeface="微软雅黑" pitchFamily="34" charset="-122"/>
              </a:rPr>
              <a:t>。</a:t>
            </a:r>
          </a:p>
        </p:txBody>
      </p:sp>
      <p:pic>
        <p:nvPicPr>
          <p:cNvPr id="19460" name="Picture 2"/>
          <p:cNvPicPr>
            <a:picLocks noChangeAspect="1" noChangeArrowheads="1"/>
          </p:cNvPicPr>
          <p:nvPr/>
        </p:nvPicPr>
        <p:blipFill>
          <a:blip r:embed="rId4" cstate="print"/>
          <a:srcRect/>
          <a:stretch>
            <a:fillRect/>
          </a:stretch>
        </p:blipFill>
        <p:spPr bwMode="auto">
          <a:xfrm>
            <a:off x="3572446" y="5545609"/>
            <a:ext cx="3143250" cy="8001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txBox="1">
            <a:spLocks/>
          </p:cNvSpPr>
          <p:nvPr/>
        </p:nvSpPr>
        <p:spPr bwMode="auto">
          <a:xfrm>
            <a:off x="693738" y="1556792"/>
            <a:ext cx="7661275" cy="488950"/>
          </a:xfrm>
          <a:prstGeom prst="rect">
            <a:avLst/>
          </a:prstGeom>
          <a:noFill/>
          <a:ln w="9525">
            <a:noFill/>
            <a:miter lim="800000"/>
            <a:headEnd/>
            <a:tailEnd/>
          </a:ln>
        </p:spPr>
        <p:txBody>
          <a:bodyPr/>
          <a:lstStyle/>
          <a:p>
            <a:pPr>
              <a:spcAft>
                <a:spcPts val="600"/>
              </a:spcAft>
            </a:pPr>
            <a:r>
              <a:rPr lang="zh-CN" altLang="en-US" sz="2400" dirty="0">
                <a:latin typeface="微软雅黑" pitchFamily="34" charset="-122"/>
                <a:ea typeface="微软雅黑" pitchFamily="34" charset="-122"/>
              </a:rPr>
              <a:t>适用的</a:t>
            </a:r>
            <a:r>
              <a:rPr lang="zh-CN" altLang="en-US" sz="2400" b="1" dirty="0">
                <a:latin typeface="微软雅黑" pitchFamily="34" charset="-122"/>
                <a:ea typeface="微软雅黑" pitchFamily="34" charset="-122"/>
              </a:rPr>
              <a:t>浏览器</a:t>
            </a:r>
          </a:p>
        </p:txBody>
      </p:sp>
      <p:graphicFrame>
        <p:nvGraphicFramePr>
          <p:cNvPr id="5" name="表格 4"/>
          <p:cNvGraphicFramePr>
            <a:graphicFrameLocks noGrp="1"/>
          </p:cNvGraphicFramePr>
          <p:nvPr/>
        </p:nvGraphicFramePr>
        <p:xfrm>
          <a:off x="785813" y="2271167"/>
          <a:ext cx="7929591" cy="2214571"/>
        </p:xfrm>
        <a:graphic>
          <a:graphicData uri="http://schemas.openxmlformats.org/drawingml/2006/table">
            <a:tbl>
              <a:tblPr/>
              <a:tblGrid>
                <a:gridCol w="2225839">
                  <a:extLst>
                    <a:ext uri="{9D8B030D-6E8A-4147-A177-3AD203B41FA5}">
                      <a16:colId xmlns:a16="http://schemas.microsoft.com/office/drawing/2014/main" val="20000"/>
                    </a:ext>
                  </a:extLst>
                </a:gridCol>
                <a:gridCol w="2086749">
                  <a:extLst>
                    <a:ext uri="{9D8B030D-6E8A-4147-A177-3AD203B41FA5}">
                      <a16:colId xmlns:a16="http://schemas.microsoft.com/office/drawing/2014/main" val="20001"/>
                    </a:ext>
                  </a:extLst>
                </a:gridCol>
                <a:gridCol w="3617003">
                  <a:extLst>
                    <a:ext uri="{9D8B030D-6E8A-4147-A177-3AD203B41FA5}">
                      <a16:colId xmlns:a16="http://schemas.microsoft.com/office/drawing/2014/main" val="20002"/>
                    </a:ext>
                  </a:extLst>
                </a:gridCol>
              </a:tblGrid>
              <a:tr h="316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rPr>
                        <a:t>Windows</a:t>
                      </a:r>
                      <a:endParaRPr kumimoji="0" lang="zh-CN" altLang="zh-CN" sz="1800" b="0" i="0" u="none" strike="noStrike" cap="none" normalizeH="0" baseline="0" dirty="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333333"/>
                          </a:solidFill>
                          <a:effectLst/>
                          <a:latin typeface="华文细黑" pitchFamily="2" charset="-122"/>
                          <a:ea typeface="华文细黑" pitchFamily="2" charset="-122"/>
                          <a:cs typeface="Times New Roman" pitchFamily="18" charset="0"/>
                        </a:rPr>
                        <a:t>Mac</a:t>
                      </a:r>
                      <a:endParaRPr kumimoji="0" lang="zh-CN" altLang="zh-CN" sz="1800" b="0" i="0" u="none" strike="noStrike" cap="none" normalizeH="0" baseline="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a:ln>
                            <a:noFill/>
                          </a:ln>
                          <a:solidFill>
                            <a:srgbClr val="333333"/>
                          </a:solidFill>
                          <a:effectLst/>
                          <a:latin typeface="华文细黑" pitchFamily="2" charset="-122"/>
                          <a:ea typeface="华文细黑" pitchFamily="2" charset="-122"/>
                          <a:cs typeface="Helvetica"/>
                        </a:rPr>
                        <a:t>平板电脑或手机</a:t>
                      </a:r>
                      <a:endParaRPr kumimoji="0" lang="zh-CN" sz="1800" b="0" i="0" u="none" strike="noStrike" cap="none" normalizeH="0" baseline="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extLst>
                  <a:ext uri="{0D108BD9-81ED-4DB2-BD59-A6C34878D82A}">
                    <a16:rowId xmlns:a16="http://schemas.microsoft.com/office/drawing/2014/main" val="10000"/>
                  </a:ext>
                </a:extLst>
              </a:tr>
              <a:tr h="1898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rPr>
                        <a:t>IE 10 +</a:t>
                      </a:r>
                      <a:endPar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rPr>
                        <a:t>Firefox </a:t>
                      </a:r>
                      <a:endParaRPr kumimoji="0" lang="zh-CN" altLang="zh-CN" sz="1800" b="0" i="0" u="none" strike="noStrike" cap="none" normalizeH="0" baseline="0" dirty="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rPr>
                        <a:t>Chrome</a:t>
                      </a:r>
                      <a:endParaRPr kumimoji="0" lang="zh-CN" altLang="zh-CN" sz="1800" b="0" i="0" u="none" strike="noStrike" cap="none" normalizeH="0" baseline="0" dirty="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rPr>
                        <a:t>Firefox </a:t>
                      </a:r>
                      <a:endParaRPr kumimoji="0" lang="zh-CN" altLang="zh-CN" sz="1800" b="0" i="0" u="none" strike="noStrike" cap="none" normalizeH="0" baseline="0" dirty="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rPr>
                        <a:t>Safari </a:t>
                      </a:r>
                      <a:endParaRPr kumimoji="0" lang="zh-CN" altLang="zh-CN" sz="1800" b="0" i="0" u="none" strike="noStrike" cap="none" normalizeH="0" baseline="0" dirty="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a:ln>
                            <a:noFill/>
                          </a:ln>
                          <a:solidFill>
                            <a:srgbClr val="333333"/>
                          </a:solidFill>
                          <a:effectLst/>
                          <a:latin typeface="华文细黑" pitchFamily="2" charset="-122"/>
                          <a:ea typeface="华文细黑" pitchFamily="2" charset="-122"/>
                          <a:cs typeface="Times New Roman" pitchFamily="18" charset="0"/>
                        </a:rPr>
                        <a:t>iPad</a:t>
                      </a:r>
                      <a:r>
                        <a:rPr kumimoji="0" lang="zh-CN" sz="1800" b="0" i="0" u="none" strike="noStrike" cap="none" normalizeH="0" baseline="0" dirty="0">
                          <a:ln>
                            <a:noFill/>
                          </a:ln>
                          <a:solidFill>
                            <a:srgbClr val="333333"/>
                          </a:solidFill>
                          <a:effectLst/>
                          <a:latin typeface="华文细黑" pitchFamily="2" charset="-122"/>
                          <a:ea typeface="华文细黑" pitchFamily="2" charset="-122"/>
                          <a:cs typeface="Helvetica"/>
                        </a:rPr>
                        <a:t>：</a:t>
                      </a:r>
                      <a:r>
                        <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rPr>
                        <a:t>Safari</a:t>
                      </a:r>
                      <a:endParaRPr kumimoji="0" lang="zh-CN" altLang="zh-CN" sz="1800" b="0" i="0" u="none" strike="noStrike" cap="none" normalizeH="0" baseline="0" dirty="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rPr>
                        <a:t>iPod Touch</a:t>
                      </a:r>
                      <a:r>
                        <a:rPr kumimoji="0" lang="zh-CN" sz="1800" b="0" i="0" u="none" strike="noStrike" cap="none" normalizeH="0" baseline="0" dirty="0">
                          <a:ln>
                            <a:noFill/>
                          </a:ln>
                          <a:solidFill>
                            <a:srgbClr val="333333"/>
                          </a:solidFill>
                          <a:effectLst/>
                          <a:latin typeface="华文细黑" pitchFamily="2" charset="-122"/>
                          <a:ea typeface="华文细黑" pitchFamily="2" charset="-122"/>
                          <a:cs typeface="Helvetica"/>
                        </a:rPr>
                        <a:t>和</a:t>
                      </a:r>
                      <a:r>
                        <a:rPr kumimoji="0" lang="en-US" altLang="zh-CN" sz="1800" b="0" i="0" u="none" strike="noStrike" cap="none" normalizeH="0" baseline="0" dirty="0" err="1">
                          <a:ln>
                            <a:noFill/>
                          </a:ln>
                          <a:solidFill>
                            <a:srgbClr val="333333"/>
                          </a:solidFill>
                          <a:effectLst/>
                          <a:latin typeface="华文细黑" pitchFamily="2" charset="-122"/>
                          <a:ea typeface="华文细黑" pitchFamily="2" charset="-122"/>
                          <a:cs typeface="Times New Roman" pitchFamily="18" charset="0"/>
                        </a:rPr>
                        <a:t>iPhone</a:t>
                      </a:r>
                      <a:r>
                        <a:rPr kumimoji="0" lang="zh-CN" sz="1800" b="0" i="0" u="none" strike="noStrike" cap="none" normalizeH="0" baseline="0" dirty="0">
                          <a:ln>
                            <a:noFill/>
                          </a:ln>
                          <a:solidFill>
                            <a:srgbClr val="333333"/>
                          </a:solidFill>
                          <a:effectLst/>
                          <a:latin typeface="华文细黑" pitchFamily="2" charset="-122"/>
                          <a:ea typeface="华文细黑" pitchFamily="2" charset="-122"/>
                          <a:cs typeface="Helvetica"/>
                        </a:rPr>
                        <a:t>：最新</a:t>
                      </a:r>
                      <a:r>
                        <a:rPr kumimoji="0" lang="en-US" altLang="zh-CN" sz="1800" b="0" i="0" u="none" strike="noStrike" cap="none" normalizeH="0" baseline="0" dirty="0" err="1">
                          <a:ln>
                            <a:noFill/>
                          </a:ln>
                          <a:solidFill>
                            <a:srgbClr val="333333"/>
                          </a:solidFill>
                          <a:effectLst/>
                          <a:latin typeface="华文细黑" pitchFamily="2" charset="-122"/>
                          <a:ea typeface="华文细黑" pitchFamily="2" charset="-122"/>
                          <a:cs typeface="Times New Roman" pitchFamily="18" charset="0"/>
                        </a:rPr>
                        <a:t>iOS</a:t>
                      </a:r>
                      <a:r>
                        <a:rPr kumimoji="0" lang="zh-CN" sz="1800" b="0" i="0" u="none" strike="noStrike" cap="none" normalizeH="0" baseline="0" dirty="0">
                          <a:ln>
                            <a:noFill/>
                          </a:ln>
                          <a:solidFill>
                            <a:srgbClr val="333333"/>
                          </a:solidFill>
                          <a:effectLst/>
                          <a:latin typeface="华文细黑" pitchFamily="2" charset="-122"/>
                          <a:ea typeface="华文细黑" pitchFamily="2" charset="-122"/>
                          <a:cs typeface="Helvetica"/>
                        </a:rPr>
                        <a:t>系统可浏览</a:t>
                      </a:r>
                      <a:r>
                        <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rPr>
                        <a:t>mobile</a:t>
                      </a:r>
                      <a:r>
                        <a:rPr kumimoji="0" lang="zh-CN" sz="1800" b="0" i="0" u="none" strike="noStrike" cap="none" normalizeH="0" baseline="0" dirty="0">
                          <a:ln>
                            <a:noFill/>
                          </a:ln>
                          <a:solidFill>
                            <a:srgbClr val="333333"/>
                          </a:solidFill>
                          <a:effectLst/>
                          <a:latin typeface="华文细黑" pitchFamily="2" charset="-122"/>
                          <a:ea typeface="华文细黑" pitchFamily="2" charset="-122"/>
                          <a:cs typeface="Helvetica"/>
                        </a:rPr>
                        <a:t>版网站</a:t>
                      </a:r>
                      <a:endParaRPr kumimoji="0" lang="zh-CN" sz="1800" b="0" i="0" u="none" strike="noStrike" cap="none" normalizeH="0" baseline="0" dirty="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Times New Roman" pitchFamily="18" charset="0"/>
                        </a:rPr>
                        <a:t>Android</a:t>
                      </a:r>
                      <a:r>
                        <a:rPr kumimoji="0" lang="zh-CN" sz="1800" b="0" i="0" u="none" strike="noStrike" cap="none" normalizeH="0" baseline="0" dirty="0">
                          <a:ln>
                            <a:noFill/>
                          </a:ln>
                          <a:solidFill>
                            <a:srgbClr val="333333"/>
                          </a:solidFill>
                          <a:effectLst/>
                          <a:latin typeface="华文细黑" pitchFamily="2" charset="-122"/>
                          <a:ea typeface="华文细黑" pitchFamily="2" charset="-122"/>
                          <a:cs typeface="Helvetica"/>
                        </a:rPr>
                        <a:t>系统</a:t>
                      </a:r>
                      <a:r>
                        <a:rPr kumimoji="0" lang="zh-CN" altLang="en-US" sz="1800" b="0" i="0" u="none" strike="noStrike" cap="none" normalizeH="0" baseline="0" dirty="0">
                          <a:ln>
                            <a:noFill/>
                          </a:ln>
                          <a:solidFill>
                            <a:srgbClr val="333333"/>
                          </a:solidFill>
                          <a:effectLst/>
                          <a:latin typeface="华文细黑" pitchFamily="2" charset="-122"/>
                          <a:ea typeface="华文细黑" pitchFamily="2" charset="-122"/>
                          <a:cs typeface="Helvetica"/>
                        </a:rPr>
                        <a:t>：安卓</a:t>
                      </a:r>
                      <a:r>
                        <a:rPr kumimoji="0" lang="en-US" altLang="zh-CN" sz="1800" b="0" i="0" u="none" strike="noStrike" cap="none" normalizeH="0" baseline="0" dirty="0">
                          <a:ln>
                            <a:noFill/>
                          </a:ln>
                          <a:solidFill>
                            <a:srgbClr val="333333"/>
                          </a:solidFill>
                          <a:effectLst/>
                          <a:latin typeface="华文细黑" pitchFamily="2" charset="-122"/>
                          <a:ea typeface="华文细黑" pitchFamily="2" charset="-122"/>
                          <a:cs typeface="Helvetica"/>
                        </a:rPr>
                        <a:t>3.0</a:t>
                      </a:r>
                      <a:r>
                        <a:rPr kumimoji="0" lang="zh-CN" altLang="en-US" sz="1800" b="0" i="0" u="none" strike="noStrike" cap="none" normalizeH="0" baseline="0" dirty="0">
                          <a:ln>
                            <a:noFill/>
                          </a:ln>
                          <a:solidFill>
                            <a:srgbClr val="333333"/>
                          </a:solidFill>
                          <a:effectLst/>
                          <a:latin typeface="华文细黑" pitchFamily="2" charset="-122"/>
                          <a:ea typeface="华文细黑" pitchFamily="2" charset="-122"/>
                          <a:cs typeface="Helvetica"/>
                        </a:rPr>
                        <a:t>以上的操作系统自带的浏览器</a:t>
                      </a:r>
                      <a:endParaRPr kumimoji="0" lang="zh-CN" altLang="zh-CN" sz="1800" b="0" i="0" u="none" strike="noStrike" cap="none" normalizeH="0" baseline="0" dirty="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0497" name="Picture 2"/>
          <p:cNvPicPr>
            <a:picLocks noChangeAspect="1" noChangeArrowheads="1"/>
          </p:cNvPicPr>
          <p:nvPr/>
        </p:nvPicPr>
        <p:blipFill>
          <a:blip r:embed="rId3" cstate="print"/>
          <a:srcRect/>
          <a:stretch>
            <a:fillRect/>
          </a:stretch>
        </p:blipFill>
        <p:spPr bwMode="auto">
          <a:xfrm>
            <a:off x="3500438" y="5700167"/>
            <a:ext cx="3143250" cy="8001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671513" y="1137369"/>
            <a:ext cx="7908925" cy="1357312"/>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平台使用</a:t>
            </a:r>
            <a:endParaRPr lang="en-US" altLang="zh-CN" sz="4400" dirty="0">
              <a:latin typeface="微软雅黑" pitchFamily="34" charset="-122"/>
              <a:ea typeface="微软雅黑" pitchFamily="34" charset="-122"/>
            </a:endParaRPr>
          </a:p>
          <a:p>
            <a:r>
              <a:rPr lang="en-US" altLang="zh-CN" sz="4000" dirty="0">
                <a:latin typeface="微软雅黑" pitchFamily="34" charset="-122"/>
                <a:ea typeface="微软雅黑" pitchFamily="34" charset="-122"/>
              </a:rPr>
              <a:t>A. </a:t>
            </a:r>
            <a:r>
              <a:rPr lang="zh-CN" altLang="en-US" sz="4000" dirty="0">
                <a:latin typeface="微软雅黑" pitchFamily="34" charset="-122"/>
                <a:ea typeface="微软雅黑" pitchFamily="34" charset="-122"/>
              </a:rPr>
              <a:t>期刊</a:t>
            </a:r>
            <a:endParaRPr lang="en-US" altLang="zh-CN" sz="1600" dirty="0">
              <a:latin typeface="微软雅黑" pitchFamily="34" charset="-122"/>
              <a:ea typeface="微软雅黑" pitchFamily="34" charset="-122"/>
            </a:endParaRPr>
          </a:p>
        </p:txBody>
      </p:sp>
      <p:pic>
        <p:nvPicPr>
          <p:cNvPr id="31745" name="Picture 1"/>
          <p:cNvPicPr>
            <a:picLocks noChangeAspect="1" noChangeArrowheads="1"/>
          </p:cNvPicPr>
          <p:nvPr/>
        </p:nvPicPr>
        <p:blipFill>
          <a:blip r:embed="rId3"/>
          <a:stretch>
            <a:fillRect/>
          </a:stretch>
        </p:blipFill>
        <p:spPr bwMode="auto">
          <a:xfrm>
            <a:off x="1357290" y="2500306"/>
            <a:ext cx="5799426" cy="4134466"/>
          </a:xfrm>
          <a:prstGeom prst="rect">
            <a:avLst/>
          </a:prstGeom>
          <a:noFill/>
          <a:ln w="9525">
            <a:solidFill>
              <a:schemeClr val="tx1">
                <a:lumMod val="50000"/>
                <a:lumOff val="50000"/>
              </a:schemeClr>
            </a:solidFill>
            <a:miter lim="800000"/>
            <a:headEnd/>
            <a:tailEnd/>
          </a:ln>
          <a:effectLst/>
        </p:spPr>
      </p:pic>
      <p:sp>
        <p:nvSpPr>
          <p:cNvPr id="9" name="圆角矩形标注 8"/>
          <p:cNvSpPr>
            <a:spLocks noChangeArrowheads="1"/>
          </p:cNvSpPr>
          <p:nvPr/>
        </p:nvSpPr>
        <p:spPr bwMode="auto">
          <a:xfrm>
            <a:off x="4500562" y="3929066"/>
            <a:ext cx="3071837" cy="1500187"/>
          </a:xfrm>
          <a:prstGeom prst="wedgeRoundRectCallout">
            <a:avLst>
              <a:gd name="adj1" fmla="val -130120"/>
              <a:gd name="adj2" fmla="val -8182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dirty="0">
                <a:latin typeface="Calibri" pitchFamily="34" charset="0"/>
              </a:rPr>
              <a:t>在网站主页点击导航栏下拉框内的</a:t>
            </a:r>
            <a:r>
              <a:rPr lang="en-US" altLang="zh-CN" sz="2000" dirty="0">
                <a:latin typeface="Calibri" pitchFamily="34" charset="0"/>
              </a:rPr>
              <a:t>All Journal</a:t>
            </a:r>
            <a:r>
              <a:rPr lang="zh-CN" altLang="en-US" sz="2000" dirty="0">
                <a:latin typeface="Calibri" pitchFamily="34" charset="0"/>
              </a:rPr>
              <a:t>，进入</a:t>
            </a:r>
            <a:r>
              <a:rPr lang="en-US" altLang="zh-CN" sz="2000" dirty="0">
                <a:latin typeface="Calibri" pitchFamily="34" charset="0"/>
              </a:rPr>
              <a:t>ASME</a:t>
            </a:r>
            <a:r>
              <a:rPr lang="zh-CN" altLang="en-US" sz="2000" dirty="0">
                <a:latin typeface="Calibri" pitchFamily="34" charset="0"/>
              </a:rPr>
              <a:t>期刊主页</a:t>
            </a:r>
            <a:endParaRPr lang="en-US" altLang="zh-CN"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785786" y="1428736"/>
            <a:ext cx="6538342" cy="4748195"/>
          </a:xfrm>
          <a:prstGeom prst="rect">
            <a:avLst/>
          </a:prstGeom>
          <a:noFill/>
          <a:ln w="9525">
            <a:solidFill>
              <a:schemeClr val="tx1">
                <a:lumMod val="50000"/>
                <a:lumOff val="50000"/>
              </a:schemeClr>
            </a:solidFill>
            <a:miter lim="800000"/>
            <a:headEnd/>
            <a:tailEnd/>
          </a:ln>
          <a:effectLst/>
        </p:spPr>
      </p:pic>
      <p:sp>
        <p:nvSpPr>
          <p:cNvPr id="11" name="圆角矩形标注 10"/>
          <p:cNvSpPr>
            <a:spLocks noChangeArrowheads="1"/>
          </p:cNvSpPr>
          <p:nvPr/>
        </p:nvSpPr>
        <p:spPr bwMode="auto">
          <a:xfrm>
            <a:off x="5429256" y="5643578"/>
            <a:ext cx="1643074" cy="571500"/>
          </a:xfrm>
          <a:prstGeom prst="wedgeRoundRectCallout">
            <a:avLst>
              <a:gd name="adj1" fmla="val -68853"/>
              <a:gd name="adj2" fmla="val -2584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浏览全部期刊</a:t>
            </a:r>
            <a:endParaRPr lang="en-US" altLang="zh-CN" dirty="0">
              <a:latin typeface="Calibri" pitchFamily="34" charset="0"/>
            </a:endParaRPr>
          </a:p>
        </p:txBody>
      </p:sp>
      <p:grpSp>
        <p:nvGrpSpPr>
          <p:cNvPr id="2" name="组合 7"/>
          <p:cNvGrpSpPr>
            <a:grpSpLocks/>
          </p:cNvGrpSpPr>
          <p:nvPr/>
        </p:nvGrpSpPr>
        <p:grpSpPr bwMode="auto">
          <a:xfrm>
            <a:off x="1643042" y="1142985"/>
            <a:ext cx="6786610" cy="2000264"/>
            <a:chOff x="1571583" y="763530"/>
            <a:chExt cx="6243705" cy="2000278"/>
          </a:xfrm>
        </p:grpSpPr>
        <p:sp>
          <p:nvSpPr>
            <p:cNvPr id="22536" name="圆角矩形标注 8"/>
            <p:cNvSpPr>
              <a:spLocks noChangeArrowheads="1"/>
            </p:cNvSpPr>
            <p:nvPr/>
          </p:nvSpPr>
          <p:spPr bwMode="auto">
            <a:xfrm>
              <a:off x="5712145" y="763530"/>
              <a:ext cx="2103143" cy="2000278"/>
            </a:xfrm>
            <a:prstGeom prst="wedgeRoundRectCallout">
              <a:avLst>
                <a:gd name="adj1" fmla="val -84177"/>
                <a:gd name="adj2" fmla="val -257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endParaRPr lang="en-US" altLang="zh-CN" sz="2000" dirty="0">
                <a:latin typeface="Calibri" pitchFamily="34" charset="0"/>
              </a:endParaRPr>
            </a:p>
            <a:p>
              <a:pPr>
                <a:buFont typeface="Wingdings" pitchFamily="2" charset="2"/>
                <a:buChar char="Ø"/>
              </a:pPr>
              <a:r>
                <a:rPr lang="zh-CN" altLang="en-US" dirty="0">
                  <a:latin typeface="Calibri" pitchFamily="34" charset="0"/>
                </a:rPr>
                <a:t>期刊浏览</a:t>
              </a:r>
              <a:endParaRPr lang="en-US" altLang="zh-CN" dirty="0">
                <a:latin typeface="Calibri" pitchFamily="34" charset="0"/>
              </a:endParaRPr>
            </a:p>
            <a:p>
              <a:pPr>
                <a:buFont typeface="Wingdings" pitchFamily="2" charset="2"/>
                <a:buChar char="Ø"/>
              </a:pPr>
              <a:r>
                <a:rPr lang="en-US" altLang="zh-CN" dirty="0">
                  <a:latin typeface="Calibri" pitchFamily="34" charset="0"/>
                </a:rPr>
                <a:t> </a:t>
              </a:r>
              <a:r>
                <a:rPr lang="zh-CN" altLang="en-US" dirty="0">
                  <a:latin typeface="Calibri" pitchFamily="34" charset="0"/>
                </a:rPr>
                <a:t>论文提交</a:t>
              </a:r>
              <a:endParaRPr lang="en-US" altLang="zh-CN" dirty="0">
                <a:latin typeface="Calibri" pitchFamily="34" charset="0"/>
              </a:endParaRPr>
            </a:p>
            <a:p>
              <a:pPr>
                <a:buFont typeface="Wingdings" pitchFamily="2" charset="2"/>
                <a:buChar char="Ø"/>
              </a:pPr>
              <a:r>
                <a:rPr lang="zh-CN" altLang="en-US" dirty="0">
                  <a:latin typeface="Calibri" pitchFamily="34" charset="0"/>
                </a:rPr>
                <a:t>作者详情</a:t>
              </a:r>
              <a:endParaRPr lang="en-US" altLang="zh-CN" dirty="0">
                <a:latin typeface="Calibri" pitchFamily="34" charset="0"/>
              </a:endParaRPr>
            </a:p>
            <a:p>
              <a:pPr>
                <a:buFont typeface="Wingdings" pitchFamily="2" charset="2"/>
                <a:buChar char="Ø"/>
              </a:pPr>
              <a:r>
                <a:rPr lang="zh-CN" altLang="en-US" dirty="0">
                  <a:latin typeface="Calibri" pitchFamily="34" charset="0"/>
                </a:rPr>
                <a:t>关于：期刊介绍；标题历史；编辑政策；论文征集</a:t>
              </a:r>
              <a:endParaRPr lang="en-US" altLang="zh-CN" dirty="0">
                <a:latin typeface="Calibri" pitchFamily="34" charset="0"/>
              </a:endParaRPr>
            </a:p>
            <a:p>
              <a:endParaRPr lang="en-US" altLang="zh-CN" sz="2000" dirty="0">
                <a:latin typeface="Calibri" pitchFamily="34" charset="0"/>
              </a:endParaRPr>
            </a:p>
          </p:txBody>
        </p:sp>
        <p:sp>
          <p:nvSpPr>
            <p:cNvPr id="22537" name="Rectangle 7"/>
            <p:cNvSpPr>
              <a:spLocks noChangeArrowheads="1"/>
            </p:cNvSpPr>
            <p:nvPr/>
          </p:nvSpPr>
          <p:spPr bwMode="auto">
            <a:xfrm>
              <a:off x="1571583" y="1692229"/>
              <a:ext cx="3214722" cy="78582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grpSp>
        <p:nvGrpSpPr>
          <p:cNvPr id="3" name="组合 11"/>
          <p:cNvGrpSpPr>
            <a:grpSpLocks/>
          </p:cNvGrpSpPr>
          <p:nvPr/>
        </p:nvGrpSpPr>
        <p:grpSpPr bwMode="auto">
          <a:xfrm>
            <a:off x="1857356" y="3429001"/>
            <a:ext cx="5286411" cy="1928826"/>
            <a:chOff x="1857339" y="3049561"/>
            <a:chExt cx="5286456" cy="1928840"/>
          </a:xfrm>
        </p:grpSpPr>
        <p:sp>
          <p:nvSpPr>
            <p:cNvPr id="22534" name="圆角矩形标注 9"/>
            <p:cNvSpPr>
              <a:spLocks noChangeArrowheads="1"/>
            </p:cNvSpPr>
            <p:nvPr/>
          </p:nvSpPr>
          <p:spPr bwMode="auto">
            <a:xfrm>
              <a:off x="5572146" y="3192437"/>
              <a:ext cx="1571649" cy="1071578"/>
            </a:xfrm>
            <a:prstGeom prst="wedgeRoundRectCallout">
              <a:avLst>
                <a:gd name="adj1" fmla="val -84246"/>
                <a:gd name="adj2" fmla="val 1893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r>
                <a:rPr lang="zh-CN" altLang="en-US" dirty="0">
                  <a:latin typeface="Calibri" pitchFamily="34" charset="0"/>
                </a:rPr>
                <a:t>期刊媒体</a:t>
              </a:r>
              <a:endParaRPr lang="en-US" altLang="zh-CN" dirty="0">
                <a:latin typeface="Calibri" pitchFamily="34" charset="0"/>
              </a:endParaRPr>
            </a:p>
            <a:p>
              <a:pPr>
                <a:buFont typeface="Wingdings" pitchFamily="2" charset="2"/>
                <a:buChar char="Ø"/>
              </a:pPr>
              <a:r>
                <a:rPr lang="zh-CN" altLang="en-US" dirty="0">
                  <a:latin typeface="Calibri" pitchFamily="34" charset="0"/>
                </a:rPr>
                <a:t>论文征集</a:t>
              </a:r>
              <a:endParaRPr lang="en-US" altLang="zh-CN" dirty="0">
                <a:latin typeface="Calibri" pitchFamily="34" charset="0"/>
              </a:endParaRPr>
            </a:p>
            <a:p>
              <a:pPr>
                <a:buFont typeface="Wingdings" pitchFamily="2" charset="2"/>
                <a:buChar char="Ø"/>
              </a:pPr>
              <a:r>
                <a:rPr lang="zh-CN" altLang="en-US" dirty="0">
                  <a:latin typeface="Calibri" pitchFamily="34" charset="0"/>
                </a:rPr>
                <a:t>作者指南</a:t>
              </a:r>
              <a:endParaRPr lang="en-US" altLang="zh-CN" dirty="0">
                <a:latin typeface="Calibri" pitchFamily="34" charset="0"/>
              </a:endParaRPr>
            </a:p>
          </p:txBody>
        </p:sp>
        <p:sp>
          <p:nvSpPr>
            <p:cNvPr id="22535" name="Rectangle 7"/>
            <p:cNvSpPr>
              <a:spLocks noChangeArrowheads="1"/>
            </p:cNvSpPr>
            <p:nvPr/>
          </p:nvSpPr>
          <p:spPr bwMode="auto">
            <a:xfrm>
              <a:off x="1857339" y="3049561"/>
              <a:ext cx="2857544" cy="192884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
        <p:nvSpPr>
          <p:cNvPr id="10" name="Rectangle 7"/>
          <p:cNvSpPr>
            <a:spLocks noChangeArrowheads="1"/>
          </p:cNvSpPr>
          <p:nvPr/>
        </p:nvSpPr>
        <p:spPr bwMode="auto">
          <a:xfrm flipV="1">
            <a:off x="3357554" y="5510226"/>
            <a:ext cx="1509722" cy="347665"/>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500034" y="1571612"/>
            <a:ext cx="7592461" cy="4379838"/>
          </a:xfrm>
          <a:prstGeom prst="rect">
            <a:avLst/>
          </a:prstGeom>
          <a:noFill/>
          <a:ln w="9525">
            <a:solidFill>
              <a:schemeClr val="tx1">
                <a:lumMod val="50000"/>
                <a:lumOff val="50000"/>
              </a:schemeClr>
            </a:solidFill>
            <a:miter lim="800000"/>
            <a:headEnd/>
            <a:tailEnd/>
          </a:ln>
          <a:effectLst/>
        </p:spPr>
      </p:pic>
      <p:sp>
        <p:nvSpPr>
          <p:cNvPr id="11" name="圆角矩形标注 10"/>
          <p:cNvSpPr>
            <a:spLocks noChangeArrowheads="1"/>
          </p:cNvSpPr>
          <p:nvPr/>
        </p:nvSpPr>
        <p:spPr bwMode="auto">
          <a:xfrm>
            <a:off x="6357937" y="4572008"/>
            <a:ext cx="1928839" cy="785818"/>
          </a:xfrm>
          <a:prstGeom prst="wedgeRoundRectCallout">
            <a:avLst>
              <a:gd name="adj1" fmla="val -40052"/>
              <a:gd name="adj2" fmla="val -10530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该刊详情及学科领域等</a:t>
            </a:r>
            <a:endParaRPr lang="en-US" altLang="zh-CN" dirty="0">
              <a:latin typeface="Calibri" pitchFamily="34" charset="0"/>
            </a:endParaRPr>
          </a:p>
        </p:txBody>
      </p:sp>
      <p:grpSp>
        <p:nvGrpSpPr>
          <p:cNvPr id="2" name="组合 7"/>
          <p:cNvGrpSpPr>
            <a:grpSpLocks/>
          </p:cNvGrpSpPr>
          <p:nvPr/>
        </p:nvGrpSpPr>
        <p:grpSpPr bwMode="auto">
          <a:xfrm>
            <a:off x="1357290" y="500041"/>
            <a:ext cx="7143800" cy="2357453"/>
            <a:chOff x="-1143050" y="928666"/>
            <a:chExt cx="7143826" cy="2357470"/>
          </a:xfrm>
        </p:grpSpPr>
        <p:sp>
          <p:nvSpPr>
            <p:cNvPr id="22536" name="圆角矩形标注 8"/>
            <p:cNvSpPr>
              <a:spLocks noChangeArrowheads="1"/>
            </p:cNvSpPr>
            <p:nvPr/>
          </p:nvSpPr>
          <p:spPr bwMode="auto">
            <a:xfrm>
              <a:off x="3286122" y="928666"/>
              <a:ext cx="2714654" cy="2357470"/>
            </a:xfrm>
            <a:prstGeom prst="wedgeRoundRectCallout">
              <a:avLst>
                <a:gd name="adj1" fmla="val -92082"/>
                <a:gd name="adj2" fmla="val 3795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endParaRPr lang="en-US" altLang="zh-CN" sz="2000" dirty="0">
                <a:latin typeface="Calibri" pitchFamily="34" charset="0"/>
              </a:endParaRPr>
            </a:p>
            <a:p>
              <a:endParaRPr lang="en-US" altLang="zh-CN" sz="2000" dirty="0">
                <a:latin typeface="Calibri" pitchFamily="34" charset="0"/>
              </a:endParaRPr>
            </a:p>
            <a:p>
              <a:r>
                <a:rPr lang="zh-CN" altLang="en-US" dirty="0">
                  <a:latin typeface="Calibri" pitchFamily="34" charset="0"/>
                </a:rPr>
                <a:t>点击可浏览</a:t>
              </a:r>
              <a:endParaRPr lang="en-US" altLang="zh-CN" dirty="0">
                <a:latin typeface="Calibri" pitchFamily="34" charset="0"/>
              </a:endParaRPr>
            </a:p>
            <a:p>
              <a:pPr>
                <a:buFont typeface="Wingdings" pitchFamily="2" charset="2"/>
                <a:buChar char="Ø"/>
              </a:pPr>
              <a:r>
                <a:rPr lang="zh-CN" altLang="en-US" dirty="0">
                  <a:latin typeface="Calibri" pitchFamily="34" charset="0"/>
                </a:rPr>
                <a:t>最新期的目录</a:t>
              </a:r>
              <a:endParaRPr lang="en-US" altLang="zh-CN" dirty="0">
                <a:latin typeface="Calibri" pitchFamily="34" charset="0"/>
              </a:endParaRPr>
            </a:p>
            <a:p>
              <a:pPr>
                <a:buFont typeface="Wingdings" pitchFamily="2" charset="2"/>
                <a:buChar char="Ø"/>
              </a:pPr>
              <a:r>
                <a:rPr lang="en-US" altLang="zh-CN" dirty="0">
                  <a:latin typeface="Calibri" pitchFamily="34" charset="0"/>
                </a:rPr>
                <a:t> </a:t>
              </a:r>
              <a:r>
                <a:rPr lang="zh-CN" altLang="en-US" dirty="0">
                  <a:latin typeface="Calibri" pitchFamily="34" charset="0"/>
                </a:rPr>
                <a:t>编辑刚收到的投稿</a:t>
              </a:r>
              <a:endParaRPr lang="en-US" altLang="zh-CN" dirty="0">
                <a:latin typeface="Calibri" pitchFamily="34" charset="0"/>
              </a:endParaRPr>
            </a:p>
            <a:p>
              <a:pPr>
                <a:buFont typeface="Wingdings" pitchFamily="2" charset="2"/>
                <a:buChar char="Ø"/>
              </a:pPr>
              <a:r>
                <a:rPr lang="zh-CN" altLang="en-US" dirty="0">
                  <a:latin typeface="Calibri" pitchFamily="34" charset="0"/>
                </a:rPr>
                <a:t>该刊所有年份卷期</a:t>
              </a:r>
              <a:endParaRPr lang="en-US" altLang="zh-CN" dirty="0">
                <a:latin typeface="Calibri" pitchFamily="34" charset="0"/>
              </a:endParaRPr>
            </a:p>
            <a:p>
              <a:pPr>
                <a:buFont typeface="Wingdings" pitchFamily="2" charset="2"/>
                <a:buChar char="Ø"/>
              </a:pPr>
              <a:r>
                <a:rPr lang="zh-CN" altLang="en-US" dirty="0">
                  <a:latin typeface="Calibri" pitchFamily="34" charset="0"/>
                </a:rPr>
                <a:t>作者：提交论文；作者信息；索引信息；重印和许可；论文征集等</a:t>
              </a:r>
              <a:endParaRPr lang="en-US" altLang="zh-CN" dirty="0">
                <a:latin typeface="Calibri" pitchFamily="34" charset="0"/>
              </a:endParaRPr>
            </a:p>
            <a:p>
              <a:pPr>
                <a:buFont typeface="Wingdings" pitchFamily="2" charset="2"/>
                <a:buChar char="Ø"/>
              </a:pPr>
              <a:endParaRPr lang="en-US" altLang="zh-CN" sz="2000" dirty="0">
                <a:latin typeface="Calibri" pitchFamily="34" charset="0"/>
              </a:endParaRPr>
            </a:p>
            <a:p>
              <a:pPr>
                <a:buFont typeface="Wingdings" pitchFamily="2" charset="2"/>
                <a:buChar char="Ø"/>
              </a:pPr>
              <a:endParaRPr lang="en-US" altLang="zh-CN" sz="2000" dirty="0">
                <a:latin typeface="Calibri" pitchFamily="34" charset="0"/>
              </a:endParaRPr>
            </a:p>
          </p:txBody>
        </p:sp>
        <p:sp>
          <p:nvSpPr>
            <p:cNvPr id="22537" name="Rectangle 7"/>
            <p:cNvSpPr>
              <a:spLocks noChangeArrowheads="1"/>
            </p:cNvSpPr>
            <p:nvPr/>
          </p:nvSpPr>
          <p:spPr bwMode="auto">
            <a:xfrm>
              <a:off x="-1143050" y="2786068"/>
              <a:ext cx="3071845" cy="357191"/>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grpSp>
        <p:nvGrpSpPr>
          <p:cNvPr id="3" name="组合 11"/>
          <p:cNvGrpSpPr>
            <a:grpSpLocks/>
          </p:cNvGrpSpPr>
          <p:nvPr/>
        </p:nvGrpSpPr>
        <p:grpSpPr bwMode="auto">
          <a:xfrm>
            <a:off x="642910" y="3357562"/>
            <a:ext cx="2786082" cy="2571769"/>
            <a:chOff x="642881" y="2978121"/>
            <a:chExt cx="2786105" cy="2571787"/>
          </a:xfrm>
        </p:grpSpPr>
        <p:sp>
          <p:nvSpPr>
            <p:cNvPr id="22534" name="圆角矩形标注 9"/>
            <p:cNvSpPr>
              <a:spLocks noChangeArrowheads="1"/>
            </p:cNvSpPr>
            <p:nvPr/>
          </p:nvSpPr>
          <p:spPr bwMode="auto">
            <a:xfrm>
              <a:off x="642881" y="2978121"/>
              <a:ext cx="2214596" cy="642946"/>
            </a:xfrm>
            <a:prstGeom prst="wedgeRoundRectCallout">
              <a:avLst>
                <a:gd name="adj1" fmla="val 29509"/>
                <a:gd name="adj2" fmla="val 8633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最新文章、高阅读量和高引用量文章</a:t>
              </a:r>
              <a:endParaRPr lang="en-US" altLang="zh-CN" dirty="0">
                <a:latin typeface="Calibri" pitchFamily="34" charset="0"/>
              </a:endParaRPr>
            </a:p>
          </p:txBody>
        </p:sp>
        <p:sp>
          <p:nvSpPr>
            <p:cNvPr id="22535" name="Rectangle 7"/>
            <p:cNvSpPr>
              <a:spLocks noChangeArrowheads="1"/>
            </p:cNvSpPr>
            <p:nvPr/>
          </p:nvSpPr>
          <p:spPr bwMode="auto">
            <a:xfrm>
              <a:off x="1500144" y="3906823"/>
              <a:ext cx="1928842" cy="1643085"/>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
        <p:nvSpPr>
          <p:cNvPr id="10" name="Rectangle 7"/>
          <p:cNvSpPr>
            <a:spLocks noChangeArrowheads="1"/>
          </p:cNvSpPr>
          <p:nvPr/>
        </p:nvSpPr>
        <p:spPr bwMode="auto">
          <a:xfrm>
            <a:off x="4143372" y="2857496"/>
            <a:ext cx="3071834" cy="121444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a:spLocks/>
          </p:cNvSpPr>
          <p:nvPr/>
        </p:nvSpPr>
        <p:spPr bwMode="auto">
          <a:xfrm>
            <a:off x="708670" y="2204864"/>
            <a:ext cx="5807546" cy="2928094"/>
          </a:xfrm>
          <a:prstGeom prst="rect">
            <a:avLst/>
          </a:prstGeom>
          <a:noFill/>
          <a:ln w="9525">
            <a:noFill/>
            <a:miter lim="800000"/>
            <a:headEnd/>
            <a:tailEnd/>
          </a:ln>
        </p:spPr>
        <p:txBody>
          <a:bodyPr/>
          <a:lstStyle/>
          <a:p>
            <a:pPr>
              <a:lnSpc>
                <a:spcPct val="150000"/>
              </a:lnSpc>
            </a:pPr>
            <a:r>
              <a:rPr lang="zh-CN" altLang="en-US" sz="2400" dirty="0">
                <a:latin typeface="微软雅黑" pitchFamily="34" charset="-122"/>
                <a:ea typeface="微软雅黑" pitchFamily="34" charset="-122"/>
              </a:rPr>
              <a:t>美国机械工程师学会（</a:t>
            </a:r>
            <a:r>
              <a:rPr lang="en-US" altLang="zh-CN" sz="2400" dirty="0">
                <a:latin typeface="微软雅黑" pitchFamily="34" charset="-122"/>
                <a:ea typeface="微软雅黑" pitchFamily="34" charset="-122"/>
              </a:rPr>
              <a:t>American Society of Mechanical Engineers</a:t>
            </a:r>
            <a:r>
              <a:rPr lang="zh-CN" altLang="en-US" sz="2400" dirty="0">
                <a:latin typeface="微软雅黑" pitchFamily="34" charset="-122"/>
                <a:ea typeface="微软雅黑" pitchFamily="34" charset="-122"/>
              </a:rPr>
              <a:t>）成立于</a:t>
            </a:r>
            <a:r>
              <a:rPr lang="en-US" altLang="zh-CN" sz="2400" dirty="0">
                <a:latin typeface="微软雅黑" pitchFamily="34" charset="-122"/>
                <a:ea typeface="微软雅黑" pitchFamily="34" charset="-122"/>
              </a:rPr>
              <a:t>1880</a:t>
            </a:r>
            <a:r>
              <a:rPr lang="zh-CN" altLang="en-US" sz="2400" dirty="0">
                <a:latin typeface="微软雅黑" pitchFamily="34" charset="-122"/>
                <a:ea typeface="微软雅黑" pitchFamily="34" charset="-122"/>
              </a:rPr>
              <a:t>年。现已成为一家拥有全球</a:t>
            </a:r>
            <a:r>
              <a:rPr lang="en-US" altLang="zh-CN" sz="2400" dirty="0">
                <a:latin typeface="微软雅黑" pitchFamily="34" charset="-122"/>
                <a:ea typeface="微软雅黑" pitchFamily="34" charset="-122"/>
              </a:rPr>
              <a:t>130,000</a:t>
            </a:r>
            <a:r>
              <a:rPr lang="zh-CN" altLang="en-US" sz="2400" dirty="0">
                <a:latin typeface="微软雅黑" pitchFamily="34" charset="-122"/>
                <a:ea typeface="微软雅黑" pitchFamily="34" charset="-122"/>
              </a:rPr>
              <a:t>名会员的国际性非赢利</a:t>
            </a:r>
            <a:r>
              <a:rPr lang="zh-CN" altLang="en-US" sz="2400" b="1" dirty="0">
                <a:latin typeface="微软雅黑" pitchFamily="34" charset="-122"/>
                <a:ea typeface="微软雅黑" pitchFamily="34" charset="-122"/>
              </a:rPr>
              <a:t>教育</a:t>
            </a:r>
            <a:r>
              <a:rPr lang="zh-CN" altLang="en-US" sz="2400" dirty="0">
                <a:latin typeface="微软雅黑" pitchFamily="34" charset="-122"/>
                <a:ea typeface="微软雅黑" pitchFamily="34" charset="-122"/>
              </a:rPr>
              <a:t>和</a:t>
            </a:r>
            <a:r>
              <a:rPr lang="zh-CN" altLang="en-US" sz="2400" b="1" dirty="0">
                <a:latin typeface="微软雅黑" pitchFamily="34" charset="-122"/>
                <a:ea typeface="微软雅黑" pitchFamily="34" charset="-122"/>
              </a:rPr>
              <a:t>技术</a:t>
            </a:r>
            <a:r>
              <a:rPr lang="zh-CN" altLang="en-US" sz="2400" dirty="0">
                <a:latin typeface="微软雅黑" pitchFamily="34" charset="-122"/>
                <a:ea typeface="微软雅黑" pitchFamily="34" charset="-122"/>
              </a:rPr>
              <a:t>组织，也是世界上最大的技术出版机构之一。</a:t>
            </a:r>
          </a:p>
        </p:txBody>
      </p:sp>
      <p:pic>
        <p:nvPicPr>
          <p:cNvPr id="7172"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
        <p:nvSpPr>
          <p:cNvPr id="5" name="Title 1"/>
          <p:cNvSpPr txBox="1">
            <a:spLocks/>
          </p:cNvSpPr>
          <p:nvPr/>
        </p:nvSpPr>
        <p:spPr bwMode="auto">
          <a:xfrm>
            <a:off x="671513" y="1217861"/>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a:latin typeface="微软雅黑" pitchFamily="34" charset="-122"/>
                <a:ea typeface="微软雅黑" pitchFamily="34" charset="-122"/>
              </a:rPr>
              <a:t>学会简介</a:t>
            </a:r>
            <a:endParaRPr lang="en-US" altLang="zh-CN" sz="4400" dirty="0">
              <a:latin typeface="微软雅黑" pitchFamily="34" charset="-122"/>
              <a:ea typeface="微软雅黑"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a:grpSpLocks/>
          </p:cNvGrpSpPr>
          <p:nvPr/>
        </p:nvGrpSpPr>
        <p:grpSpPr bwMode="auto">
          <a:xfrm>
            <a:off x="285719" y="1357297"/>
            <a:ext cx="6715126" cy="5016523"/>
            <a:chOff x="285689" y="1116726"/>
            <a:chExt cx="6715173" cy="5016559"/>
          </a:xfrm>
        </p:grpSpPr>
        <p:pic>
          <p:nvPicPr>
            <p:cNvPr id="2051" name="Picture 3"/>
            <p:cNvPicPr>
              <a:picLocks noChangeAspect="1" noChangeArrowheads="1"/>
            </p:cNvPicPr>
            <p:nvPr/>
          </p:nvPicPr>
          <p:blipFill>
            <a:blip r:embed="rId3"/>
            <a:stretch>
              <a:fillRect/>
            </a:stretch>
          </p:blipFill>
          <p:spPr bwMode="auto">
            <a:xfrm>
              <a:off x="285689" y="4045706"/>
              <a:ext cx="4133406" cy="2087579"/>
            </a:xfrm>
            <a:prstGeom prst="rect">
              <a:avLst/>
            </a:prstGeom>
            <a:noFill/>
            <a:ln w="9525">
              <a:solidFill>
                <a:schemeClr val="tx1">
                  <a:lumMod val="50000"/>
                  <a:lumOff val="50000"/>
                </a:schemeClr>
              </a:solidFill>
              <a:miter lim="800000"/>
              <a:headEnd/>
              <a:tailEnd/>
            </a:ln>
            <a:effectLst/>
          </p:spPr>
        </p:pic>
        <p:pic>
          <p:nvPicPr>
            <p:cNvPr id="2050" name="Picture 2"/>
            <p:cNvPicPr>
              <a:picLocks noChangeAspect="1" noChangeArrowheads="1"/>
            </p:cNvPicPr>
            <p:nvPr/>
          </p:nvPicPr>
          <p:blipFill>
            <a:blip r:embed="rId4"/>
            <a:stretch>
              <a:fillRect/>
            </a:stretch>
          </p:blipFill>
          <p:spPr bwMode="auto">
            <a:xfrm>
              <a:off x="285690" y="1116726"/>
              <a:ext cx="6715172" cy="2627976"/>
            </a:xfrm>
            <a:prstGeom prst="rect">
              <a:avLst/>
            </a:prstGeom>
            <a:noFill/>
            <a:ln w="9525">
              <a:solidFill>
                <a:schemeClr val="tx1">
                  <a:lumMod val="50000"/>
                  <a:lumOff val="50000"/>
                </a:schemeClr>
              </a:solidFill>
              <a:miter lim="800000"/>
              <a:headEnd/>
              <a:tailEnd/>
            </a:ln>
            <a:effectLst/>
          </p:spPr>
        </p:pic>
      </p:grpSp>
      <p:sp>
        <p:nvSpPr>
          <p:cNvPr id="9" name="圆角矩形标注 8"/>
          <p:cNvSpPr>
            <a:spLocks noChangeArrowheads="1"/>
          </p:cNvSpPr>
          <p:nvPr/>
        </p:nvSpPr>
        <p:spPr bwMode="auto">
          <a:xfrm>
            <a:off x="3571868" y="1928802"/>
            <a:ext cx="2786082" cy="928687"/>
          </a:xfrm>
          <a:prstGeom prst="wedgeRoundRectCallout">
            <a:avLst>
              <a:gd name="adj1" fmla="val -111350"/>
              <a:gd name="adj2" fmla="val -8383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进入</a:t>
            </a:r>
            <a:r>
              <a:rPr lang="en-US" altLang="zh-CN" dirty="0">
                <a:latin typeface="Calibri" pitchFamily="34" charset="0"/>
              </a:rPr>
              <a:t>All Years</a:t>
            </a:r>
            <a:r>
              <a:rPr lang="zh-CN" altLang="en-US" dirty="0">
                <a:latin typeface="Calibri" pitchFamily="34" charset="0"/>
              </a:rPr>
              <a:t>，浏览该刊从创刊至今的所有期数</a:t>
            </a:r>
            <a:endParaRPr lang="en-US" altLang="zh-CN" sz="2000" dirty="0">
              <a:latin typeface="Calibri" pitchFamily="34" charset="0"/>
            </a:endParaRPr>
          </a:p>
        </p:txBody>
      </p:sp>
      <p:sp>
        <p:nvSpPr>
          <p:cNvPr id="10" name="圆角矩形标注 9"/>
          <p:cNvSpPr>
            <a:spLocks noChangeArrowheads="1"/>
          </p:cNvSpPr>
          <p:nvPr/>
        </p:nvSpPr>
        <p:spPr bwMode="auto">
          <a:xfrm>
            <a:off x="5214942" y="4572008"/>
            <a:ext cx="2214578" cy="1285884"/>
          </a:xfrm>
          <a:prstGeom prst="wedgeRoundRectCallout">
            <a:avLst>
              <a:gd name="adj1" fmla="val -85775"/>
              <a:gd name="adj2" fmla="val 4038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选择期刊年份，浏览该刊该年全部期数，如</a:t>
            </a:r>
            <a:r>
              <a:rPr lang="en-US" altLang="zh-CN" dirty="0">
                <a:latin typeface="Calibri" pitchFamily="34" charset="0"/>
              </a:rPr>
              <a:t>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85720" y="1285860"/>
            <a:ext cx="8585406" cy="4729177"/>
          </a:xfrm>
          <a:prstGeom prst="rect">
            <a:avLst/>
          </a:prstGeom>
          <a:noFill/>
          <a:ln w="9525">
            <a:solidFill>
              <a:schemeClr val="bg1">
                <a:lumMod val="65000"/>
              </a:schemeClr>
            </a:solidFill>
            <a:miter lim="800000"/>
            <a:headEnd/>
            <a:tailEnd/>
          </a:ln>
          <a:effectLst/>
        </p:spPr>
      </p:pic>
      <p:sp>
        <p:nvSpPr>
          <p:cNvPr id="14" name="Rectangle 7"/>
          <p:cNvSpPr>
            <a:spLocks noChangeArrowheads="1"/>
          </p:cNvSpPr>
          <p:nvPr/>
        </p:nvSpPr>
        <p:spPr bwMode="auto">
          <a:xfrm>
            <a:off x="500034" y="5072074"/>
            <a:ext cx="1428760" cy="42862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圆角矩形标注 9"/>
          <p:cNvSpPr>
            <a:spLocks noChangeArrowheads="1"/>
          </p:cNvSpPr>
          <p:nvPr/>
        </p:nvSpPr>
        <p:spPr bwMode="auto">
          <a:xfrm>
            <a:off x="2500299" y="5286388"/>
            <a:ext cx="1500198" cy="714375"/>
          </a:xfrm>
          <a:prstGeom prst="wedgeRoundRectCallout">
            <a:avLst>
              <a:gd name="adj1" fmla="val -81510"/>
              <a:gd name="adj2" fmla="val -4017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跳转到前一期或后一期</a:t>
            </a:r>
            <a:endParaRPr lang="en-US" altLang="zh-CN" dirty="0">
              <a:latin typeface="Calibri" pitchFamily="34" charset="0"/>
            </a:endParaRPr>
          </a:p>
        </p:txBody>
      </p:sp>
      <p:sp>
        <p:nvSpPr>
          <p:cNvPr id="15" name="Rectangle 7"/>
          <p:cNvSpPr>
            <a:spLocks noChangeArrowheads="1"/>
          </p:cNvSpPr>
          <p:nvPr/>
        </p:nvSpPr>
        <p:spPr bwMode="auto">
          <a:xfrm>
            <a:off x="6786578" y="2857496"/>
            <a:ext cx="1928826" cy="228601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8" name="圆角矩形标注 7"/>
          <p:cNvSpPr>
            <a:spLocks noChangeArrowheads="1"/>
          </p:cNvSpPr>
          <p:nvPr/>
        </p:nvSpPr>
        <p:spPr bwMode="auto">
          <a:xfrm>
            <a:off x="4357686" y="2928934"/>
            <a:ext cx="2000232" cy="1714512"/>
          </a:xfrm>
          <a:prstGeom prst="wedgeRoundRectCallout">
            <a:avLst>
              <a:gd name="adj1" fmla="val 69330"/>
              <a:gd name="adj2" fmla="val 515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lvl="0" eaLnBrk="0" fontAlgn="base" hangingPunct="0">
              <a:spcAft>
                <a:spcPct val="0"/>
              </a:spcAft>
              <a:defRPr/>
            </a:pPr>
            <a:endParaRPr lang="en-US" altLang="zh-CN" dirty="0">
              <a:latin typeface="Calibri" pitchFamily="34" charset="0"/>
            </a:endParaRPr>
          </a:p>
          <a:p>
            <a:pPr lvl="0" eaLnBrk="0" fontAlgn="base" hangingPunct="0">
              <a:spcAft>
                <a:spcPct val="0"/>
              </a:spcAft>
              <a:defRPr/>
            </a:pPr>
            <a:endParaRPr lang="en-US" altLang="zh-CN" dirty="0">
              <a:latin typeface="Calibri" pitchFamily="34" charset="0"/>
            </a:endParaRPr>
          </a:p>
          <a:p>
            <a:pPr lvl="0" eaLnBrk="0" fontAlgn="base" hangingPunct="0">
              <a:spcAft>
                <a:spcPct val="0"/>
              </a:spcAft>
              <a:buFont typeface="Wingdings" pitchFamily="2" charset="2"/>
              <a:buChar char="Ø"/>
              <a:defRPr/>
            </a:pPr>
            <a:r>
              <a:rPr lang="zh-CN" altLang="en-US" dirty="0">
                <a:latin typeface="Calibri" pitchFamily="34" charset="0"/>
              </a:rPr>
              <a:t>邮件提醒功能</a:t>
            </a:r>
            <a:endParaRPr lang="en-US" altLang="zh-CN" dirty="0">
              <a:latin typeface="Calibri" pitchFamily="34" charset="0"/>
            </a:endParaRPr>
          </a:p>
          <a:p>
            <a:pPr eaLnBrk="0" fontAlgn="base" hangingPunct="0">
              <a:spcAft>
                <a:spcPct val="0"/>
              </a:spcAft>
              <a:buFont typeface="Wingdings" pitchFamily="2" charset="2"/>
              <a:buChar char="Ø"/>
              <a:defRPr/>
            </a:pPr>
            <a:r>
              <a:rPr lang="en-US" altLang="zh-CN" dirty="0">
                <a:latin typeface="Calibri" pitchFamily="34" charset="0"/>
              </a:rPr>
              <a:t>RSS</a:t>
            </a:r>
            <a:r>
              <a:rPr lang="zh-CN" altLang="en-US" dirty="0">
                <a:latin typeface="Calibri" pitchFamily="34" charset="0"/>
              </a:rPr>
              <a:t>订阅服务</a:t>
            </a:r>
            <a:endParaRPr lang="en-US" altLang="zh-CN" dirty="0">
              <a:latin typeface="Calibri" pitchFamily="34" charset="0"/>
            </a:endParaRPr>
          </a:p>
          <a:p>
            <a:pPr eaLnBrk="0" fontAlgn="base" hangingPunct="0">
              <a:spcAft>
                <a:spcPct val="0"/>
              </a:spcAft>
              <a:buFont typeface="Wingdings" pitchFamily="2" charset="2"/>
              <a:buChar char="Ø"/>
              <a:defRPr/>
            </a:pPr>
            <a:r>
              <a:rPr lang="zh-CN" altLang="en-US" dirty="0">
                <a:latin typeface="Calibri" pitchFamily="34" charset="0"/>
              </a:rPr>
              <a:t>最新文章、高阅读量和高引用量文章</a:t>
            </a:r>
            <a:endParaRPr lang="en-US" altLang="zh-CN" dirty="0">
              <a:latin typeface="Calibri" pitchFamily="34" charset="0"/>
            </a:endParaRPr>
          </a:p>
          <a:p>
            <a:pPr lvl="0" eaLnBrk="0" fontAlgn="base" hangingPunct="0">
              <a:spcAft>
                <a:spcPct val="0"/>
              </a:spcAft>
              <a:defRPr/>
            </a:pPr>
            <a:endParaRPr lang="en-US" altLang="zh-CN" dirty="0">
              <a:latin typeface="Calibri" pitchFamily="34" charset="0"/>
            </a:endParaRPr>
          </a:p>
          <a:p>
            <a:pPr lvl="0" eaLnBrk="0" fontAlgn="base" hangingPunct="0">
              <a:spcAft>
                <a:spcPct val="0"/>
              </a:spcAft>
              <a:defRPr/>
            </a:pPr>
            <a:endParaRPr lang="zh-CN" altLang="en-US" dirty="0">
              <a:latin typeface="Calibri" pitchFamily="34" charset="0"/>
            </a:endParaRPr>
          </a:p>
        </p:txBody>
      </p:sp>
      <p:sp>
        <p:nvSpPr>
          <p:cNvPr id="17" name="Rectangle 7"/>
          <p:cNvSpPr>
            <a:spLocks noChangeArrowheads="1"/>
          </p:cNvSpPr>
          <p:nvPr/>
        </p:nvSpPr>
        <p:spPr bwMode="auto">
          <a:xfrm>
            <a:off x="3214678" y="2214554"/>
            <a:ext cx="4000528"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8" name="圆角矩形标注 17"/>
          <p:cNvSpPr>
            <a:spLocks noChangeArrowheads="1"/>
          </p:cNvSpPr>
          <p:nvPr/>
        </p:nvSpPr>
        <p:spPr bwMode="auto">
          <a:xfrm>
            <a:off x="7215206" y="928670"/>
            <a:ext cx="1571636" cy="1071570"/>
          </a:xfrm>
          <a:prstGeom prst="wedgeRoundRectCallout">
            <a:avLst>
              <a:gd name="adj1" fmla="val -100836"/>
              <a:gd name="adj2" fmla="val 7039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选择浏览该刊任意年份的卷期</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5" grpId="0" animBg="1"/>
      <p:bldP spid="8"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428596" y="1214422"/>
            <a:ext cx="8001056" cy="4500594"/>
          </a:xfrm>
          <a:prstGeom prst="rect">
            <a:avLst/>
          </a:prstGeom>
          <a:noFill/>
          <a:ln w="9525">
            <a:solidFill>
              <a:schemeClr val="bg1">
                <a:lumMod val="65000"/>
              </a:schemeClr>
            </a:solidFill>
            <a:miter lim="800000"/>
            <a:headEnd/>
            <a:tailEnd/>
          </a:ln>
          <a:effectLst/>
        </p:spPr>
      </p:pic>
      <p:sp>
        <p:nvSpPr>
          <p:cNvPr id="11" name="Rectangle 7"/>
          <p:cNvSpPr>
            <a:spLocks noChangeArrowheads="1"/>
          </p:cNvSpPr>
          <p:nvPr/>
        </p:nvSpPr>
        <p:spPr bwMode="auto">
          <a:xfrm>
            <a:off x="2143108" y="2500306"/>
            <a:ext cx="2000264"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5" name="Rectangle 7"/>
          <p:cNvSpPr>
            <a:spLocks noChangeArrowheads="1"/>
          </p:cNvSpPr>
          <p:nvPr/>
        </p:nvSpPr>
        <p:spPr bwMode="auto">
          <a:xfrm>
            <a:off x="2143108" y="2786058"/>
            <a:ext cx="3857652" cy="50006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4" name="圆角矩形标注 13"/>
          <p:cNvSpPr>
            <a:spLocks noChangeArrowheads="1"/>
          </p:cNvSpPr>
          <p:nvPr/>
        </p:nvSpPr>
        <p:spPr bwMode="auto">
          <a:xfrm>
            <a:off x="4143372" y="3571876"/>
            <a:ext cx="2071702" cy="1285884"/>
          </a:xfrm>
          <a:prstGeom prst="wedgeRoundRectCallout">
            <a:avLst>
              <a:gd name="adj1" fmla="val -14964"/>
              <a:gd name="adj2" fmla="val -7174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mj-lt"/>
              </a:rPr>
              <a:t>点击某个关键词，可找到</a:t>
            </a:r>
            <a:r>
              <a:rPr lang="en-US" altLang="zh-CN" dirty="0">
                <a:latin typeface="+mj-lt"/>
              </a:rPr>
              <a:t>ASME</a:t>
            </a:r>
            <a:r>
              <a:rPr lang="zh-CN" altLang="en-US" dirty="0">
                <a:latin typeface="+mj-lt"/>
              </a:rPr>
              <a:t>出版物中所有与之有关的文章</a:t>
            </a:r>
            <a:endParaRPr lang="en-US" altLang="zh-CN" dirty="0">
              <a:latin typeface="+mj-lt"/>
            </a:endParaRPr>
          </a:p>
        </p:txBody>
      </p:sp>
      <p:sp>
        <p:nvSpPr>
          <p:cNvPr id="10" name="圆角矩形标注 9"/>
          <p:cNvSpPr>
            <a:spLocks noChangeArrowheads="1"/>
          </p:cNvSpPr>
          <p:nvPr/>
        </p:nvSpPr>
        <p:spPr bwMode="auto">
          <a:xfrm>
            <a:off x="4929190" y="1857364"/>
            <a:ext cx="1643063" cy="857251"/>
          </a:xfrm>
          <a:prstGeom prst="wedgeRoundRectCallout">
            <a:avLst>
              <a:gd name="adj1" fmla="val -87264"/>
              <a:gd name="adj2" fmla="val 3206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查看摘要、阅读文章、查看</a:t>
            </a:r>
            <a:r>
              <a:rPr lang="en-US" altLang="zh-CN" dirty="0">
                <a:latin typeface="+mj-lt"/>
                <a:ea typeface="+mn-ea"/>
              </a:rPr>
              <a:t>PDF</a:t>
            </a:r>
            <a:r>
              <a:rPr lang="zh-CN" altLang="en-US" dirty="0">
                <a:latin typeface="+mj-lt"/>
                <a:ea typeface="+mn-ea"/>
              </a:rPr>
              <a:t>全文</a:t>
            </a:r>
            <a:endParaRPr lang="en-US" altLang="zh-CN" dirty="0">
              <a:latin typeface="+mj-lt"/>
              <a:ea typeface="+mn-ea"/>
            </a:endParaRPr>
          </a:p>
        </p:txBody>
      </p:sp>
      <p:sp>
        <p:nvSpPr>
          <p:cNvPr id="20" name="圆角矩形标注 19"/>
          <p:cNvSpPr>
            <a:spLocks noChangeArrowheads="1"/>
          </p:cNvSpPr>
          <p:nvPr/>
        </p:nvSpPr>
        <p:spPr bwMode="auto">
          <a:xfrm>
            <a:off x="2500298" y="5429264"/>
            <a:ext cx="2857520" cy="1143008"/>
          </a:xfrm>
          <a:prstGeom prst="wedgeRoundRectCallout">
            <a:avLst>
              <a:gd name="adj1" fmla="val -67164"/>
              <a:gd name="adj2" fmla="val -8655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mj-lt"/>
              </a:rPr>
              <a:t>进入某一期，可以看见各栏目名称，如研究论文、技术简介、勘误记录</a:t>
            </a:r>
            <a:endParaRPr lang="en-US" altLang="zh-CN" dirty="0">
              <a:latin typeface="+mj-lt"/>
            </a:endParaRPr>
          </a:p>
        </p:txBody>
      </p:sp>
      <p:sp>
        <p:nvSpPr>
          <p:cNvPr id="21" name="Rectangle 7"/>
          <p:cNvSpPr>
            <a:spLocks noChangeArrowheads="1"/>
          </p:cNvSpPr>
          <p:nvPr/>
        </p:nvSpPr>
        <p:spPr bwMode="auto">
          <a:xfrm>
            <a:off x="428596" y="2571744"/>
            <a:ext cx="1285884" cy="314327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4" grpId="0" animBg="1"/>
      <p:bldP spid="10"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1.png"/>
          <p:cNvPicPr>
            <a:picLocks noChangeAspect="1"/>
          </p:cNvPicPr>
          <p:nvPr/>
        </p:nvPicPr>
        <p:blipFill>
          <a:blip r:embed="rId3"/>
          <a:stretch>
            <a:fillRect/>
          </a:stretch>
        </p:blipFill>
        <p:spPr>
          <a:xfrm>
            <a:off x="285720" y="1214422"/>
            <a:ext cx="8582025" cy="4162425"/>
          </a:xfrm>
          <a:prstGeom prst="rect">
            <a:avLst/>
          </a:prstGeom>
          <a:ln>
            <a:solidFill>
              <a:schemeClr val="bg1">
                <a:lumMod val="65000"/>
              </a:schemeClr>
            </a:solidFill>
          </a:ln>
        </p:spPr>
      </p:pic>
      <p:sp>
        <p:nvSpPr>
          <p:cNvPr id="15" name="Rectangle 7"/>
          <p:cNvSpPr>
            <a:spLocks noChangeArrowheads="1"/>
          </p:cNvSpPr>
          <p:nvPr/>
        </p:nvSpPr>
        <p:spPr bwMode="auto">
          <a:xfrm>
            <a:off x="428596" y="2357430"/>
            <a:ext cx="3929090" cy="85725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6" name="圆角矩形标注 15"/>
          <p:cNvSpPr>
            <a:spLocks noChangeArrowheads="1"/>
          </p:cNvSpPr>
          <p:nvPr/>
        </p:nvSpPr>
        <p:spPr bwMode="auto">
          <a:xfrm>
            <a:off x="3714744" y="1285860"/>
            <a:ext cx="1857388" cy="428628"/>
          </a:xfrm>
          <a:prstGeom prst="wedgeRoundRectCallout">
            <a:avLst>
              <a:gd name="adj1" fmla="val -41813"/>
              <a:gd name="adj2" fmla="val 17767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作者及</a:t>
            </a:r>
            <a:r>
              <a:rPr lang="zh-CN" altLang="en-US" dirty="0">
                <a:latin typeface="+mj-lt"/>
              </a:rPr>
              <a:t>文章信息</a:t>
            </a:r>
            <a:endParaRPr lang="en-US" altLang="zh-CN" dirty="0">
              <a:latin typeface="+mj-lt"/>
              <a:ea typeface="+mn-ea"/>
            </a:endParaRPr>
          </a:p>
        </p:txBody>
      </p:sp>
      <p:pic>
        <p:nvPicPr>
          <p:cNvPr id="18" name="图片 17" descr="2.png"/>
          <p:cNvPicPr>
            <a:picLocks noChangeAspect="1"/>
          </p:cNvPicPr>
          <p:nvPr/>
        </p:nvPicPr>
        <p:blipFill>
          <a:blip r:embed="rId4"/>
          <a:stretch>
            <a:fillRect/>
          </a:stretch>
        </p:blipFill>
        <p:spPr>
          <a:xfrm>
            <a:off x="285720" y="5448300"/>
            <a:ext cx="5857916" cy="1409700"/>
          </a:xfrm>
          <a:prstGeom prst="rect">
            <a:avLst/>
          </a:prstGeom>
          <a:ln>
            <a:solidFill>
              <a:schemeClr val="bg1">
                <a:lumMod val="65000"/>
              </a:schemeClr>
            </a:solidFill>
          </a:ln>
        </p:spPr>
      </p:pic>
      <p:sp>
        <p:nvSpPr>
          <p:cNvPr id="12" name="Rectangle 7"/>
          <p:cNvSpPr>
            <a:spLocks noChangeArrowheads="1"/>
          </p:cNvSpPr>
          <p:nvPr/>
        </p:nvSpPr>
        <p:spPr bwMode="auto">
          <a:xfrm>
            <a:off x="428596" y="5500702"/>
            <a:ext cx="5357850" cy="121444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6429388" y="5500702"/>
            <a:ext cx="2428892" cy="1071570"/>
          </a:xfrm>
          <a:prstGeom prst="wedgeRoundRectCallout">
            <a:avLst>
              <a:gd name="adj1" fmla="val -69917"/>
              <a:gd name="adj2" fmla="val -417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r>
              <a:rPr lang="zh-CN" altLang="en-US" dirty="0">
                <a:latin typeface="+mj-lt"/>
              </a:rPr>
              <a:t>该期文章涉及话题</a:t>
            </a:r>
            <a:endParaRPr lang="en-US" altLang="zh-CN" dirty="0">
              <a:latin typeface="+mj-lt"/>
            </a:endParaRPr>
          </a:p>
          <a:p>
            <a:pPr>
              <a:buFont typeface="Wingdings" pitchFamily="2" charset="2"/>
              <a:buChar char="Ø"/>
            </a:pPr>
            <a:r>
              <a:rPr lang="zh-CN" altLang="en-US" dirty="0">
                <a:latin typeface="+mj-lt"/>
              </a:rPr>
              <a:t>关键词</a:t>
            </a:r>
            <a:endParaRPr lang="en-US" altLang="zh-CN" dirty="0">
              <a:latin typeface="+mj-lt"/>
            </a:endParaRPr>
          </a:p>
          <a:p>
            <a:pPr>
              <a:buFont typeface="Wingdings" pitchFamily="2" charset="2"/>
              <a:buChar char="Ø"/>
            </a:pPr>
            <a:r>
              <a:rPr lang="zh-CN" altLang="en-US" dirty="0">
                <a:latin typeface="+mj-lt"/>
              </a:rPr>
              <a:t>主题</a:t>
            </a:r>
            <a:endParaRPr lang="en-US" altLang="zh-CN" dirty="0">
              <a:latin typeface="+mj-lt"/>
            </a:endParaRPr>
          </a:p>
        </p:txBody>
      </p:sp>
      <p:sp>
        <p:nvSpPr>
          <p:cNvPr id="20" name="圆角矩形标注 19"/>
          <p:cNvSpPr>
            <a:spLocks noChangeArrowheads="1"/>
          </p:cNvSpPr>
          <p:nvPr/>
        </p:nvSpPr>
        <p:spPr bwMode="auto">
          <a:xfrm>
            <a:off x="5072066" y="3857628"/>
            <a:ext cx="1500198" cy="1571636"/>
          </a:xfrm>
          <a:prstGeom prst="wedgeRoundRectCallout">
            <a:avLst>
              <a:gd name="adj1" fmla="val -85772"/>
              <a:gd name="adj2" fmla="val -3306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r>
              <a:rPr lang="zh-CN" altLang="en-US" dirty="0">
                <a:latin typeface="+mj-lt"/>
              </a:rPr>
              <a:t>浏览</a:t>
            </a:r>
            <a:endParaRPr lang="en-US" altLang="zh-CN" dirty="0">
              <a:latin typeface="+mj-lt"/>
            </a:endParaRPr>
          </a:p>
          <a:p>
            <a:pPr>
              <a:buFont typeface="Wingdings" pitchFamily="2" charset="2"/>
              <a:buChar char="Ø"/>
            </a:pPr>
            <a:r>
              <a:rPr lang="en-US" altLang="zh-CN" dirty="0">
                <a:latin typeface="+mj-lt"/>
              </a:rPr>
              <a:t>PDF</a:t>
            </a:r>
            <a:r>
              <a:rPr lang="zh-CN" altLang="en-US" dirty="0">
                <a:latin typeface="+mj-lt"/>
              </a:rPr>
              <a:t>下载</a:t>
            </a:r>
            <a:endParaRPr lang="en-US" altLang="zh-CN" dirty="0">
              <a:latin typeface="+mj-lt"/>
            </a:endParaRPr>
          </a:p>
          <a:p>
            <a:pPr>
              <a:buFont typeface="Wingdings" pitchFamily="2" charset="2"/>
              <a:buChar char="Ø"/>
            </a:pPr>
            <a:r>
              <a:rPr lang="zh-CN" altLang="en-US" dirty="0">
                <a:latin typeface="+mj-lt"/>
              </a:rPr>
              <a:t>分享</a:t>
            </a:r>
            <a:endParaRPr lang="en-US" altLang="zh-CN" dirty="0">
              <a:latin typeface="+mj-lt"/>
            </a:endParaRPr>
          </a:p>
          <a:p>
            <a:pPr>
              <a:buFont typeface="Wingdings" pitchFamily="2" charset="2"/>
              <a:buChar char="Ø"/>
            </a:pPr>
            <a:r>
              <a:rPr lang="zh-CN" altLang="en-US" dirty="0">
                <a:latin typeface="+mj-lt"/>
              </a:rPr>
              <a:t>引用</a:t>
            </a:r>
            <a:endParaRPr lang="en-US" altLang="zh-CN" dirty="0">
              <a:latin typeface="+mj-lt"/>
            </a:endParaRPr>
          </a:p>
          <a:p>
            <a:pPr>
              <a:buFont typeface="Wingdings" pitchFamily="2" charset="2"/>
              <a:buChar char="Ø"/>
            </a:pPr>
            <a:r>
              <a:rPr lang="zh-CN" altLang="en-US" dirty="0">
                <a:latin typeface="+mj-lt"/>
              </a:rPr>
              <a:t>相关权限</a:t>
            </a:r>
            <a:endParaRPr lang="en-US" altLang="zh-CN" dirty="0">
              <a:latin typeface="+mj-lt"/>
            </a:endParaRPr>
          </a:p>
        </p:txBody>
      </p:sp>
      <p:sp>
        <p:nvSpPr>
          <p:cNvPr id="11" name="Rectangle 7"/>
          <p:cNvSpPr>
            <a:spLocks noChangeArrowheads="1"/>
          </p:cNvSpPr>
          <p:nvPr/>
        </p:nvSpPr>
        <p:spPr bwMode="auto">
          <a:xfrm>
            <a:off x="428596" y="3786190"/>
            <a:ext cx="4000528" cy="42862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2" grpId="0" animBg="1"/>
      <p:bldP spid="9" grpId="0" animBg="1"/>
      <p:bldP spid="2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285720" y="1428736"/>
            <a:ext cx="8723846" cy="3575211"/>
          </a:xfrm>
          <a:prstGeom prst="rect">
            <a:avLst/>
          </a:prstGeom>
          <a:noFill/>
          <a:ln w="9525">
            <a:solidFill>
              <a:schemeClr val="bg1">
                <a:lumMod val="65000"/>
              </a:schemeClr>
            </a:solidFill>
            <a:miter lim="800000"/>
            <a:headEnd/>
            <a:tailEnd/>
          </a:ln>
          <a:effectLst/>
        </p:spPr>
      </p:pic>
      <p:sp>
        <p:nvSpPr>
          <p:cNvPr id="13" name="Rectangle 7"/>
          <p:cNvSpPr>
            <a:spLocks noChangeArrowheads="1"/>
          </p:cNvSpPr>
          <p:nvPr/>
        </p:nvSpPr>
        <p:spPr bwMode="auto">
          <a:xfrm>
            <a:off x="7072330" y="1428736"/>
            <a:ext cx="857256" cy="64294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8" name="圆角矩形标注 7"/>
          <p:cNvSpPr>
            <a:spLocks noChangeArrowheads="1"/>
          </p:cNvSpPr>
          <p:nvPr/>
        </p:nvSpPr>
        <p:spPr bwMode="auto">
          <a:xfrm>
            <a:off x="7143736" y="2928934"/>
            <a:ext cx="2000264" cy="1285884"/>
          </a:xfrm>
          <a:prstGeom prst="wedgeRoundRectCallout">
            <a:avLst>
              <a:gd name="adj1" fmla="val -20287"/>
              <a:gd name="adj2" fmla="val -11037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与之相关的其他文章链接，来源包括期刊、会议录、电子书</a:t>
            </a:r>
            <a:endParaRPr lang="en-US" altLang="zh-CN" dirty="0">
              <a:latin typeface="Calibri" pitchFamily="34" charset="0"/>
            </a:endParaRPr>
          </a:p>
        </p:txBody>
      </p:sp>
      <p:sp>
        <p:nvSpPr>
          <p:cNvPr id="10" name="圆角矩形标注 9"/>
          <p:cNvSpPr>
            <a:spLocks noChangeArrowheads="1"/>
          </p:cNvSpPr>
          <p:nvPr/>
        </p:nvSpPr>
        <p:spPr bwMode="auto">
          <a:xfrm>
            <a:off x="4357686" y="4286256"/>
            <a:ext cx="2286016" cy="1500198"/>
          </a:xfrm>
          <a:prstGeom prst="wedgeRoundRectCallout">
            <a:avLst>
              <a:gd name="adj1" fmla="val -11635"/>
              <a:gd name="adj2" fmla="val -12913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文献信息后面可能出现</a:t>
            </a:r>
            <a:r>
              <a:rPr lang="en-US" altLang="zh-CN" dirty="0" err="1">
                <a:latin typeface="Calibri" pitchFamily="34" charset="0"/>
              </a:rPr>
              <a:t>Crossref</a:t>
            </a:r>
            <a:r>
              <a:rPr lang="zh-CN" altLang="en-US" dirty="0">
                <a:latin typeface="Calibri" pitchFamily="34" charset="0"/>
              </a:rPr>
              <a:t>等其他链接，通往文献在</a:t>
            </a:r>
            <a:r>
              <a:rPr lang="en-US" altLang="zh-CN" dirty="0">
                <a:latin typeface="Calibri" pitchFamily="34" charset="0"/>
              </a:rPr>
              <a:t>ASCE</a:t>
            </a:r>
            <a:r>
              <a:rPr lang="zh-CN" altLang="en-US" dirty="0">
                <a:latin typeface="Calibri" pitchFamily="34" charset="0"/>
              </a:rPr>
              <a:t>的页面；也可能出现外部网址</a:t>
            </a:r>
            <a:endParaRPr lang="en-US" altLang="zh-CN" dirty="0">
              <a:latin typeface="Calibri" pitchFamily="34" charset="0"/>
            </a:endParaRPr>
          </a:p>
        </p:txBody>
      </p:sp>
      <p:sp>
        <p:nvSpPr>
          <p:cNvPr id="11" name="Rectangle 7"/>
          <p:cNvSpPr>
            <a:spLocks noChangeArrowheads="1"/>
          </p:cNvSpPr>
          <p:nvPr/>
        </p:nvSpPr>
        <p:spPr bwMode="auto">
          <a:xfrm>
            <a:off x="4929190" y="2714620"/>
            <a:ext cx="714380" cy="28575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2357422" y="1285860"/>
            <a:ext cx="1571636" cy="1143000"/>
          </a:xfrm>
          <a:prstGeom prst="wedgeRoundRectCallout">
            <a:avLst>
              <a:gd name="adj1" fmla="val 86724"/>
              <a:gd name="adj2" fmla="val -941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文章所含章节，点击可跳转至相</a:t>
            </a:r>
            <a:r>
              <a:rPr lang="zh-CN" altLang="en-US" dirty="0">
                <a:latin typeface="+mj-lt"/>
              </a:rPr>
              <a:t>应</a:t>
            </a:r>
            <a:r>
              <a:rPr lang="zh-CN" altLang="en-US" dirty="0">
                <a:latin typeface="+mj-lt"/>
                <a:ea typeface="+mn-ea"/>
              </a:rPr>
              <a:t>章节</a:t>
            </a:r>
            <a:endParaRPr lang="en-US" altLang="zh-CN" dirty="0">
              <a:latin typeface="+mj-lt"/>
              <a:ea typeface="+mn-ea"/>
            </a:endParaRPr>
          </a:p>
        </p:txBody>
      </p:sp>
      <p:sp>
        <p:nvSpPr>
          <p:cNvPr id="12" name="Rectangle 7"/>
          <p:cNvSpPr>
            <a:spLocks noChangeArrowheads="1"/>
          </p:cNvSpPr>
          <p:nvPr/>
        </p:nvSpPr>
        <p:spPr bwMode="auto">
          <a:xfrm>
            <a:off x="1571604" y="4214818"/>
            <a:ext cx="714380"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5" name="圆角矩形标注 14"/>
          <p:cNvSpPr>
            <a:spLocks noChangeArrowheads="1"/>
          </p:cNvSpPr>
          <p:nvPr/>
        </p:nvSpPr>
        <p:spPr bwMode="auto">
          <a:xfrm>
            <a:off x="928662" y="5357826"/>
            <a:ext cx="2500330" cy="1071563"/>
          </a:xfrm>
          <a:prstGeom prst="wedgeRoundRectCallout">
            <a:avLst>
              <a:gd name="adj1" fmla="val -8707"/>
              <a:gd name="adj2" fmla="val -11340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点击引文后面的编号，页面跳转至被引用文献的信息</a:t>
            </a:r>
            <a:endParaRPr lang="en-US" altLang="zh-CN" dirty="0">
              <a:latin typeface="Calibri" pitchFamily="34" charset="0"/>
            </a:endParaRPr>
          </a:p>
        </p:txBody>
      </p:sp>
      <p:sp>
        <p:nvSpPr>
          <p:cNvPr id="16" name="Rectangle 7"/>
          <p:cNvSpPr>
            <a:spLocks noChangeArrowheads="1"/>
          </p:cNvSpPr>
          <p:nvPr/>
        </p:nvSpPr>
        <p:spPr bwMode="auto">
          <a:xfrm>
            <a:off x="4572000" y="1428736"/>
            <a:ext cx="785818" cy="78581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1" grpId="0" animBg="1"/>
      <p:bldP spid="9" grpId="0" animBg="1"/>
      <p:bldP spid="12"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4357686" y="2928934"/>
            <a:ext cx="4431073" cy="3500462"/>
          </a:xfrm>
          <a:prstGeom prst="rect">
            <a:avLst/>
          </a:prstGeom>
          <a:noFill/>
          <a:ln w="9525">
            <a:solidFill>
              <a:schemeClr val="bg1">
                <a:lumMod val="75000"/>
              </a:schemeClr>
            </a:solidFill>
            <a:miter lim="800000"/>
            <a:headEnd/>
            <a:tailEnd/>
          </a:ln>
          <a:effectLst/>
        </p:spPr>
      </p:pic>
      <p:sp>
        <p:nvSpPr>
          <p:cNvPr id="10" name="圆角矩形标注 9"/>
          <p:cNvSpPr>
            <a:spLocks noChangeArrowheads="1"/>
          </p:cNvSpPr>
          <p:nvPr/>
        </p:nvSpPr>
        <p:spPr bwMode="auto">
          <a:xfrm>
            <a:off x="7572397" y="4071942"/>
            <a:ext cx="1214445" cy="928689"/>
          </a:xfrm>
          <a:prstGeom prst="wedgeRoundRectCallout">
            <a:avLst>
              <a:gd name="adj1" fmla="val -45525"/>
              <a:gd name="adj2" fmla="val 13650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点击此处浏览表格</a:t>
            </a:r>
            <a:endParaRPr lang="en-US" altLang="zh-CN" dirty="0">
              <a:latin typeface="+mj-lt"/>
              <a:ea typeface="+mn-ea"/>
            </a:endParaRPr>
          </a:p>
        </p:txBody>
      </p:sp>
      <p:sp>
        <p:nvSpPr>
          <p:cNvPr id="14" name="圆角矩形标注 13"/>
          <p:cNvSpPr>
            <a:spLocks noChangeArrowheads="1"/>
          </p:cNvSpPr>
          <p:nvPr/>
        </p:nvSpPr>
        <p:spPr bwMode="auto">
          <a:xfrm>
            <a:off x="214313" y="4591968"/>
            <a:ext cx="3571875" cy="1357312"/>
          </a:xfrm>
          <a:prstGeom prst="wedgeRoundRectCallout">
            <a:avLst>
              <a:gd name="adj1" fmla="val -6954"/>
              <a:gd name="adj2" fmla="val -9806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r>
              <a:rPr lang="en-US" altLang="zh-CN" dirty="0">
                <a:latin typeface="Calibri" pitchFamily="34" charset="0"/>
              </a:rPr>
              <a:t> </a:t>
            </a:r>
            <a:r>
              <a:rPr lang="zh-CN" altLang="en-US" dirty="0">
                <a:latin typeface="Calibri" pitchFamily="34" charset="0"/>
              </a:rPr>
              <a:t>查看大图，右键另存为图片</a:t>
            </a:r>
            <a:endParaRPr lang="en-US" altLang="zh-CN" dirty="0">
              <a:latin typeface="Calibri" pitchFamily="34" charset="0"/>
            </a:endParaRPr>
          </a:p>
          <a:p>
            <a:pPr>
              <a:buFont typeface="Wingdings" pitchFamily="2" charset="2"/>
              <a:buChar char="Ø"/>
            </a:pPr>
            <a:r>
              <a:rPr lang="zh-CN" altLang="en-US" dirty="0">
                <a:latin typeface="Calibri" pitchFamily="34" charset="0"/>
              </a:rPr>
              <a:t>下载含有图片和文章信息的</a:t>
            </a:r>
            <a:r>
              <a:rPr lang="en-US" altLang="zh-CN" dirty="0">
                <a:latin typeface="Calibri" pitchFamily="34" charset="0"/>
              </a:rPr>
              <a:t>PPT</a:t>
            </a:r>
          </a:p>
        </p:txBody>
      </p:sp>
      <p:sp>
        <p:nvSpPr>
          <p:cNvPr id="12" name="Rectangle 7"/>
          <p:cNvSpPr>
            <a:spLocks noChangeArrowheads="1"/>
          </p:cNvSpPr>
          <p:nvPr/>
        </p:nvSpPr>
        <p:spPr bwMode="auto">
          <a:xfrm>
            <a:off x="4714876" y="4071942"/>
            <a:ext cx="1357322"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28680" name="矩形 14"/>
          <p:cNvSpPr>
            <a:spLocks noChangeArrowheads="1"/>
          </p:cNvSpPr>
          <p:nvPr/>
        </p:nvSpPr>
        <p:spPr bwMode="auto">
          <a:xfrm>
            <a:off x="4093121" y="1412776"/>
            <a:ext cx="2351087" cy="461962"/>
          </a:xfrm>
          <a:prstGeom prst="rect">
            <a:avLst/>
          </a:prstGeom>
          <a:noFill/>
          <a:ln w="9525">
            <a:noFill/>
            <a:miter lim="800000"/>
            <a:headEnd/>
            <a:tailEnd/>
          </a:ln>
        </p:spPr>
        <p:txBody>
          <a:bodyPr wrap="none">
            <a:spAutoFit/>
          </a:bodyPr>
          <a:lstStyle/>
          <a:p>
            <a:r>
              <a:rPr lang="zh-CN" altLang="en-US" sz="2400" b="1" dirty="0">
                <a:latin typeface="微软雅黑" pitchFamily="34" charset="-122"/>
                <a:ea typeface="微软雅黑" pitchFamily="34" charset="-122"/>
              </a:rPr>
              <a:t>储存文中图表：</a:t>
            </a:r>
            <a:endParaRPr lang="en-US" altLang="zh-CN" sz="2400" b="1" dirty="0">
              <a:latin typeface="微软雅黑" pitchFamily="34" charset="-122"/>
              <a:ea typeface="微软雅黑" pitchFamily="34" charset="-122"/>
            </a:endParaRPr>
          </a:p>
        </p:txBody>
      </p:sp>
      <p:sp>
        <p:nvSpPr>
          <p:cNvPr id="16" name="圆角矩形标注 15"/>
          <p:cNvSpPr>
            <a:spLocks noChangeArrowheads="1"/>
          </p:cNvSpPr>
          <p:nvPr/>
        </p:nvSpPr>
        <p:spPr bwMode="auto">
          <a:xfrm>
            <a:off x="5357818" y="1928802"/>
            <a:ext cx="1785950" cy="916844"/>
          </a:xfrm>
          <a:prstGeom prst="wedgeRoundRectCallout">
            <a:avLst>
              <a:gd name="adj1" fmla="val -59599"/>
              <a:gd name="adj2" fmla="val 17773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可一键下载文章中所有图表（</a:t>
            </a:r>
            <a:r>
              <a:rPr lang="en-US" altLang="zh-CN" dirty="0">
                <a:latin typeface="+mj-lt"/>
                <a:ea typeface="+mn-ea"/>
              </a:rPr>
              <a:t>PPT</a:t>
            </a:r>
            <a:r>
              <a:rPr lang="zh-CN" altLang="en-US" dirty="0">
                <a:latin typeface="+mj-lt"/>
                <a:ea typeface="+mn-ea"/>
              </a:rPr>
              <a:t>格式）</a:t>
            </a:r>
            <a:endParaRPr lang="en-US" altLang="zh-CN" dirty="0">
              <a:latin typeface="+mj-lt"/>
              <a:ea typeface="+mn-ea"/>
            </a:endParaRPr>
          </a:p>
        </p:txBody>
      </p:sp>
      <p:pic>
        <p:nvPicPr>
          <p:cNvPr id="2051" name="Picture 3"/>
          <p:cNvPicPr>
            <a:picLocks noChangeAspect="1" noChangeArrowheads="1"/>
          </p:cNvPicPr>
          <p:nvPr/>
        </p:nvPicPr>
        <p:blipFill>
          <a:blip r:embed="rId4"/>
          <a:srcRect/>
          <a:stretch>
            <a:fillRect/>
          </a:stretch>
        </p:blipFill>
        <p:spPr bwMode="auto">
          <a:xfrm>
            <a:off x="214282" y="1357298"/>
            <a:ext cx="3810000" cy="2600325"/>
          </a:xfrm>
          <a:prstGeom prst="rect">
            <a:avLst/>
          </a:prstGeom>
          <a:noFill/>
          <a:ln w="9525">
            <a:solidFill>
              <a:schemeClr val="bg1">
                <a:lumMod val="65000"/>
              </a:schemeClr>
            </a:solidFill>
            <a:miter lim="800000"/>
            <a:headEnd/>
            <a:tailEnd/>
          </a:ln>
          <a:effectLst/>
        </p:spPr>
      </p:pic>
      <p:sp>
        <p:nvSpPr>
          <p:cNvPr id="11" name="Rectangle 7"/>
          <p:cNvSpPr>
            <a:spLocks noChangeArrowheads="1"/>
          </p:cNvSpPr>
          <p:nvPr/>
        </p:nvSpPr>
        <p:spPr bwMode="auto">
          <a:xfrm>
            <a:off x="1428729" y="3429000"/>
            <a:ext cx="2357454" cy="50006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3" name="Rectangle 7"/>
          <p:cNvSpPr>
            <a:spLocks noChangeArrowheads="1"/>
          </p:cNvSpPr>
          <p:nvPr/>
        </p:nvSpPr>
        <p:spPr bwMode="auto">
          <a:xfrm>
            <a:off x="4929190" y="5786454"/>
            <a:ext cx="3000396"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2" grpId="0" animBg="1"/>
      <p:bldP spid="16" grpId="0" animBg="1"/>
      <p:bldP spid="11"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428596" y="1857364"/>
            <a:ext cx="8143932" cy="4861587"/>
          </a:xfrm>
          <a:prstGeom prst="rect">
            <a:avLst/>
          </a:prstGeom>
          <a:noFill/>
          <a:ln w="9525">
            <a:noFill/>
            <a:miter lim="800000"/>
            <a:headEnd/>
            <a:tailEnd/>
          </a:ln>
          <a:effectLst/>
        </p:spPr>
      </p:pic>
      <p:grpSp>
        <p:nvGrpSpPr>
          <p:cNvPr id="2" name="组合 9"/>
          <p:cNvGrpSpPr>
            <a:grpSpLocks/>
          </p:cNvGrpSpPr>
          <p:nvPr/>
        </p:nvGrpSpPr>
        <p:grpSpPr bwMode="auto">
          <a:xfrm>
            <a:off x="500034" y="2357430"/>
            <a:ext cx="6429420" cy="3000396"/>
            <a:chOff x="285702" y="1310944"/>
            <a:chExt cx="6429465" cy="3000427"/>
          </a:xfrm>
        </p:grpSpPr>
        <p:sp>
          <p:nvSpPr>
            <p:cNvPr id="30726" name="圆角矩形标注 7"/>
            <p:cNvSpPr>
              <a:spLocks noChangeArrowheads="1"/>
            </p:cNvSpPr>
            <p:nvPr/>
          </p:nvSpPr>
          <p:spPr bwMode="auto">
            <a:xfrm>
              <a:off x="3428996" y="2668280"/>
              <a:ext cx="3286171" cy="1643091"/>
            </a:xfrm>
            <a:prstGeom prst="wedgeRoundRectCallout">
              <a:avLst>
                <a:gd name="adj1" fmla="val -68112"/>
                <a:gd name="adj2" fmla="val -11139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en-US" altLang="zh-CN" dirty="0">
                  <a:latin typeface="Calibri" pitchFamily="34" charset="0"/>
                </a:rPr>
                <a:t>ASME</a:t>
              </a:r>
              <a:r>
                <a:rPr lang="zh-CN" altLang="en-US" dirty="0">
                  <a:latin typeface="Calibri" pitchFamily="34" charset="0"/>
                </a:rPr>
                <a:t>电子书有三种浏览方式</a:t>
              </a:r>
              <a:endParaRPr lang="en-US" altLang="zh-CN" dirty="0">
                <a:latin typeface="Calibri" pitchFamily="34" charset="0"/>
              </a:endParaRPr>
            </a:p>
            <a:p>
              <a:pPr>
                <a:buFont typeface="Wingdings" pitchFamily="2" charset="2"/>
                <a:buChar char="Ø"/>
              </a:pPr>
              <a:r>
                <a:rPr lang="zh-CN" altLang="en-US" dirty="0">
                  <a:latin typeface="Calibri" pitchFamily="34" charset="0"/>
                </a:rPr>
                <a:t>年份（</a:t>
              </a:r>
              <a:r>
                <a:rPr lang="en-US" altLang="zh-CN" dirty="0">
                  <a:latin typeface="Calibri" pitchFamily="34" charset="0"/>
                </a:rPr>
                <a:t>1993~2019</a:t>
              </a:r>
              <a:r>
                <a:rPr lang="zh-CN" altLang="en-US" dirty="0">
                  <a:latin typeface="Calibri" pitchFamily="34" charset="0"/>
                </a:rPr>
                <a:t>）</a:t>
              </a:r>
              <a:endParaRPr lang="en-US" altLang="zh-CN" dirty="0">
                <a:latin typeface="Calibri" pitchFamily="34" charset="0"/>
              </a:endParaRPr>
            </a:p>
            <a:p>
              <a:pPr>
                <a:buFont typeface="Wingdings" pitchFamily="2" charset="2"/>
                <a:buChar char="Ø"/>
              </a:pPr>
              <a:r>
                <a:rPr lang="zh-CN" altLang="en-US" dirty="0">
                  <a:latin typeface="Calibri" pitchFamily="34" charset="0"/>
                </a:rPr>
                <a:t>书名（</a:t>
              </a:r>
              <a:r>
                <a:rPr lang="en-US" altLang="zh-CN" dirty="0">
                  <a:latin typeface="Calibri" pitchFamily="34" charset="0"/>
                </a:rPr>
                <a:t>A-Z</a:t>
              </a:r>
              <a:r>
                <a:rPr lang="zh-CN" altLang="en-US" dirty="0">
                  <a:latin typeface="Calibri" pitchFamily="34" charset="0"/>
                </a:rPr>
                <a:t>）</a:t>
              </a:r>
              <a:endParaRPr lang="en-US" altLang="zh-CN" dirty="0">
                <a:latin typeface="Calibri" pitchFamily="34" charset="0"/>
              </a:endParaRPr>
            </a:p>
            <a:p>
              <a:pPr>
                <a:buFont typeface="Wingdings" pitchFamily="2" charset="2"/>
                <a:buChar char="Ø"/>
              </a:pPr>
              <a:r>
                <a:rPr lang="zh-CN" altLang="en-US" dirty="0">
                  <a:latin typeface="Calibri" pitchFamily="34" charset="0"/>
                </a:rPr>
                <a:t>主题（</a:t>
              </a:r>
              <a:r>
                <a:rPr lang="en-US" altLang="zh-CN" dirty="0">
                  <a:latin typeface="Calibri" pitchFamily="34" charset="0"/>
                </a:rPr>
                <a:t>10</a:t>
              </a:r>
              <a:r>
                <a:rPr lang="zh-CN" altLang="en-US" dirty="0">
                  <a:latin typeface="Calibri" pitchFamily="34" charset="0"/>
                </a:rPr>
                <a:t>种）</a:t>
              </a:r>
              <a:endParaRPr lang="en-US" altLang="zh-CN" dirty="0">
                <a:latin typeface="Calibri" pitchFamily="34" charset="0"/>
              </a:endParaRPr>
            </a:p>
          </p:txBody>
        </p:sp>
        <p:sp>
          <p:nvSpPr>
            <p:cNvPr id="30727" name="Rectangle 7"/>
            <p:cNvSpPr>
              <a:spLocks noChangeArrowheads="1"/>
            </p:cNvSpPr>
            <p:nvPr/>
          </p:nvSpPr>
          <p:spPr bwMode="auto">
            <a:xfrm>
              <a:off x="285702" y="1310944"/>
              <a:ext cx="2786102" cy="214325"/>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
        <p:nvSpPr>
          <p:cNvPr id="30724" name="Title 1"/>
          <p:cNvSpPr txBox="1">
            <a:spLocks/>
          </p:cNvSpPr>
          <p:nvPr/>
        </p:nvSpPr>
        <p:spPr bwMode="auto">
          <a:xfrm>
            <a:off x="671513" y="1046461"/>
            <a:ext cx="8472487" cy="965200"/>
          </a:xfrm>
          <a:prstGeom prst="rect">
            <a:avLst/>
          </a:prstGeom>
          <a:noFill/>
          <a:ln w="9525">
            <a:noFill/>
            <a:miter lim="800000"/>
            <a:headEnd/>
            <a:tailEnd/>
          </a:ln>
        </p:spPr>
        <p:txBody>
          <a:bodyPr anchor="ctr"/>
          <a:lstStyle/>
          <a:p>
            <a:r>
              <a:rPr lang="en-US" altLang="zh-CN" sz="4000" dirty="0">
                <a:latin typeface="微软雅黑" pitchFamily="34" charset="-122"/>
                <a:ea typeface="微软雅黑" pitchFamily="34" charset="-122"/>
              </a:rPr>
              <a:t>B. </a:t>
            </a:r>
            <a:r>
              <a:rPr lang="zh-CN" altLang="en-US" sz="4000" dirty="0">
                <a:latin typeface="微软雅黑" pitchFamily="34" charset="-122"/>
                <a:ea typeface="微软雅黑" pitchFamily="34" charset="-122"/>
              </a:rPr>
              <a:t>电子书</a:t>
            </a:r>
            <a:endParaRPr lang="en-US" altLang="zh-CN" sz="40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214282" y="1643050"/>
            <a:ext cx="8643998" cy="4132551"/>
          </a:xfrm>
          <a:prstGeom prst="rect">
            <a:avLst/>
          </a:prstGeom>
          <a:noFill/>
          <a:ln w="9525">
            <a:noFill/>
            <a:miter lim="800000"/>
            <a:headEnd/>
            <a:tailEnd/>
          </a:ln>
          <a:effectLst/>
        </p:spPr>
      </p:pic>
      <p:sp>
        <p:nvSpPr>
          <p:cNvPr id="8" name="圆角矩形标注 7"/>
          <p:cNvSpPr>
            <a:spLocks noChangeArrowheads="1"/>
          </p:cNvSpPr>
          <p:nvPr/>
        </p:nvSpPr>
        <p:spPr bwMode="auto">
          <a:xfrm>
            <a:off x="3500430" y="2571744"/>
            <a:ext cx="5143500" cy="3143250"/>
          </a:xfrm>
          <a:prstGeom prst="wedgeRoundRectCallout">
            <a:avLst>
              <a:gd name="adj1" fmla="val -67256"/>
              <a:gd name="adj2" fmla="val -6572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按主题浏览：</a:t>
            </a:r>
            <a:endParaRPr lang="en-US" altLang="zh-CN" dirty="0">
              <a:latin typeface="Calibri" pitchFamily="34" charset="0"/>
            </a:endParaRPr>
          </a:p>
          <a:p>
            <a:r>
              <a:rPr lang="en-US" altLang="zh-CN" sz="1600" dirty="0">
                <a:latin typeface="Calibri" pitchFamily="34" charset="0"/>
              </a:rPr>
              <a:t>Design and Manufacturing </a:t>
            </a:r>
            <a:r>
              <a:rPr lang="zh-CN" altLang="en-US" sz="1600" dirty="0">
                <a:latin typeface="Calibri" pitchFamily="34" charset="0"/>
              </a:rPr>
              <a:t>设计与制造</a:t>
            </a:r>
            <a:endParaRPr lang="en-US" altLang="zh-CN" sz="1600" dirty="0">
              <a:latin typeface="Calibri" pitchFamily="34" charset="0"/>
            </a:endParaRPr>
          </a:p>
          <a:p>
            <a:r>
              <a:rPr lang="en-US" altLang="zh-CN" sz="1600" dirty="0">
                <a:latin typeface="Calibri" pitchFamily="34" charset="0"/>
              </a:rPr>
              <a:t>Emerging Technologies </a:t>
            </a:r>
            <a:r>
              <a:rPr lang="zh-CN" altLang="en-US" sz="1600" dirty="0">
                <a:latin typeface="Calibri" pitchFamily="34" charset="0"/>
              </a:rPr>
              <a:t>新兴技术</a:t>
            </a:r>
            <a:endParaRPr lang="en-US" altLang="zh-CN" sz="1600" dirty="0">
              <a:latin typeface="Calibri" pitchFamily="34" charset="0"/>
            </a:endParaRPr>
          </a:p>
          <a:p>
            <a:r>
              <a:rPr lang="en-US" altLang="zh-CN" sz="1600" dirty="0">
                <a:latin typeface="Calibri" pitchFamily="34" charset="0"/>
              </a:rPr>
              <a:t>Energy and power </a:t>
            </a:r>
            <a:r>
              <a:rPr lang="zh-CN" altLang="en-US" sz="1600" dirty="0">
                <a:latin typeface="Calibri" pitchFamily="34" charset="0"/>
              </a:rPr>
              <a:t>能源与电力</a:t>
            </a:r>
            <a:endParaRPr lang="en-US" altLang="zh-CN" sz="1600" dirty="0">
              <a:latin typeface="Calibri" pitchFamily="34" charset="0"/>
            </a:endParaRPr>
          </a:p>
          <a:p>
            <a:r>
              <a:rPr lang="en-US" altLang="zh-CN" sz="1600" dirty="0">
                <a:latin typeface="Calibri" pitchFamily="34" charset="0"/>
              </a:rPr>
              <a:t>Engineering Management </a:t>
            </a:r>
            <a:r>
              <a:rPr lang="zh-CN" altLang="en-US" sz="1600" dirty="0">
                <a:latin typeface="Calibri" pitchFamily="34" charset="0"/>
              </a:rPr>
              <a:t>工程管理</a:t>
            </a:r>
            <a:endParaRPr lang="en-US" altLang="zh-CN" sz="1600" dirty="0">
              <a:latin typeface="Calibri" pitchFamily="34" charset="0"/>
            </a:endParaRPr>
          </a:p>
          <a:p>
            <a:r>
              <a:rPr lang="en-US" altLang="zh-CN" sz="1600" dirty="0">
                <a:latin typeface="Calibri" pitchFamily="34" charset="0"/>
              </a:rPr>
              <a:t>Heat Transfer &amp; Electronic Packaging</a:t>
            </a:r>
            <a:r>
              <a:rPr lang="zh-CN" altLang="en-US" sz="1600" dirty="0">
                <a:latin typeface="Calibri" pitchFamily="34" charset="0"/>
              </a:rPr>
              <a:t>热传导和电子封装</a:t>
            </a:r>
          </a:p>
          <a:p>
            <a:r>
              <a:rPr lang="en-US" altLang="zh-CN" sz="1600" dirty="0">
                <a:latin typeface="Calibri" pitchFamily="34" charset="0"/>
              </a:rPr>
              <a:t>Pipeline Engineering </a:t>
            </a:r>
            <a:r>
              <a:rPr lang="zh-CN" altLang="en-US" sz="1600" dirty="0">
                <a:latin typeface="Calibri" pitchFamily="34" charset="0"/>
              </a:rPr>
              <a:t>管线工程</a:t>
            </a:r>
          </a:p>
          <a:p>
            <a:r>
              <a:rPr lang="en-US" altLang="zh-CN" sz="1600" dirty="0">
                <a:latin typeface="Calibri" pitchFamily="34" charset="0"/>
              </a:rPr>
              <a:t>Pressure vessel and pipeline </a:t>
            </a:r>
            <a:r>
              <a:rPr lang="zh-CN" altLang="en-US" sz="1600" dirty="0">
                <a:latin typeface="Calibri" pitchFamily="34" charset="0"/>
              </a:rPr>
              <a:t>压力容器和管道安设</a:t>
            </a:r>
            <a:endParaRPr lang="en-US" altLang="zh-CN" sz="1600" dirty="0">
              <a:latin typeface="Calibri" pitchFamily="34" charset="0"/>
            </a:endParaRPr>
          </a:p>
          <a:p>
            <a:r>
              <a:rPr lang="en-US" altLang="zh-CN" sz="1600" dirty="0">
                <a:latin typeface="Calibri" pitchFamily="34" charset="0"/>
              </a:rPr>
              <a:t>Risk and Remediation </a:t>
            </a:r>
            <a:r>
              <a:rPr lang="zh-CN" altLang="en-US" sz="1600" dirty="0">
                <a:latin typeface="Calibri" pitchFamily="34" charset="0"/>
              </a:rPr>
              <a:t>风险和补救</a:t>
            </a:r>
          </a:p>
          <a:p>
            <a:r>
              <a:rPr lang="en-US" altLang="zh-CN" sz="1600" dirty="0">
                <a:latin typeface="Calibri" pitchFamily="34" charset="0"/>
              </a:rPr>
              <a:t>Robotics </a:t>
            </a:r>
            <a:r>
              <a:rPr lang="zh-CN" altLang="en-US" sz="1600" dirty="0">
                <a:latin typeface="Calibri" pitchFamily="34" charset="0"/>
              </a:rPr>
              <a:t>机器人学</a:t>
            </a:r>
          </a:p>
          <a:p>
            <a:r>
              <a:rPr lang="en-US" altLang="zh-CN" sz="1600" dirty="0" err="1">
                <a:latin typeface="Calibri" pitchFamily="34" charset="0"/>
              </a:rPr>
              <a:t>Tribology</a:t>
            </a:r>
            <a:r>
              <a:rPr lang="en-US" altLang="zh-CN" sz="1600" dirty="0">
                <a:latin typeface="Calibri" pitchFamily="34" charset="0"/>
              </a:rPr>
              <a:t> </a:t>
            </a:r>
            <a:r>
              <a:rPr lang="zh-CN" altLang="en-US" sz="1600" dirty="0">
                <a:latin typeface="Calibri" pitchFamily="34" charset="0"/>
              </a:rPr>
              <a:t>摩擦学</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png"/>
          <p:cNvPicPr>
            <a:picLocks noChangeAspect="1"/>
          </p:cNvPicPr>
          <p:nvPr/>
        </p:nvPicPr>
        <p:blipFill>
          <a:blip r:embed="rId3"/>
          <a:stretch>
            <a:fillRect/>
          </a:stretch>
        </p:blipFill>
        <p:spPr>
          <a:xfrm>
            <a:off x="1643042" y="1049741"/>
            <a:ext cx="5715040" cy="5808259"/>
          </a:xfrm>
          <a:prstGeom prst="rect">
            <a:avLst/>
          </a:prstGeom>
        </p:spPr>
      </p:pic>
      <p:sp>
        <p:nvSpPr>
          <p:cNvPr id="8" name="圆角矩形标注 7"/>
          <p:cNvSpPr>
            <a:spLocks noChangeArrowheads="1"/>
          </p:cNvSpPr>
          <p:nvPr/>
        </p:nvSpPr>
        <p:spPr bwMode="auto">
          <a:xfrm>
            <a:off x="5072067" y="2000240"/>
            <a:ext cx="2786081" cy="857256"/>
          </a:xfrm>
          <a:prstGeom prst="wedgeRoundRectCallout">
            <a:avLst>
              <a:gd name="adj1" fmla="val -66579"/>
              <a:gd name="adj2" fmla="val -4437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1600" dirty="0">
                <a:latin typeface="Calibri" pitchFamily="34" charset="0"/>
              </a:rPr>
              <a:t>点击作者名字，可查看他在</a:t>
            </a:r>
            <a:r>
              <a:rPr lang="en-US" altLang="zh-CN" sz="1600" dirty="0">
                <a:latin typeface="Calibri" pitchFamily="34" charset="0"/>
              </a:rPr>
              <a:t>ASME</a:t>
            </a:r>
            <a:r>
              <a:rPr lang="zh-CN" altLang="en-US" sz="1600" dirty="0">
                <a:latin typeface="Calibri" pitchFamily="34" charset="0"/>
              </a:rPr>
              <a:t>或其他出版物上发表的文章</a:t>
            </a:r>
            <a:endParaRPr lang="en-US" altLang="zh-CN" sz="1600" dirty="0">
              <a:latin typeface="Calibri" pitchFamily="34" charset="0"/>
            </a:endParaRPr>
          </a:p>
        </p:txBody>
      </p:sp>
      <p:sp>
        <p:nvSpPr>
          <p:cNvPr id="6" name="圆角矩形标注 5"/>
          <p:cNvSpPr>
            <a:spLocks noChangeArrowheads="1"/>
          </p:cNvSpPr>
          <p:nvPr/>
        </p:nvSpPr>
        <p:spPr bwMode="auto">
          <a:xfrm>
            <a:off x="5857884" y="4429132"/>
            <a:ext cx="2214578" cy="1214446"/>
          </a:xfrm>
          <a:prstGeom prst="wedgeRoundRectCallout">
            <a:avLst>
              <a:gd name="adj1" fmla="val -88233"/>
              <a:gd name="adj2" fmla="val 4408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endParaRPr lang="en-US" altLang="zh-CN" sz="1600" dirty="0">
              <a:latin typeface="Calibri" pitchFamily="34" charset="0"/>
            </a:endParaRPr>
          </a:p>
          <a:p>
            <a:pPr>
              <a:buFont typeface="Wingdings" pitchFamily="2" charset="2"/>
              <a:buChar char="Ø"/>
            </a:pPr>
            <a:endParaRPr lang="en-US" altLang="zh-CN" sz="1600" dirty="0">
              <a:latin typeface="Calibri" pitchFamily="34" charset="0"/>
            </a:endParaRPr>
          </a:p>
          <a:p>
            <a:pPr>
              <a:buFont typeface="Wingdings" pitchFamily="2" charset="2"/>
              <a:buChar char="Ø"/>
            </a:pPr>
            <a:endParaRPr lang="en-US" altLang="zh-CN" sz="1600" dirty="0">
              <a:latin typeface="Calibri" pitchFamily="34" charset="0"/>
            </a:endParaRPr>
          </a:p>
          <a:p>
            <a:endParaRPr lang="en-US" altLang="zh-CN" sz="1600" dirty="0">
              <a:latin typeface="Calibri" pitchFamily="34" charset="0"/>
            </a:endParaRPr>
          </a:p>
          <a:p>
            <a:pPr>
              <a:buFont typeface="Wingdings" pitchFamily="2" charset="2"/>
              <a:buChar char="Ø"/>
            </a:pPr>
            <a:r>
              <a:rPr lang="zh-CN" altLang="en-US" sz="1600" dirty="0">
                <a:latin typeface="Calibri" pitchFamily="34" charset="0"/>
              </a:rPr>
              <a:t>查看章节标题摘要</a:t>
            </a:r>
            <a:endParaRPr lang="en-US" altLang="zh-CN" sz="1600" dirty="0">
              <a:latin typeface="Calibri" pitchFamily="34" charset="0"/>
            </a:endParaRPr>
          </a:p>
          <a:p>
            <a:pPr>
              <a:buFont typeface="Wingdings" pitchFamily="2" charset="2"/>
              <a:buChar char="Ø"/>
            </a:pPr>
            <a:r>
              <a:rPr lang="zh-CN" altLang="en-US" sz="1600" dirty="0">
                <a:latin typeface="Calibri" pitchFamily="34" charset="0"/>
              </a:rPr>
              <a:t>查看该章节</a:t>
            </a:r>
            <a:endParaRPr lang="en-US" altLang="zh-CN" sz="1600" dirty="0">
              <a:latin typeface="Calibri" pitchFamily="34" charset="0"/>
            </a:endParaRPr>
          </a:p>
          <a:p>
            <a:pPr>
              <a:buFont typeface="Wingdings" pitchFamily="2" charset="2"/>
              <a:buChar char="Ø"/>
            </a:pPr>
            <a:r>
              <a:rPr lang="zh-CN" altLang="en-US" sz="1600" dirty="0">
                <a:latin typeface="Calibri" pitchFamily="34" charset="0"/>
              </a:rPr>
              <a:t>查看</a:t>
            </a:r>
            <a:r>
              <a:rPr lang="en-US" altLang="zh-CN" sz="1600" dirty="0">
                <a:latin typeface="Calibri" pitchFamily="34" charset="0"/>
              </a:rPr>
              <a:t>PDF</a:t>
            </a:r>
            <a:r>
              <a:rPr lang="zh-CN" altLang="en-US" sz="1600" dirty="0">
                <a:latin typeface="Calibri" pitchFamily="34" charset="0"/>
              </a:rPr>
              <a:t>格式内容</a:t>
            </a:r>
            <a:endParaRPr lang="en-US" altLang="zh-CN" sz="1600" dirty="0">
              <a:latin typeface="Calibri" pitchFamily="34" charset="0"/>
            </a:endParaRPr>
          </a:p>
          <a:p>
            <a:pPr>
              <a:buFont typeface="Wingdings" pitchFamily="2" charset="2"/>
              <a:buChar char="Ø"/>
            </a:pPr>
            <a:endParaRPr lang="en-US" altLang="zh-CN" sz="1600" dirty="0">
              <a:latin typeface="Calibri" pitchFamily="34" charset="0"/>
            </a:endParaRPr>
          </a:p>
          <a:p>
            <a:pPr>
              <a:buFont typeface="Wingdings" pitchFamily="2" charset="2"/>
              <a:buChar char="Ø"/>
            </a:pPr>
            <a:endParaRPr lang="en-US" altLang="zh-CN" sz="1600" dirty="0">
              <a:latin typeface="Calibri" pitchFamily="34" charset="0"/>
            </a:endParaRPr>
          </a:p>
          <a:p>
            <a:endParaRPr lang="en-US" altLang="zh-CN" sz="1600" dirty="0">
              <a:latin typeface="Calibri" pitchFamily="34" charset="0"/>
            </a:endParaRPr>
          </a:p>
          <a:p>
            <a:endParaRPr lang="en-US" altLang="zh-CN" sz="1600" dirty="0">
              <a:latin typeface="Calibri" pitchFamily="34" charset="0"/>
            </a:endParaRPr>
          </a:p>
        </p:txBody>
      </p:sp>
      <p:sp>
        <p:nvSpPr>
          <p:cNvPr id="9" name="Rectangle 7"/>
          <p:cNvSpPr>
            <a:spLocks noChangeArrowheads="1"/>
          </p:cNvSpPr>
          <p:nvPr/>
        </p:nvSpPr>
        <p:spPr bwMode="auto">
          <a:xfrm>
            <a:off x="2928926" y="5715016"/>
            <a:ext cx="2071702"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Rectangle 7"/>
          <p:cNvSpPr>
            <a:spLocks noChangeArrowheads="1"/>
          </p:cNvSpPr>
          <p:nvPr/>
        </p:nvSpPr>
        <p:spPr bwMode="auto">
          <a:xfrm>
            <a:off x="3000364" y="1714488"/>
            <a:ext cx="1714512"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srcRect/>
          <a:stretch>
            <a:fillRect/>
          </a:stretch>
        </p:blipFill>
        <p:spPr bwMode="auto">
          <a:xfrm>
            <a:off x="357158" y="2285992"/>
            <a:ext cx="8563428" cy="3876687"/>
          </a:xfrm>
          <a:prstGeom prst="rect">
            <a:avLst/>
          </a:prstGeom>
          <a:noFill/>
          <a:ln w="9525">
            <a:solidFill>
              <a:schemeClr val="bg1">
                <a:lumMod val="65000"/>
              </a:schemeClr>
            </a:solidFill>
            <a:miter lim="800000"/>
            <a:headEnd/>
            <a:tailEnd/>
          </a:ln>
          <a:effectLst/>
        </p:spPr>
      </p:pic>
      <p:sp>
        <p:nvSpPr>
          <p:cNvPr id="33795" name="Title 1"/>
          <p:cNvSpPr txBox="1">
            <a:spLocks/>
          </p:cNvSpPr>
          <p:nvPr/>
        </p:nvSpPr>
        <p:spPr bwMode="auto">
          <a:xfrm>
            <a:off x="671513" y="1340768"/>
            <a:ext cx="8472487" cy="965200"/>
          </a:xfrm>
          <a:prstGeom prst="rect">
            <a:avLst/>
          </a:prstGeom>
          <a:noFill/>
          <a:ln w="9525">
            <a:noFill/>
            <a:miter lim="800000"/>
            <a:headEnd/>
            <a:tailEnd/>
          </a:ln>
        </p:spPr>
        <p:txBody>
          <a:bodyPr anchor="ctr"/>
          <a:lstStyle/>
          <a:p>
            <a:r>
              <a:rPr lang="en-US" altLang="zh-CN" sz="4000" dirty="0">
                <a:latin typeface="微软雅黑" pitchFamily="34" charset="-122"/>
                <a:ea typeface="微软雅黑" pitchFamily="34" charset="-122"/>
              </a:rPr>
              <a:t>C. </a:t>
            </a:r>
            <a:r>
              <a:rPr lang="zh-CN" altLang="en-US" sz="4000" dirty="0">
                <a:latin typeface="微软雅黑" pitchFamily="34" charset="-122"/>
                <a:ea typeface="微软雅黑" pitchFamily="34" charset="-122"/>
              </a:rPr>
              <a:t>会议录</a:t>
            </a:r>
            <a:endParaRPr lang="en-US" altLang="zh-CN" sz="4000" dirty="0">
              <a:latin typeface="微软雅黑" pitchFamily="34" charset="-122"/>
              <a:ea typeface="微软雅黑" pitchFamily="34" charset="-122"/>
            </a:endParaRPr>
          </a:p>
        </p:txBody>
      </p:sp>
      <p:sp>
        <p:nvSpPr>
          <p:cNvPr id="6" name="Rectangle 7"/>
          <p:cNvSpPr>
            <a:spLocks noChangeArrowheads="1"/>
          </p:cNvSpPr>
          <p:nvPr/>
        </p:nvSpPr>
        <p:spPr bwMode="auto">
          <a:xfrm flipV="1">
            <a:off x="357159" y="2714620"/>
            <a:ext cx="3357586"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5" name="圆角矩形标注 4"/>
          <p:cNvSpPr>
            <a:spLocks noChangeArrowheads="1"/>
          </p:cNvSpPr>
          <p:nvPr/>
        </p:nvSpPr>
        <p:spPr bwMode="auto">
          <a:xfrm>
            <a:off x="3286116" y="3857628"/>
            <a:ext cx="3571900" cy="2214578"/>
          </a:xfrm>
          <a:prstGeom prst="wedgeRoundRectCallout">
            <a:avLst>
              <a:gd name="adj1" fmla="val -50184"/>
              <a:gd name="adj2" fmla="val -8604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endParaRPr lang="en-US" altLang="zh-CN" dirty="0">
              <a:latin typeface="Calibri" pitchFamily="34" charset="0"/>
            </a:endParaRPr>
          </a:p>
          <a:p>
            <a:r>
              <a:rPr lang="en-US" altLang="zh-CN" dirty="0">
                <a:latin typeface="Calibri" pitchFamily="34" charset="0"/>
              </a:rPr>
              <a:t>ASME</a:t>
            </a:r>
            <a:r>
              <a:rPr lang="zh-CN" altLang="en-US" dirty="0">
                <a:latin typeface="Calibri" pitchFamily="34" charset="0"/>
              </a:rPr>
              <a:t>会议录有三种浏览方式</a:t>
            </a:r>
            <a:endParaRPr lang="en-US" altLang="zh-CN" dirty="0">
              <a:latin typeface="Calibri" pitchFamily="34" charset="0"/>
            </a:endParaRPr>
          </a:p>
          <a:p>
            <a:pPr>
              <a:buFont typeface="Wingdings" pitchFamily="2" charset="2"/>
              <a:buChar char="Ø"/>
            </a:pPr>
            <a:r>
              <a:rPr lang="zh-CN" altLang="en-US" dirty="0">
                <a:latin typeface="Calibri" pitchFamily="34" charset="0"/>
              </a:rPr>
              <a:t>系列</a:t>
            </a:r>
            <a:endParaRPr lang="en-US" altLang="zh-CN" dirty="0">
              <a:latin typeface="Calibri" pitchFamily="34" charset="0"/>
            </a:endParaRPr>
          </a:p>
          <a:p>
            <a:pPr>
              <a:buFont typeface="Wingdings" pitchFamily="2" charset="2"/>
              <a:buChar char="Ø"/>
            </a:pPr>
            <a:r>
              <a:rPr lang="zh-CN" altLang="en-US" dirty="0">
                <a:latin typeface="Calibri" pitchFamily="34" charset="0"/>
              </a:rPr>
              <a:t>主题类别</a:t>
            </a:r>
            <a:endParaRPr lang="en-US" altLang="zh-CN" dirty="0">
              <a:latin typeface="Calibri" pitchFamily="34" charset="0"/>
            </a:endParaRPr>
          </a:p>
          <a:p>
            <a:pPr>
              <a:buFont typeface="Wingdings" pitchFamily="2" charset="2"/>
              <a:buChar char="Ø"/>
            </a:pPr>
            <a:r>
              <a:rPr lang="zh-CN" altLang="en-US" dirty="0">
                <a:latin typeface="Calibri" pitchFamily="34" charset="0"/>
              </a:rPr>
              <a:t>年份</a:t>
            </a:r>
            <a:endParaRPr lang="en-US" altLang="zh-CN" dirty="0">
              <a:latin typeface="Calibri" pitchFamily="34" charset="0"/>
            </a:endParaRPr>
          </a:p>
          <a:p>
            <a:r>
              <a:rPr lang="en-US" altLang="zh-CN" b="1" dirty="0">
                <a:solidFill>
                  <a:srgbClr val="00B0F0"/>
                </a:solidFill>
                <a:latin typeface="华文细黑" pitchFamily="2" charset="-122"/>
                <a:ea typeface="华文细黑" pitchFamily="2" charset="-122"/>
              </a:rPr>
              <a:t>※</a:t>
            </a:r>
            <a:r>
              <a:rPr lang="en-US" altLang="zh-CN" dirty="0">
                <a:latin typeface="华文细黑" pitchFamily="2" charset="-122"/>
                <a:ea typeface="华文细黑" pitchFamily="2" charset="-122"/>
              </a:rPr>
              <a:t> </a:t>
            </a:r>
            <a:r>
              <a:rPr lang="zh-CN" altLang="en-US" dirty="0">
                <a:latin typeface="Calibri" pitchFamily="34" charset="0"/>
              </a:rPr>
              <a:t>这些会议都是</a:t>
            </a:r>
            <a:r>
              <a:rPr lang="en-US" altLang="zh-CN" dirty="0">
                <a:latin typeface="Calibri" pitchFamily="34" charset="0"/>
              </a:rPr>
              <a:t>ASME</a:t>
            </a:r>
            <a:r>
              <a:rPr lang="zh-CN" altLang="en-US" dirty="0">
                <a:latin typeface="Calibri" pitchFamily="34" charset="0"/>
              </a:rPr>
              <a:t>主办或参与合办的</a:t>
            </a:r>
            <a:endParaRPr lang="en-US" altLang="en-US" dirty="0">
              <a:latin typeface="Calibri" pitchFamily="34" charset="0"/>
            </a:endParaRPr>
          </a:p>
          <a:p>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55576" y="2229098"/>
            <a:ext cx="6102424" cy="1917700"/>
          </a:xfrm>
          <a:prstGeom prst="rect">
            <a:avLst/>
          </a:prstGeom>
          <a:noFill/>
          <a:ln w="9525">
            <a:noFill/>
            <a:miter lim="800000"/>
            <a:headEnd/>
            <a:tailEnd/>
          </a:ln>
        </p:spPr>
        <p:txBody>
          <a:bodyPr/>
          <a:lstStyle/>
          <a:p>
            <a:pPr>
              <a:lnSpc>
                <a:spcPct val="150000"/>
              </a:lnSpc>
            </a:pPr>
            <a:r>
              <a:rPr lang="zh-CN" altLang="en-US" sz="2200" dirty="0">
                <a:latin typeface="微软雅黑" pitchFamily="34" charset="-122"/>
                <a:ea typeface="微软雅黑" pitchFamily="34" charset="-122"/>
              </a:rPr>
              <a:t>通过制定专业规范、组织研发活动、联系政府机构、召开会议、出版书刊以及持续的教育训练，来促进全球跨学科工程学的技术水平、学科研究和行业运作。</a:t>
            </a:r>
            <a:endParaRPr lang="zh-CN" altLang="en-US" sz="2800" dirty="0">
              <a:latin typeface="微软雅黑" pitchFamily="34" charset="-122"/>
              <a:ea typeface="微软雅黑" pitchFamily="34" charset="-122"/>
            </a:endParaRPr>
          </a:p>
          <a:p>
            <a:pPr>
              <a:lnSpc>
                <a:spcPct val="150000"/>
              </a:lnSpc>
            </a:pPr>
            <a:endParaRPr lang="zh-CN" altLang="en-US" sz="2800" dirty="0">
              <a:latin typeface="微软雅黑" pitchFamily="34" charset="-122"/>
              <a:ea typeface="微软雅黑" pitchFamily="34" charset="-122"/>
            </a:endParaRPr>
          </a:p>
        </p:txBody>
      </p:sp>
      <p:sp>
        <p:nvSpPr>
          <p:cNvPr id="8195" name="Title 1"/>
          <p:cNvSpPr txBox="1">
            <a:spLocks/>
          </p:cNvSpPr>
          <p:nvPr/>
        </p:nvSpPr>
        <p:spPr bwMode="auto">
          <a:xfrm>
            <a:off x="671513" y="1217861"/>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a:latin typeface="微软雅黑" pitchFamily="34" charset="-122"/>
                <a:ea typeface="微软雅黑" pitchFamily="34" charset="-122"/>
              </a:rPr>
              <a:t>宗旨</a:t>
            </a:r>
            <a:endParaRPr lang="en-US" altLang="zh-CN" sz="4400" dirty="0">
              <a:latin typeface="微软雅黑" pitchFamily="34" charset="-122"/>
              <a:ea typeface="微软雅黑" pitchFamily="34" charset="-122"/>
            </a:endParaRPr>
          </a:p>
        </p:txBody>
      </p:sp>
      <p:pic>
        <p:nvPicPr>
          <p:cNvPr id="8196"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graphicFrame>
        <p:nvGraphicFramePr>
          <p:cNvPr id="5" name="表格 4"/>
          <p:cNvGraphicFramePr>
            <a:graphicFrameLocks noGrp="1"/>
          </p:cNvGraphicFramePr>
          <p:nvPr/>
        </p:nvGraphicFramePr>
        <p:xfrm>
          <a:off x="827584" y="4510359"/>
          <a:ext cx="7921625" cy="2159001"/>
        </p:xfrm>
        <a:graphic>
          <a:graphicData uri="http://schemas.openxmlformats.org/drawingml/2006/table">
            <a:tbl>
              <a:tblPr/>
              <a:tblGrid>
                <a:gridCol w="2736850">
                  <a:extLst>
                    <a:ext uri="{9D8B030D-6E8A-4147-A177-3AD203B41FA5}">
                      <a16:colId xmlns:a16="http://schemas.microsoft.com/office/drawing/2014/main" val="20000"/>
                    </a:ext>
                  </a:extLst>
                </a:gridCol>
                <a:gridCol w="5184775">
                  <a:extLst>
                    <a:ext uri="{9D8B030D-6E8A-4147-A177-3AD203B41FA5}">
                      <a16:colId xmlns:a16="http://schemas.microsoft.com/office/drawing/2014/main" val="20001"/>
                    </a:ext>
                  </a:extLst>
                </a:gridCol>
              </a:tblGrid>
              <a:tr h="458788">
                <a:tc>
                  <a:txBody>
                    <a:bodyPr/>
                    <a:lstStyle/>
                    <a:p>
                      <a:pPr marL="287338" marR="0" lvl="0" indent="0" algn="just"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a:ln>
                            <a:noFill/>
                          </a:ln>
                          <a:solidFill>
                            <a:srgbClr val="0F243E"/>
                          </a:solidFill>
                          <a:effectLst/>
                          <a:latin typeface="Times New Roman" pitchFamily="18" charset="0"/>
                          <a:ea typeface="微软雅黑" pitchFamily="34" charset="-122"/>
                          <a:cs typeface="MicrosoftYaHei-Bold"/>
                        </a:rPr>
                        <a:t>基本信息</a:t>
                      </a:r>
                      <a:endParaRPr kumimoji="0" lang="zh-CN" sz="14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tc>
                  <a:txBody>
                    <a:bodyPr/>
                    <a:lstStyle/>
                    <a:p>
                      <a:pPr marL="287338" marR="0" lvl="0" indent="0" algn="just"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a:ln>
                            <a:noFill/>
                          </a:ln>
                          <a:solidFill>
                            <a:srgbClr val="0F243E"/>
                          </a:solidFill>
                          <a:effectLst/>
                          <a:latin typeface="Times New Roman" pitchFamily="18" charset="0"/>
                          <a:ea typeface="微软雅黑" pitchFamily="34" charset="-122"/>
                          <a:cs typeface="MicrosoftYaHei-Bold"/>
                        </a:rPr>
                        <a:t>研究</a:t>
                      </a:r>
                      <a:r>
                        <a:rPr kumimoji="0" lang="zh-CN" altLang="en-US" sz="1400" b="1" i="0" u="none" strike="noStrike" cap="none" normalizeH="0" baseline="0">
                          <a:ln>
                            <a:noFill/>
                          </a:ln>
                          <a:solidFill>
                            <a:srgbClr val="0F243E"/>
                          </a:solidFill>
                          <a:effectLst/>
                          <a:latin typeface="Times New Roman" pitchFamily="18" charset="0"/>
                          <a:ea typeface="微软雅黑" pitchFamily="34" charset="-122"/>
                          <a:cs typeface="MicrosoftYaHei-Bold"/>
                        </a:rPr>
                        <a:t>活动</a:t>
                      </a:r>
                      <a:endParaRPr kumimoji="0" lang="zh-CN" sz="1400" b="0" i="0" u="none" strike="noStrike" cap="none" normalizeH="0" baseline="0">
                        <a:ln>
                          <a:noFill/>
                        </a:ln>
                        <a:solidFill>
                          <a:schemeClr val="tx1"/>
                        </a:solidFill>
                        <a:effectLst/>
                        <a:latin typeface="Times New Roman" pitchFamily="18" charset="0"/>
                        <a:ea typeface="微软雅黑" pitchFamily="34" charset="-122"/>
                        <a:cs typeface="Times New Roman"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00213">
                <a:tc>
                  <a:txBody>
                    <a:bodyPr/>
                    <a:lstStyle/>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成立年份</a:t>
                      </a: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a:ln>
                            <a:noFill/>
                          </a:ln>
                          <a:solidFill>
                            <a:srgbClr val="000000"/>
                          </a:solidFill>
                          <a:effectLst/>
                          <a:latin typeface="微软雅黑" pitchFamily="34" charset="-122"/>
                          <a:ea typeface="微软雅黑" pitchFamily="34" charset="-122"/>
                          <a:cs typeface="MicrosoftYaHei-Bold"/>
                        </a:rPr>
                        <a:t>1880 </a:t>
                      </a:r>
                      <a:r>
                        <a:rPr kumimoji="0" lang="zh-CN" sz="1400" b="1" i="0" u="none" strike="noStrike" cap="none" normalizeH="0" baseline="0" dirty="0">
                          <a:ln>
                            <a:noFill/>
                          </a:ln>
                          <a:solidFill>
                            <a:srgbClr val="000000"/>
                          </a:solidFill>
                          <a:effectLst/>
                          <a:latin typeface="微软雅黑" pitchFamily="34" charset="-122"/>
                          <a:ea typeface="微软雅黑" pitchFamily="34" charset="-122"/>
                          <a:cs typeface="MicrosoftYaHei-Bold"/>
                        </a:rPr>
                        <a:t>年</a:t>
                      </a:r>
                      <a:endParaRPr kumimoji="0" lang="zh-CN" sz="14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会员人数</a:t>
                      </a: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a:ln>
                            <a:noFill/>
                          </a:ln>
                          <a:solidFill>
                            <a:srgbClr val="000000"/>
                          </a:solidFill>
                          <a:effectLst/>
                          <a:latin typeface="微软雅黑" pitchFamily="34" charset="-122"/>
                          <a:ea typeface="微软雅黑" pitchFamily="34" charset="-122"/>
                          <a:cs typeface="MicrosoftYaHei-Bold"/>
                        </a:rPr>
                        <a:t>130,000+</a:t>
                      </a:r>
                      <a:endParaRPr kumimoji="0" lang="zh-CN" altLang="zh-CN" sz="14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遍布国家</a:t>
                      </a: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a:ln>
                            <a:noFill/>
                          </a:ln>
                          <a:solidFill>
                            <a:srgbClr val="000000"/>
                          </a:solidFill>
                          <a:effectLst/>
                          <a:latin typeface="微软雅黑" pitchFamily="34" charset="-122"/>
                          <a:ea typeface="微软雅黑" pitchFamily="34" charset="-122"/>
                          <a:cs typeface="MicrosoftYaHei-Bold"/>
                        </a:rPr>
                        <a:t>150 </a:t>
                      </a:r>
                      <a:endParaRPr kumimoji="0" lang="zh-CN" altLang="zh-CN" sz="14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c>
                  <a:txBody>
                    <a:bodyPr/>
                    <a:lstStyle/>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下属研究所</a:t>
                      </a: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a:t>
                      </a:r>
                      <a:r>
                        <a:rPr kumimoji="0" lang="zh-CN" sz="1400" b="1" i="0" u="none" strike="noStrike" cap="none" normalizeH="0" baseline="0" dirty="0">
                          <a:ln>
                            <a:noFill/>
                          </a:ln>
                          <a:solidFill>
                            <a:srgbClr val="000000"/>
                          </a:solidFill>
                          <a:effectLst/>
                          <a:latin typeface="微软雅黑" pitchFamily="34" charset="-122"/>
                          <a:ea typeface="微软雅黑" pitchFamily="34" charset="-122"/>
                          <a:cs typeface="MicrosoftYaHei-Bold"/>
                        </a:rPr>
                        <a:t>国际燃气涡轮研究所、国际石油技术研究所</a:t>
                      </a:r>
                      <a:endParaRPr kumimoji="0" lang="zh-CN" sz="14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学术</a:t>
                      </a:r>
                      <a:r>
                        <a:rPr kumimoji="0" lang="zh-CN"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会议</a:t>
                      </a: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a:t>
                      </a:r>
                      <a:r>
                        <a:rPr kumimoji="0" lang="zh-CN" altLang="en-US" sz="1400" b="1" i="0" u="none" strike="noStrike" cap="none" normalizeH="0" baseline="0" dirty="0">
                          <a:ln>
                            <a:noFill/>
                          </a:ln>
                          <a:solidFill>
                            <a:srgbClr val="000000"/>
                          </a:solidFill>
                          <a:effectLst/>
                          <a:latin typeface="微软雅黑" pitchFamily="34" charset="-122"/>
                          <a:ea typeface="微软雅黑" pitchFamily="34" charset="-122"/>
                          <a:cs typeface="MicrosoftYaHei-Bold"/>
                        </a:rPr>
                        <a:t>约</a:t>
                      </a:r>
                      <a:r>
                        <a:rPr kumimoji="0" lang="en-US" altLang="zh-CN" sz="1400" b="1" i="0" u="none" strike="noStrike" cap="none" normalizeH="0" baseline="0" dirty="0">
                          <a:ln>
                            <a:noFill/>
                          </a:ln>
                          <a:solidFill>
                            <a:srgbClr val="000000"/>
                          </a:solidFill>
                          <a:effectLst/>
                          <a:latin typeface="微软雅黑" pitchFamily="34" charset="-122"/>
                          <a:ea typeface="微软雅黑" pitchFamily="34" charset="-122"/>
                          <a:cs typeface="MicrosoftYaHei-Bold"/>
                        </a:rPr>
                        <a:t>40</a:t>
                      </a:r>
                      <a:r>
                        <a:rPr kumimoji="0" lang="zh-CN" sz="1400" b="1" i="0" u="none" strike="noStrike" cap="none" normalizeH="0" baseline="0" dirty="0">
                          <a:ln>
                            <a:noFill/>
                          </a:ln>
                          <a:solidFill>
                            <a:srgbClr val="000000"/>
                          </a:solidFill>
                          <a:effectLst/>
                          <a:latin typeface="微软雅黑" pitchFamily="34" charset="-122"/>
                          <a:ea typeface="微软雅黑" pitchFamily="34" charset="-122"/>
                          <a:cs typeface="MicrosoftYaHei-Bold"/>
                        </a:rPr>
                        <a:t>场</a:t>
                      </a:r>
                      <a:r>
                        <a:rPr kumimoji="0" lang="en-US" altLang="zh-CN" sz="1400" b="1" i="0" u="none" strike="noStrike" cap="none" normalizeH="0" baseline="0" dirty="0">
                          <a:ln>
                            <a:noFill/>
                          </a:ln>
                          <a:solidFill>
                            <a:srgbClr val="000000"/>
                          </a:solidFill>
                          <a:effectLst/>
                          <a:latin typeface="微软雅黑" pitchFamily="34" charset="-122"/>
                          <a:ea typeface="微软雅黑" pitchFamily="34" charset="-122"/>
                          <a:cs typeface="MicrosoftYaHei-Bold"/>
                        </a:rPr>
                        <a:t>/</a:t>
                      </a:r>
                      <a:r>
                        <a:rPr kumimoji="0" lang="zh-CN" altLang="en-US" sz="1400" b="1" i="0" u="none" strike="noStrike" cap="none" normalizeH="0" baseline="0" dirty="0">
                          <a:ln>
                            <a:noFill/>
                          </a:ln>
                          <a:solidFill>
                            <a:srgbClr val="000000"/>
                          </a:solidFill>
                          <a:effectLst/>
                          <a:latin typeface="微软雅黑" pitchFamily="34" charset="-122"/>
                          <a:ea typeface="微软雅黑" pitchFamily="34" charset="-122"/>
                          <a:cs typeface="MicrosoftYaHei-Bold"/>
                        </a:rPr>
                        <a:t>年</a:t>
                      </a:r>
                      <a:endParaRPr kumimoji="0" lang="en-US" altLang="zh-CN" sz="1400" b="1" i="0" u="none" strike="noStrike" cap="none" normalizeH="0" baseline="0" dirty="0">
                        <a:ln>
                          <a:noFill/>
                        </a:ln>
                        <a:solidFill>
                          <a:srgbClr val="000000"/>
                        </a:solidFill>
                        <a:effectLst/>
                        <a:latin typeface="微软雅黑" pitchFamily="34" charset="-122"/>
                        <a:ea typeface="微软雅黑" pitchFamily="34" charset="-122"/>
                        <a:cs typeface="MicrosoftYaHei-Bold"/>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参会者国家</a:t>
                      </a: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a:ln>
                            <a:noFill/>
                          </a:ln>
                          <a:solidFill>
                            <a:srgbClr val="000000"/>
                          </a:solidFill>
                          <a:effectLst/>
                          <a:latin typeface="微软雅黑" pitchFamily="34" charset="-122"/>
                          <a:ea typeface="微软雅黑" pitchFamily="34" charset="-122"/>
                          <a:cs typeface="MicrosoftYaHei-Bold"/>
                        </a:rPr>
                        <a:t>90 </a:t>
                      </a: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专业发展课程：</a:t>
                      </a:r>
                      <a:r>
                        <a:rPr kumimoji="0" lang="en-US" altLang="zh-CN" sz="1400" b="1"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200</a:t>
                      </a:r>
                      <a:r>
                        <a:rPr kumimoji="0" lang="zh-CN" altLang="en-US" sz="1400" b="1"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次</a:t>
                      </a:r>
                      <a:r>
                        <a:rPr kumimoji="0" lang="en-US" altLang="zh-CN" sz="1400" b="1"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a:t>
                      </a:r>
                      <a:r>
                        <a:rPr kumimoji="0" lang="zh-CN" altLang="en-US" sz="1400" b="1"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年</a:t>
                      </a:r>
                      <a:endParaRPr kumimoji="0" lang="zh-CN" sz="1400" b="1"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规范和标准：</a:t>
                      </a:r>
                      <a:r>
                        <a:rPr kumimoji="0" lang="en-US" altLang="zh-CN" sz="1400" b="1" i="0" u="none" strike="noStrike" cap="none" normalizeH="0" baseline="0" dirty="0">
                          <a:ln>
                            <a:noFill/>
                          </a:ln>
                          <a:solidFill>
                            <a:srgbClr val="000000"/>
                          </a:solidFill>
                          <a:effectLst/>
                          <a:latin typeface="微软雅黑" pitchFamily="34" charset="-122"/>
                          <a:ea typeface="微软雅黑" pitchFamily="34" charset="-122"/>
                          <a:cs typeface="Times New Roman" pitchFamily="18" charset="0"/>
                        </a:rPr>
                        <a:t>600+</a:t>
                      </a: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a:srcRect/>
          <a:stretch>
            <a:fillRect/>
          </a:stretch>
        </p:blipFill>
        <p:spPr bwMode="auto">
          <a:xfrm>
            <a:off x="214282" y="3286124"/>
            <a:ext cx="8572560" cy="2709064"/>
          </a:xfrm>
          <a:prstGeom prst="rect">
            <a:avLst/>
          </a:prstGeom>
          <a:noFill/>
          <a:ln w="9525">
            <a:solidFill>
              <a:schemeClr val="bg1">
                <a:lumMod val="65000"/>
              </a:schemeClr>
            </a:solidFill>
            <a:miter lim="800000"/>
            <a:headEnd/>
            <a:tailEnd/>
          </a:ln>
          <a:effectLst/>
        </p:spPr>
      </p:pic>
      <p:pic>
        <p:nvPicPr>
          <p:cNvPr id="6150" name="Picture 6"/>
          <p:cNvPicPr>
            <a:picLocks noChangeAspect="1" noChangeArrowheads="1"/>
          </p:cNvPicPr>
          <p:nvPr/>
        </p:nvPicPr>
        <p:blipFill>
          <a:blip r:embed="rId4"/>
          <a:srcRect/>
          <a:stretch>
            <a:fillRect/>
          </a:stretch>
        </p:blipFill>
        <p:spPr bwMode="auto">
          <a:xfrm>
            <a:off x="214282" y="1094564"/>
            <a:ext cx="8572560" cy="1936523"/>
          </a:xfrm>
          <a:prstGeom prst="rect">
            <a:avLst/>
          </a:prstGeom>
          <a:noFill/>
          <a:ln w="9525">
            <a:solidFill>
              <a:schemeClr val="bg1">
                <a:lumMod val="65000"/>
              </a:schemeClr>
            </a:solidFill>
            <a:miter lim="800000"/>
            <a:headEnd/>
            <a:tailEnd/>
          </a:ln>
          <a:effectLst/>
        </p:spPr>
      </p:pic>
      <p:sp>
        <p:nvSpPr>
          <p:cNvPr id="8" name="圆角矩形标注 7"/>
          <p:cNvSpPr>
            <a:spLocks noChangeArrowheads="1"/>
          </p:cNvSpPr>
          <p:nvPr/>
        </p:nvSpPr>
        <p:spPr bwMode="auto">
          <a:xfrm>
            <a:off x="5286381" y="1071546"/>
            <a:ext cx="2500329" cy="1000132"/>
          </a:xfrm>
          <a:prstGeom prst="wedgeRoundRectCallout">
            <a:avLst>
              <a:gd name="adj1" fmla="val -84726"/>
              <a:gd name="adj2" fmla="val 5509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按系列浏览</a:t>
            </a:r>
            <a:endParaRPr lang="en-US" altLang="zh-CN" dirty="0">
              <a:latin typeface="Calibri" pitchFamily="34" charset="0"/>
            </a:endParaRPr>
          </a:p>
          <a:p>
            <a:r>
              <a:rPr lang="zh-CN" altLang="en-US" dirty="0">
                <a:latin typeface="Calibri" pitchFamily="34" charset="0"/>
              </a:rPr>
              <a:t>一共有</a:t>
            </a:r>
            <a:r>
              <a:rPr lang="en-US" altLang="zh-CN" dirty="0">
                <a:latin typeface="Calibri" pitchFamily="34" charset="0"/>
              </a:rPr>
              <a:t>60</a:t>
            </a:r>
            <a:r>
              <a:rPr lang="zh-CN" altLang="en-US" dirty="0">
                <a:latin typeface="Calibri" pitchFamily="34" charset="0"/>
              </a:rPr>
              <a:t>种会议，按首字母顺序排列</a:t>
            </a:r>
            <a:endParaRPr lang="en-US" altLang="zh-CN" dirty="0">
              <a:latin typeface="Calibri" pitchFamily="34" charset="0"/>
            </a:endParaRPr>
          </a:p>
        </p:txBody>
      </p:sp>
      <p:sp>
        <p:nvSpPr>
          <p:cNvPr id="13" name="Rectangle 7"/>
          <p:cNvSpPr>
            <a:spLocks noChangeArrowheads="1"/>
          </p:cNvSpPr>
          <p:nvPr/>
        </p:nvSpPr>
        <p:spPr bwMode="auto">
          <a:xfrm>
            <a:off x="214282" y="3786190"/>
            <a:ext cx="3286148"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6" name="圆角矩形标注 8"/>
          <p:cNvSpPr>
            <a:spLocks noChangeArrowheads="1"/>
          </p:cNvSpPr>
          <p:nvPr/>
        </p:nvSpPr>
        <p:spPr bwMode="auto">
          <a:xfrm>
            <a:off x="285720" y="4500570"/>
            <a:ext cx="2714644" cy="1195782"/>
          </a:xfrm>
          <a:prstGeom prst="wedgeRoundRectCallout">
            <a:avLst>
              <a:gd name="adj1" fmla="val -33858"/>
              <a:gd name="adj2" fmla="val -7587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buFont typeface="Wingdings" pitchFamily="2" charset="2"/>
              <a:buChar char="Ø"/>
            </a:pPr>
            <a:r>
              <a:rPr lang="zh-CN" altLang="en-US" dirty="0">
                <a:latin typeface="Calibri" pitchFamily="34" charset="0"/>
              </a:rPr>
              <a:t>最新会议论文</a:t>
            </a:r>
            <a:endParaRPr lang="en-US" altLang="zh-CN" dirty="0">
              <a:latin typeface="Calibri" pitchFamily="34" charset="0"/>
            </a:endParaRPr>
          </a:p>
          <a:p>
            <a:pPr>
              <a:buFont typeface="Wingdings" pitchFamily="2" charset="2"/>
              <a:buChar char="Ø"/>
            </a:pPr>
            <a:r>
              <a:rPr lang="zh-CN" altLang="en-US" dirty="0">
                <a:latin typeface="Calibri" pitchFamily="34" charset="0"/>
              </a:rPr>
              <a:t>该会议的所有年份</a:t>
            </a:r>
            <a:endParaRPr lang="en-US" altLang="zh-CN" dirty="0">
              <a:latin typeface="Calibri" pitchFamily="34" charset="0"/>
            </a:endParaRPr>
          </a:p>
          <a:p>
            <a:pPr>
              <a:buFont typeface="Wingdings" pitchFamily="2" charset="2"/>
              <a:buChar char="Ø"/>
            </a:pPr>
            <a:r>
              <a:rPr lang="zh-CN" altLang="en-US" dirty="0">
                <a:latin typeface="Calibri" pitchFamily="34" charset="0"/>
              </a:rPr>
              <a:t>按会议涉及主题浏览</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srcRect/>
          <a:stretch>
            <a:fillRect/>
          </a:stretch>
        </p:blipFill>
        <p:spPr bwMode="auto">
          <a:xfrm>
            <a:off x="214282" y="4071942"/>
            <a:ext cx="7882863" cy="2503700"/>
          </a:xfrm>
          <a:prstGeom prst="rect">
            <a:avLst/>
          </a:prstGeom>
          <a:noFill/>
          <a:ln w="9525">
            <a:solidFill>
              <a:schemeClr val="bg1">
                <a:lumMod val="65000"/>
              </a:schemeClr>
            </a:solidFill>
            <a:miter lim="800000"/>
            <a:headEnd/>
            <a:tailEnd/>
          </a:ln>
          <a:effectLst/>
        </p:spPr>
      </p:pic>
      <p:pic>
        <p:nvPicPr>
          <p:cNvPr id="7170" name="Picture 2"/>
          <p:cNvPicPr>
            <a:picLocks noChangeAspect="1" noChangeArrowheads="1"/>
          </p:cNvPicPr>
          <p:nvPr/>
        </p:nvPicPr>
        <p:blipFill>
          <a:blip r:embed="rId4"/>
          <a:srcRect/>
          <a:stretch>
            <a:fillRect/>
          </a:stretch>
        </p:blipFill>
        <p:spPr bwMode="auto">
          <a:xfrm>
            <a:off x="214282" y="1142984"/>
            <a:ext cx="7858125" cy="2609850"/>
          </a:xfrm>
          <a:prstGeom prst="rect">
            <a:avLst/>
          </a:prstGeom>
          <a:noFill/>
          <a:ln w="9525">
            <a:solidFill>
              <a:schemeClr val="bg1">
                <a:lumMod val="65000"/>
              </a:schemeClr>
            </a:solidFill>
            <a:miter lim="800000"/>
            <a:headEnd/>
            <a:tailEnd/>
          </a:ln>
          <a:effectLst/>
        </p:spPr>
      </p:pic>
      <p:sp>
        <p:nvSpPr>
          <p:cNvPr id="8" name="圆角矩形标注 7"/>
          <p:cNvSpPr>
            <a:spLocks noChangeArrowheads="1"/>
          </p:cNvSpPr>
          <p:nvPr/>
        </p:nvSpPr>
        <p:spPr bwMode="auto">
          <a:xfrm>
            <a:off x="5715008" y="2000240"/>
            <a:ext cx="3071838" cy="1330496"/>
          </a:xfrm>
          <a:prstGeom prst="wedgeRoundRectCallout">
            <a:avLst>
              <a:gd name="adj1" fmla="val -104933"/>
              <a:gd name="adj2" fmla="val 1727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点开某一年的会议，可看见当年会议录的卷数</a:t>
            </a:r>
            <a:endParaRPr lang="en-US" altLang="zh-CN" dirty="0">
              <a:latin typeface="Calibri" pitchFamily="34" charset="0"/>
            </a:endParaRPr>
          </a:p>
          <a:p>
            <a:endParaRPr lang="en-US" altLang="zh-CN" dirty="0">
              <a:latin typeface="Calibri" pitchFamily="34" charset="0"/>
            </a:endParaRPr>
          </a:p>
          <a:p>
            <a:r>
              <a:rPr lang="en-US" altLang="zh-CN" b="1" dirty="0">
                <a:solidFill>
                  <a:srgbClr val="00B0F0"/>
                </a:solidFill>
                <a:latin typeface="华文细黑" pitchFamily="2" charset="-122"/>
                <a:ea typeface="华文细黑" pitchFamily="2" charset="-122"/>
              </a:rPr>
              <a:t>※</a:t>
            </a:r>
            <a:r>
              <a:rPr lang="en-US" altLang="zh-CN" dirty="0">
                <a:latin typeface="华文细黑" pitchFamily="2" charset="-122"/>
                <a:ea typeface="华文细黑" pitchFamily="2" charset="-122"/>
              </a:rPr>
              <a:t> </a:t>
            </a:r>
            <a:r>
              <a:rPr lang="zh-CN" altLang="en-US" dirty="0">
                <a:latin typeface="Calibri" pitchFamily="34" charset="0"/>
              </a:rPr>
              <a:t>有些会议录一年仅一卷</a:t>
            </a:r>
            <a:endParaRPr lang="en-US" altLang="zh-CN" dirty="0">
              <a:latin typeface="Calibri" pitchFamily="34" charset="0"/>
            </a:endParaRPr>
          </a:p>
        </p:txBody>
      </p:sp>
      <p:sp>
        <p:nvSpPr>
          <p:cNvPr id="10" name="圆角矩形标注 9"/>
          <p:cNvSpPr>
            <a:spLocks noChangeArrowheads="1"/>
          </p:cNvSpPr>
          <p:nvPr/>
        </p:nvSpPr>
        <p:spPr bwMode="auto">
          <a:xfrm>
            <a:off x="428596" y="5572140"/>
            <a:ext cx="3000396" cy="714381"/>
          </a:xfrm>
          <a:prstGeom prst="wedgeRoundRectCallout">
            <a:avLst>
              <a:gd name="adj1" fmla="val 67666"/>
              <a:gd name="adj2" fmla="val -15071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点开某一卷，可快速查询某一年会议录的所有卷数</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571472" y="1214422"/>
            <a:ext cx="7634144" cy="5000660"/>
          </a:xfrm>
          <a:prstGeom prst="rect">
            <a:avLst/>
          </a:prstGeom>
          <a:noFill/>
          <a:ln w="9525">
            <a:solidFill>
              <a:schemeClr val="bg1">
                <a:lumMod val="65000"/>
              </a:schemeClr>
            </a:solidFill>
            <a:miter lim="800000"/>
            <a:headEnd/>
            <a:tailEnd/>
          </a:ln>
          <a:effectLst/>
        </p:spPr>
      </p:pic>
      <p:sp>
        <p:nvSpPr>
          <p:cNvPr id="10" name="圆角矩形标注 9"/>
          <p:cNvSpPr>
            <a:spLocks noChangeArrowheads="1"/>
          </p:cNvSpPr>
          <p:nvPr/>
        </p:nvSpPr>
        <p:spPr bwMode="auto">
          <a:xfrm>
            <a:off x="3571868" y="4429132"/>
            <a:ext cx="3357586" cy="1214435"/>
          </a:xfrm>
          <a:prstGeom prst="wedgeRoundRectCallout">
            <a:avLst>
              <a:gd name="adj1" fmla="val -78150"/>
              <a:gd name="adj2" fmla="val -852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点开某一卷，左栏可以看见该卷涉及主题板块，每个板块下由不同与会者撰写的文章</a:t>
            </a:r>
            <a:endParaRPr lang="en-US" altLang="zh-CN" dirty="0">
              <a:latin typeface="Calibri" pitchFamily="34" charset="0"/>
            </a:endParaRPr>
          </a:p>
        </p:txBody>
      </p:sp>
      <p:sp>
        <p:nvSpPr>
          <p:cNvPr id="9" name="Rectangle 7"/>
          <p:cNvSpPr>
            <a:spLocks noChangeArrowheads="1"/>
          </p:cNvSpPr>
          <p:nvPr/>
        </p:nvSpPr>
        <p:spPr bwMode="auto">
          <a:xfrm>
            <a:off x="571472" y="3857628"/>
            <a:ext cx="1785950" cy="235745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285720" y="1428736"/>
            <a:ext cx="8714014" cy="4315032"/>
          </a:xfrm>
          <a:prstGeom prst="rect">
            <a:avLst/>
          </a:prstGeom>
          <a:noFill/>
          <a:ln w="9525">
            <a:solidFill>
              <a:schemeClr val="bg1">
                <a:lumMod val="65000"/>
              </a:schemeClr>
            </a:solidFill>
            <a:miter lim="800000"/>
            <a:headEnd/>
            <a:tailEnd/>
          </a:ln>
          <a:effectLst/>
        </p:spPr>
      </p:pic>
      <p:sp>
        <p:nvSpPr>
          <p:cNvPr id="7" name="圆角矩形标注 6"/>
          <p:cNvSpPr>
            <a:spLocks noChangeArrowheads="1"/>
          </p:cNvSpPr>
          <p:nvPr/>
        </p:nvSpPr>
        <p:spPr bwMode="auto">
          <a:xfrm>
            <a:off x="5000625" y="5590877"/>
            <a:ext cx="3929063" cy="1000125"/>
          </a:xfrm>
          <a:prstGeom prst="wedgeRoundRectCallout">
            <a:avLst>
              <a:gd name="adj1" fmla="val -29523"/>
              <a:gd name="adj2" fmla="val -12269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会议录文章和期刊文章页面结构相似，不同的是没有参考文献和插图</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3"/>
          <a:srcRect/>
          <a:stretch>
            <a:fillRect/>
          </a:stretch>
        </p:blipFill>
        <p:spPr bwMode="auto">
          <a:xfrm>
            <a:off x="500034" y="1500174"/>
            <a:ext cx="8255533" cy="4195778"/>
          </a:xfrm>
          <a:prstGeom prst="rect">
            <a:avLst/>
          </a:prstGeom>
          <a:noFill/>
          <a:ln w="9525">
            <a:solidFill>
              <a:schemeClr val="bg1">
                <a:lumMod val="65000"/>
              </a:schemeClr>
            </a:solidFill>
            <a:miter lim="800000"/>
            <a:headEnd/>
            <a:tailEnd/>
          </a:ln>
          <a:effectLst/>
        </p:spPr>
      </p:pic>
      <p:sp>
        <p:nvSpPr>
          <p:cNvPr id="7" name="圆角矩形标注 6"/>
          <p:cNvSpPr>
            <a:spLocks noChangeArrowheads="1"/>
          </p:cNvSpPr>
          <p:nvPr/>
        </p:nvSpPr>
        <p:spPr bwMode="auto">
          <a:xfrm>
            <a:off x="4214810" y="2714620"/>
            <a:ext cx="4643470" cy="3643338"/>
          </a:xfrm>
          <a:prstGeom prst="wedgeRoundRectCallout">
            <a:avLst>
              <a:gd name="adj1" fmla="val -68315"/>
              <a:gd name="adj2" fmla="val 104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endParaRPr lang="en-US" altLang="zh-CN" dirty="0">
              <a:latin typeface="Calibri" pitchFamily="34" charset="0"/>
            </a:endParaRPr>
          </a:p>
          <a:p>
            <a:endParaRPr lang="en-US" altLang="zh-CN" sz="1600" dirty="0">
              <a:latin typeface="Calibri" pitchFamily="34" charset="0"/>
            </a:endParaRPr>
          </a:p>
          <a:p>
            <a:endParaRPr lang="en-US" altLang="zh-CN" sz="1600" dirty="0">
              <a:latin typeface="Calibri" pitchFamily="34" charset="0"/>
            </a:endParaRPr>
          </a:p>
          <a:p>
            <a:endParaRPr lang="en-US" altLang="zh-CN" dirty="0">
              <a:latin typeface="Calibri" pitchFamily="34" charset="0"/>
            </a:endParaRPr>
          </a:p>
          <a:p>
            <a:r>
              <a:rPr lang="zh-CN" altLang="en-US" dirty="0">
                <a:latin typeface="Calibri" pitchFamily="34" charset="0"/>
              </a:rPr>
              <a:t>按主题类别浏览</a:t>
            </a:r>
            <a:endParaRPr lang="en-US" altLang="zh-CN" dirty="0">
              <a:latin typeface="Calibri" pitchFamily="34" charset="0"/>
            </a:endParaRPr>
          </a:p>
          <a:p>
            <a:pPr fontAlgn="base"/>
            <a:r>
              <a:rPr lang="en-US" altLang="en-US" dirty="0">
                <a:latin typeface="Calibri" pitchFamily="34" charset="0"/>
              </a:rPr>
              <a:t>Multidisciplinary Engineering </a:t>
            </a:r>
            <a:r>
              <a:rPr lang="zh-CN" altLang="en-US" dirty="0">
                <a:latin typeface="Calibri" pitchFamily="34" charset="0"/>
              </a:rPr>
              <a:t>多学科工程</a:t>
            </a:r>
            <a:endParaRPr lang="en-US" altLang="en-US" dirty="0">
              <a:latin typeface="Calibri" pitchFamily="34" charset="0"/>
            </a:endParaRPr>
          </a:p>
          <a:p>
            <a:pPr fontAlgn="base"/>
            <a:r>
              <a:rPr lang="en-US" altLang="en-US" dirty="0">
                <a:latin typeface="Calibri" pitchFamily="34" charset="0"/>
              </a:rPr>
              <a:t>Biomedical and Biotechnology Engineering</a:t>
            </a:r>
            <a:r>
              <a:rPr lang="zh-CN" altLang="en-US" dirty="0">
                <a:latin typeface="Calibri" pitchFamily="34" charset="0"/>
              </a:rPr>
              <a:t>生物医学和生物技术工程</a:t>
            </a:r>
            <a:endParaRPr lang="en-US" altLang="en-US" dirty="0">
              <a:latin typeface="Calibri" pitchFamily="34" charset="0"/>
            </a:endParaRPr>
          </a:p>
          <a:p>
            <a:pPr fontAlgn="base"/>
            <a:r>
              <a:rPr lang="en-US" altLang="en-US" dirty="0">
                <a:latin typeface="Calibri" pitchFamily="34" charset="0"/>
              </a:rPr>
              <a:t>Design Engineering </a:t>
            </a:r>
            <a:r>
              <a:rPr lang="zh-CN" altLang="en-US" dirty="0">
                <a:latin typeface="Calibri" pitchFamily="34" charset="0"/>
              </a:rPr>
              <a:t>工程设计</a:t>
            </a:r>
            <a:endParaRPr lang="en-US" altLang="en-US" dirty="0">
              <a:latin typeface="Calibri" pitchFamily="34" charset="0"/>
            </a:endParaRPr>
          </a:p>
          <a:p>
            <a:pPr fontAlgn="base"/>
            <a:r>
              <a:rPr lang="en-US" altLang="en-US" dirty="0">
                <a:latin typeface="Calibri" pitchFamily="34" charset="0"/>
              </a:rPr>
              <a:t>Manufacturing and Materials Engineering</a:t>
            </a:r>
            <a:r>
              <a:rPr lang="zh-CN" altLang="en-US" dirty="0">
                <a:latin typeface="Calibri" pitchFamily="34" charset="0"/>
              </a:rPr>
              <a:t>制造与材料工程</a:t>
            </a:r>
            <a:endParaRPr lang="en-US" altLang="en-US" dirty="0">
              <a:latin typeface="Calibri" pitchFamily="34" charset="0"/>
            </a:endParaRPr>
          </a:p>
          <a:p>
            <a:pPr fontAlgn="base"/>
            <a:r>
              <a:rPr lang="en-US" altLang="en-US" dirty="0" err="1">
                <a:latin typeface="Calibri" pitchFamily="34" charset="0"/>
              </a:rPr>
              <a:t>Microtechnology</a:t>
            </a:r>
            <a:r>
              <a:rPr lang="en-US" altLang="en-US" dirty="0">
                <a:latin typeface="Calibri" pitchFamily="34" charset="0"/>
              </a:rPr>
              <a:t> and Nanotechnology </a:t>
            </a:r>
            <a:r>
              <a:rPr lang="zh-CN" altLang="en-US" dirty="0">
                <a:latin typeface="Calibri" pitchFamily="34" charset="0"/>
              </a:rPr>
              <a:t>微米</a:t>
            </a:r>
            <a:r>
              <a:rPr lang="en-US" altLang="zh-CN" dirty="0">
                <a:latin typeface="Calibri" pitchFamily="34" charset="0"/>
              </a:rPr>
              <a:t>/</a:t>
            </a:r>
            <a:r>
              <a:rPr lang="zh-CN" altLang="en-US" dirty="0">
                <a:latin typeface="Calibri" pitchFamily="34" charset="0"/>
              </a:rPr>
              <a:t>纳米技术</a:t>
            </a:r>
            <a:endParaRPr lang="en-US" altLang="en-US" dirty="0">
              <a:latin typeface="Calibri" pitchFamily="34" charset="0"/>
            </a:endParaRPr>
          </a:p>
          <a:p>
            <a:pPr fontAlgn="base"/>
            <a:r>
              <a:rPr lang="en-US" altLang="en-US" dirty="0">
                <a:latin typeface="Calibri" pitchFamily="34" charset="0"/>
              </a:rPr>
              <a:t>Nuclear Engineering </a:t>
            </a:r>
            <a:r>
              <a:rPr lang="zh-CN" altLang="en-US" dirty="0">
                <a:latin typeface="Calibri" pitchFamily="34" charset="0"/>
              </a:rPr>
              <a:t>核工程</a:t>
            </a:r>
            <a:endParaRPr lang="en-US" altLang="en-US" dirty="0">
              <a:latin typeface="Calibri" pitchFamily="34" charset="0"/>
            </a:endParaRPr>
          </a:p>
          <a:p>
            <a:pPr fontAlgn="base"/>
            <a:r>
              <a:rPr lang="en-US" altLang="en-US" dirty="0">
                <a:latin typeface="Calibri" pitchFamily="34" charset="0"/>
              </a:rPr>
              <a:t>Power and Energy </a:t>
            </a:r>
            <a:r>
              <a:rPr lang="zh-CN" altLang="en-US" dirty="0">
                <a:latin typeface="Calibri" pitchFamily="34" charset="0"/>
              </a:rPr>
              <a:t>动力与能源</a:t>
            </a:r>
            <a:endParaRPr lang="en-US" altLang="zh-CN" dirty="0">
              <a:latin typeface="Calibri" pitchFamily="34" charset="0"/>
            </a:endParaRPr>
          </a:p>
          <a:p>
            <a:pPr fontAlgn="base"/>
            <a:r>
              <a:rPr lang="en-US" altLang="en-US" dirty="0">
                <a:latin typeface="Calibri" pitchFamily="34" charset="0"/>
              </a:rPr>
              <a:t>Pressure Technology </a:t>
            </a:r>
            <a:r>
              <a:rPr lang="zh-CN" altLang="en-US" dirty="0">
                <a:latin typeface="Calibri" pitchFamily="34" charset="0"/>
              </a:rPr>
              <a:t>压力技术</a:t>
            </a:r>
            <a:endParaRPr lang="en-US" altLang="zh-CN" dirty="0">
              <a:latin typeface="Calibri" pitchFamily="34" charset="0"/>
            </a:endParaRPr>
          </a:p>
          <a:p>
            <a:pPr fontAlgn="base"/>
            <a:endParaRPr lang="en-US" altLang="en-US" dirty="0">
              <a:latin typeface="Calibri" pitchFamily="34" charset="0"/>
            </a:endParaRPr>
          </a:p>
          <a:p>
            <a:endParaRPr lang="en-US" altLang="zh-CN" dirty="0">
              <a:latin typeface="Calibri" pitchFamily="34" charset="0"/>
            </a:endParaRPr>
          </a:p>
          <a:p>
            <a:endParaRPr lang="en-US" altLang="zh-CN" dirty="0">
              <a:latin typeface="Calibri" pitchFamily="34" charset="0"/>
            </a:endParaRPr>
          </a:p>
          <a:p>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14282" y="1142984"/>
            <a:ext cx="8737749" cy="5257816"/>
          </a:xfrm>
          <a:prstGeom prst="rect">
            <a:avLst/>
          </a:prstGeom>
          <a:noFill/>
          <a:ln w="9525">
            <a:solidFill>
              <a:schemeClr val="bg1">
                <a:lumMod val="65000"/>
              </a:schemeClr>
            </a:solidFill>
            <a:miter lim="800000"/>
            <a:headEnd/>
            <a:tailEnd/>
          </a:ln>
          <a:effectLst/>
        </p:spPr>
      </p:pic>
      <p:sp>
        <p:nvSpPr>
          <p:cNvPr id="7" name="圆角矩形标注 6"/>
          <p:cNvSpPr>
            <a:spLocks noChangeArrowheads="1"/>
          </p:cNvSpPr>
          <p:nvPr/>
        </p:nvSpPr>
        <p:spPr bwMode="auto">
          <a:xfrm>
            <a:off x="4572000" y="3571876"/>
            <a:ext cx="4143404" cy="642937"/>
          </a:xfrm>
          <a:prstGeom prst="wedgeRoundRectCallout">
            <a:avLst>
              <a:gd name="adj1" fmla="val -112199"/>
              <a:gd name="adj2" fmla="val -37226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按年份浏览，每种会议的卷数分开排列</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srcRect/>
          <a:stretch>
            <a:fillRect/>
          </a:stretch>
        </p:blipFill>
        <p:spPr bwMode="auto">
          <a:xfrm>
            <a:off x="785786" y="2786060"/>
            <a:ext cx="6611611" cy="4071940"/>
          </a:xfrm>
          <a:prstGeom prst="rect">
            <a:avLst/>
          </a:prstGeom>
          <a:noFill/>
          <a:ln w="9525">
            <a:solidFill>
              <a:schemeClr val="bg1">
                <a:lumMod val="65000"/>
              </a:schemeClr>
            </a:solidFill>
            <a:miter lim="800000"/>
            <a:headEnd/>
            <a:tailEnd/>
          </a:ln>
          <a:effectLst/>
        </p:spPr>
      </p:pic>
      <p:sp>
        <p:nvSpPr>
          <p:cNvPr id="38915" name="Title 1"/>
          <p:cNvSpPr txBox="1">
            <a:spLocks/>
          </p:cNvSpPr>
          <p:nvPr/>
        </p:nvSpPr>
        <p:spPr bwMode="auto">
          <a:xfrm>
            <a:off x="714348" y="1071546"/>
            <a:ext cx="7908925"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新功能</a:t>
            </a:r>
            <a:endParaRPr lang="en-US" altLang="zh-CN" sz="4400" dirty="0">
              <a:latin typeface="微软雅黑" pitchFamily="34" charset="-122"/>
              <a:ea typeface="微软雅黑" pitchFamily="34" charset="-122"/>
            </a:endParaRPr>
          </a:p>
        </p:txBody>
      </p:sp>
      <p:sp>
        <p:nvSpPr>
          <p:cNvPr id="38917" name="Title 1"/>
          <p:cNvSpPr txBox="1">
            <a:spLocks/>
          </p:cNvSpPr>
          <p:nvPr/>
        </p:nvSpPr>
        <p:spPr bwMode="auto">
          <a:xfrm>
            <a:off x="714348" y="1928802"/>
            <a:ext cx="7908925" cy="965200"/>
          </a:xfrm>
          <a:prstGeom prst="rect">
            <a:avLst/>
          </a:prstGeom>
          <a:noFill/>
          <a:ln w="9525">
            <a:noFill/>
            <a:miter lim="800000"/>
            <a:headEnd/>
            <a:tailEnd/>
          </a:ln>
        </p:spPr>
        <p:txBody>
          <a:bodyPr anchor="ctr"/>
          <a:lstStyle/>
          <a:p>
            <a:r>
              <a:rPr lang="en-US" altLang="zh-CN" sz="3600" b="1" dirty="0">
                <a:latin typeface="微软雅黑" pitchFamily="34" charset="-122"/>
                <a:ea typeface="微软雅黑" pitchFamily="34" charset="-122"/>
              </a:rPr>
              <a:t>A. Topic Collection </a:t>
            </a:r>
            <a:r>
              <a:rPr lang="zh-CN" altLang="en-US" sz="3600" b="1" dirty="0">
                <a:latin typeface="微软雅黑" pitchFamily="34" charset="-122"/>
                <a:ea typeface="微软雅黑" pitchFamily="34" charset="-122"/>
              </a:rPr>
              <a:t>主题检索</a:t>
            </a:r>
            <a:endParaRPr lang="en-US" altLang="zh-CN" sz="3600" b="1" dirty="0">
              <a:latin typeface="微软雅黑" pitchFamily="34" charset="-122"/>
              <a:ea typeface="微软雅黑" pitchFamily="34" charset="-122"/>
            </a:endParaRPr>
          </a:p>
        </p:txBody>
      </p:sp>
      <p:sp>
        <p:nvSpPr>
          <p:cNvPr id="10" name="圆角矩形标注 9"/>
          <p:cNvSpPr>
            <a:spLocks noChangeArrowheads="1"/>
          </p:cNvSpPr>
          <p:nvPr/>
        </p:nvSpPr>
        <p:spPr bwMode="auto">
          <a:xfrm>
            <a:off x="3571868" y="5143512"/>
            <a:ext cx="3929063" cy="1214440"/>
          </a:xfrm>
          <a:prstGeom prst="wedgeRoundRectCallout">
            <a:avLst>
              <a:gd name="adj1" fmla="val -78861"/>
              <a:gd name="adj2" fmla="val -6315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点开某一主题，左侧栏显示多种分类方式，可在同一个主题下，分别浏览期刊、电子书和会议录中的文章</a:t>
            </a:r>
            <a:endParaRPr lang="en-US" altLang="zh-CN" dirty="0">
              <a:latin typeface="Calibri" pitchFamily="34" charset="0"/>
            </a:endParaRPr>
          </a:p>
        </p:txBody>
      </p:sp>
      <p:sp>
        <p:nvSpPr>
          <p:cNvPr id="38920" name="TextBox 7"/>
          <p:cNvSpPr txBox="1">
            <a:spLocks noChangeArrowheads="1"/>
          </p:cNvSpPr>
          <p:nvPr/>
        </p:nvSpPr>
        <p:spPr bwMode="auto">
          <a:xfrm>
            <a:off x="2643188" y="1441028"/>
            <a:ext cx="928687" cy="369888"/>
          </a:xfrm>
          <a:prstGeom prst="rect">
            <a:avLst/>
          </a:prstGeom>
          <a:solidFill>
            <a:srgbClr val="00B0F0"/>
          </a:solidFill>
          <a:ln w="9525">
            <a:noFill/>
            <a:miter lim="800000"/>
            <a:headEnd/>
            <a:tailEnd/>
          </a:ln>
        </p:spPr>
        <p:txBody>
          <a:bodyPr>
            <a:spAutoFit/>
          </a:bodyPr>
          <a:lstStyle/>
          <a:p>
            <a:pPr algn="ctr"/>
            <a:r>
              <a:rPr lang="en-US" altLang="zh-CN" b="1" i="1">
                <a:solidFill>
                  <a:schemeClr val="bg1"/>
                </a:solidFill>
              </a:rPr>
              <a:t>NEW</a:t>
            </a:r>
            <a:endParaRPr lang="zh-CN" altLang="en-US" b="1" i="1">
              <a:solidFill>
                <a:schemeClr val="bg1"/>
              </a:solidFill>
            </a:endParaRPr>
          </a:p>
        </p:txBody>
      </p:sp>
      <p:sp>
        <p:nvSpPr>
          <p:cNvPr id="7" name="圆角矩形标注 6"/>
          <p:cNvSpPr>
            <a:spLocks noChangeArrowheads="1"/>
          </p:cNvSpPr>
          <p:nvPr/>
        </p:nvSpPr>
        <p:spPr bwMode="auto">
          <a:xfrm>
            <a:off x="3786182" y="3357562"/>
            <a:ext cx="3643313" cy="857250"/>
          </a:xfrm>
          <a:prstGeom prst="wedgeRoundRectCallout">
            <a:avLst>
              <a:gd name="adj1" fmla="val -22241"/>
              <a:gd name="adj2" fmla="val -7430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点击导航栏上的</a:t>
            </a:r>
            <a:r>
              <a:rPr lang="en-US" altLang="zh-CN">
                <a:latin typeface="Calibri" pitchFamily="34" charset="0"/>
              </a:rPr>
              <a:t>Topic Collection</a:t>
            </a:r>
            <a:r>
              <a:rPr lang="zh-CN" altLang="en-US">
                <a:latin typeface="Calibri" pitchFamily="34" charset="0"/>
              </a:rPr>
              <a:t>，迅速找到您感兴趣的领域和主题</a:t>
            </a:r>
            <a:endParaRPr lang="en-US" altLang="zh-CN">
              <a:latin typeface="Calibri" pitchFamily="34" charset="0"/>
            </a:endParaRPr>
          </a:p>
        </p:txBody>
      </p:sp>
      <p:sp>
        <p:nvSpPr>
          <p:cNvPr id="17" name="Rectangle 7"/>
          <p:cNvSpPr>
            <a:spLocks noChangeArrowheads="1"/>
          </p:cNvSpPr>
          <p:nvPr/>
        </p:nvSpPr>
        <p:spPr bwMode="auto">
          <a:xfrm>
            <a:off x="857224" y="4786322"/>
            <a:ext cx="1357322" cy="207167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5786438" y="1941463"/>
            <a:ext cx="3714750" cy="3540125"/>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rPr>
              <a:t>Aerospace Industry  </a:t>
            </a:r>
            <a:r>
              <a:rPr lang="zh-CN" altLang="en-US" sz="1600">
                <a:latin typeface="微软雅黑" pitchFamily="34" charset="-122"/>
                <a:ea typeface="微软雅黑" pitchFamily="34" charset="-122"/>
              </a:rPr>
              <a:t>航空航天</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Applied Mechanics  </a:t>
            </a:r>
            <a:r>
              <a:rPr lang="zh-CN" altLang="en-US" sz="1600">
                <a:latin typeface="微软雅黑" pitchFamily="34" charset="-122"/>
                <a:ea typeface="微软雅黑" pitchFamily="34" charset="-122"/>
              </a:rPr>
              <a:t>应用力学</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Automotive Systems  </a:t>
            </a:r>
            <a:r>
              <a:rPr lang="zh-CN" altLang="en-US" sz="1600">
                <a:latin typeface="微软雅黑" pitchFamily="34" charset="-122"/>
                <a:ea typeface="微软雅黑" pitchFamily="34" charset="-122"/>
              </a:rPr>
              <a:t>汽车系统</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Fluids Engineering  </a:t>
            </a:r>
            <a:r>
              <a:rPr lang="zh-CN" altLang="en-US" sz="1600">
                <a:latin typeface="微软雅黑" pitchFamily="34" charset="-122"/>
                <a:ea typeface="微软雅黑" pitchFamily="34" charset="-122"/>
              </a:rPr>
              <a:t>流体工程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Heat Transfer  </a:t>
            </a:r>
            <a:r>
              <a:rPr lang="zh-CN" altLang="en-US" sz="1600">
                <a:latin typeface="微软雅黑" pitchFamily="34" charset="-122"/>
                <a:ea typeface="微软雅黑" pitchFamily="34" charset="-122"/>
              </a:rPr>
              <a:t>热传导</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Careers  </a:t>
            </a:r>
            <a:r>
              <a:rPr lang="zh-CN" altLang="en-US" sz="1600">
                <a:latin typeface="微软雅黑" pitchFamily="34" charset="-122"/>
                <a:ea typeface="微软雅黑" pitchFamily="34" charset="-122"/>
              </a:rPr>
              <a:t>职业规划</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Defense Industry  </a:t>
            </a:r>
            <a:r>
              <a:rPr lang="zh-CN" altLang="en-US" sz="1600">
                <a:latin typeface="微软雅黑" pitchFamily="34" charset="-122"/>
                <a:ea typeface="微软雅黑" pitchFamily="34" charset="-122"/>
              </a:rPr>
              <a:t>国防</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Nuclear Engineering  </a:t>
            </a:r>
            <a:r>
              <a:rPr lang="zh-CN" altLang="en-US" sz="1600">
                <a:latin typeface="微软雅黑" pitchFamily="34" charset="-122"/>
                <a:ea typeface="微软雅黑" pitchFamily="34" charset="-122"/>
              </a:rPr>
              <a:t>核工程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Numerical Analysis  </a:t>
            </a:r>
            <a:r>
              <a:rPr lang="zh-CN" altLang="en-US" sz="1600">
                <a:latin typeface="微软雅黑" pitchFamily="34" charset="-122"/>
                <a:ea typeface="微软雅黑" pitchFamily="34" charset="-122"/>
              </a:rPr>
              <a:t>数值分析</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Design Engineering  </a:t>
            </a:r>
            <a:r>
              <a:rPr lang="zh-CN" altLang="en-US" sz="1600">
                <a:latin typeface="微软雅黑" pitchFamily="34" charset="-122"/>
                <a:ea typeface="微软雅黑" pitchFamily="34" charset="-122"/>
              </a:rPr>
              <a:t>工程设计</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Energy  </a:t>
            </a:r>
            <a:r>
              <a:rPr lang="zh-CN" altLang="en-US" sz="1600">
                <a:latin typeface="微软雅黑" pitchFamily="34" charset="-122"/>
                <a:ea typeface="微软雅黑" pitchFamily="34" charset="-122"/>
              </a:rPr>
              <a:t>能源</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Nanotechnology  </a:t>
            </a:r>
            <a:r>
              <a:rPr lang="zh-CN" altLang="en-US" sz="1600">
                <a:latin typeface="微软雅黑" pitchFamily="34" charset="-122"/>
                <a:ea typeface="微软雅黑" pitchFamily="34" charset="-122"/>
              </a:rPr>
              <a:t>纳米技术</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Transportation  </a:t>
            </a:r>
            <a:r>
              <a:rPr lang="zh-CN" altLang="en-US" sz="1600">
                <a:latin typeface="微软雅黑" pitchFamily="34" charset="-122"/>
                <a:ea typeface="微软雅黑" pitchFamily="34" charset="-122"/>
              </a:rPr>
              <a:t>交通</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Tribology  </a:t>
            </a:r>
            <a:r>
              <a:rPr lang="zh-CN" altLang="en-US" sz="1600">
                <a:latin typeface="微软雅黑" pitchFamily="34" charset="-122"/>
                <a:ea typeface="微软雅黑" pitchFamily="34" charset="-122"/>
              </a:rPr>
              <a:t>摩擦学</a:t>
            </a:r>
            <a:endParaRPr lang="en-US" sz="1600">
              <a:latin typeface="微软雅黑" pitchFamily="34" charset="-122"/>
              <a:ea typeface="微软雅黑" pitchFamily="34" charset="-122"/>
            </a:endParaRPr>
          </a:p>
        </p:txBody>
      </p:sp>
      <p:sp>
        <p:nvSpPr>
          <p:cNvPr id="39939" name="TextBox 4"/>
          <p:cNvSpPr txBox="1">
            <a:spLocks noChangeArrowheads="1"/>
          </p:cNvSpPr>
          <p:nvPr/>
        </p:nvSpPr>
        <p:spPr bwMode="auto">
          <a:xfrm>
            <a:off x="214313" y="1981150"/>
            <a:ext cx="6715125" cy="5293757"/>
          </a:xfrm>
          <a:prstGeom prst="rect">
            <a:avLst/>
          </a:prstGeom>
          <a:noFill/>
          <a:ln w="9525">
            <a:noFill/>
            <a:miter lim="800000"/>
            <a:headEnd/>
            <a:tailEnd/>
          </a:ln>
        </p:spPr>
        <p:txBody>
          <a:bodyPr>
            <a:spAutoFit/>
          </a:bodyPr>
          <a:lstStyle/>
          <a:p>
            <a:r>
              <a:rPr lang="en-US" altLang="zh-CN" sz="1600" dirty="0">
                <a:latin typeface="微软雅黑" pitchFamily="34" charset="-122"/>
                <a:ea typeface="微软雅黑" pitchFamily="34" charset="-122"/>
              </a:rPr>
              <a:t>Biomechanical Engineering  </a:t>
            </a:r>
            <a:r>
              <a:rPr lang="zh-CN" altLang="en-US" sz="1600" dirty="0">
                <a:latin typeface="微软雅黑" pitchFamily="34" charset="-122"/>
                <a:ea typeface="微软雅黑" pitchFamily="34" charset="-122"/>
              </a:rPr>
              <a:t>生物机械工程</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Biomedical Engineering  </a:t>
            </a:r>
            <a:r>
              <a:rPr lang="zh-CN" altLang="en-US" sz="1600" dirty="0">
                <a:latin typeface="微软雅黑" pitchFamily="34" charset="-122"/>
                <a:ea typeface="微软雅黑" pitchFamily="34" charset="-122"/>
              </a:rPr>
              <a:t>生物医学工程</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Boilers &amp; Pressure Vessels  </a:t>
            </a:r>
            <a:r>
              <a:rPr lang="zh-CN" altLang="en-US" sz="1600" dirty="0">
                <a:latin typeface="微软雅黑" pitchFamily="34" charset="-122"/>
                <a:ea typeface="微软雅黑" pitchFamily="34" charset="-122"/>
              </a:rPr>
              <a:t>锅炉和压力容器</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Manufacturing &amp; Processing  </a:t>
            </a:r>
            <a:r>
              <a:rPr lang="zh-CN" altLang="en-US" sz="1600" dirty="0">
                <a:latin typeface="微软雅黑" pitchFamily="34" charset="-122"/>
                <a:ea typeface="微软雅黑" pitchFamily="34" charset="-122"/>
              </a:rPr>
              <a:t>制造和加工</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Noise Control &amp; Acoustics  </a:t>
            </a:r>
            <a:r>
              <a:rPr lang="zh-CN" altLang="en-US" sz="1600" dirty="0">
                <a:latin typeface="微软雅黑" pitchFamily="34" charset="-122"/>
                <a:ea typeface="微软雅黑" pitchFamily="34" charset="-122"/>
              </a:rPr>
              <a:t>噪声控制和声效</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Nondestructive Evaluation  </a:t>
            </a:r>
            <a:r>
              <a:rPr lang="zh-CN" altLang="en-US" sz="1600" dirty="0">
                <a:latin typeface="微软雅黑" pitchFamily="34" charset="-122"/>
                <a:ea typeface="微软雅黑" pitchFamily="34" charset="-122"/>
              </a:rPr>
              <a:t>无损评估</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Environmental Engineering  </a:t>
            </a:r>
            <a:r>
              <a:rPr lang="zh-CN" altLang="en-US" sz="1600" dirty="0">
                <a:latin typeface="微软雅黑" pitchFamily="34" charset="-122"/>
                <a:ea typeface="微软雅黑" pitchFamily="34" charset="-122"/>
              </a:rPr>
              <a:t>环境工程</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Engineering Technology Management  </a:t>
            </a:r>
            <a:r>
              <a:rPr lang="zh-CN" altLang="en-US" sz="1600" dirty="0">
                <a:latin typeface="微软雅黑" pitchFamily="34" charset="-122"/>
                <a:ea typeface="微软雅黑" pitchFamily="34" charset="-122"/>
              </a:rPr>
              <a:t>工程技术管理</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Pipeline &amp; Piping Systems  </a:t>
            </a:r>
            <a:r>
              <a:rPr lang="zh-CN" altLang="en-US" sz="1600" dirty="0">
                <a:latin typeface="微软雅黑" pitchFamily="34" charset="-122"/>
                <a:ea typeface="微软雅黑" pitchFamily="34" charset="-122"/>
              </a:rPr>
              <a:t>管线系统</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Building &amp; Construction  </a:t>
            </a:r>
            <a:r>
              <a:rPr lang="zh-CN" altLang="en-US" sz="1600" dirty="0">
                <a:latin typeface="微软雅黑" pitchFamily="34" charset="-122"/>
                <a:ea typeface="微软雅黑" pitchFamily="34" charset="-122"/>
              </a:rPr>
              <a:t>建筑和施工</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Renewable Energy  </a:t>
            </a:r>
            <a:r>
              <a:rPr lang="zh-CN" altLang="en-US" sz="1600" dirty="0">
                <a:latin typeface="微软雅黑" pitchFamily="34" charset="-122"/>
                <a:ea typeface="微软雅黑" pitchFamily="34" charset="-122"/>
              </a:rPr>
              <a:t>可再生能源</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Robotics &amp; </a:t>
            </a:r>
            <a:r>
              <a:rPr lang="en-US" altLang="zh-CN" sz="1600" dirty="0" err="1">
                <a:latin typeface="微软雅黑" pitchFamily="34" charset="-122"/>
                <a:ea typeface="微软雅黑" pitchFamily="34" charset="-122"/>
              </a:rPr>
              <a:t>Mechatronics</a:t>
            </a: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机器人和机电一体化 </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Computer-Aided Design (CAD)  </a:t>
            </a:r>
            <a:r>
              <a:rPr lang="zh-CN" altLang="en-US" sz="1600" dirty="0">
                <a:latin typeface="微软雅黑" pitchFamily="34" charset="-122"/>
                <a:ea typeface="微软雅黑" pitchFamily="34" charset="-122"/>
              </a:rPr>
              <a:t>计算机辅助设计</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Conventional Power &amp; Fuels  </a:t>
            </a:r>
            <a:r>
              <a:rPr lang="zh-CN" altLang="en-US" sz="1600" dirty="0">
                <a:latin typeface="微软雅黑" pitchFamily="34" charset="-122"/>
                <a:ea typeface="微软雅黑" pitchFamily="34" charset="-122"/>
              </a:rPr>
              <a:t>传统能源与燃料</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Dynamic Systems &amp; Control  </a:t>
            </a:r>
            <a:r>
              <a:rPr lang="zh-CN" altLang="en-US" sz="1600" dirty="0">
                <a:latin typeface="微软雅黑" pitchFamily="34" charset="-122"/>
                <a:ea typeface="微软雅黑" pitchFamily="34" charset="-122"/>
              </a:rPr>
              <a:t>动力系统与控制</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Electronic &amp; Photonic Packaging  </a:t>
            </a:r>
            <a:r>
              <a:rPr lang="zh-CN" altLang="en-US" sz="1600" dirty="0">
                <a:latin typeface="微软雅黑" pitchFamily="34" charset="-122"/>
                <a:ea typeface="微软雅黑" pitchFamily="34" charset="-122"/>
              </a:rPr>
              <a:t>电子与光子封装</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Internal Combustion Engines  </a:t>
            </a:r>
            <a:r>
              <a:rPr lang="zh-CN" altLang="en-US" sz="1600" dirty="0">
                <a:latin typeface="微软雅黑" pitchFamily="34" charset="-122"/>
                <a:ea typeface="微软雅黑" pitchFamily="34" charset="-122"/>
              </a:rPr>
              <a:t>内燃机</a:t>
            </a:r>
            <a:endParaRPr lang="en-US" altLang="zh-CN"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Ocean, Offshore &amp; Arctic Engineering  </a:t>
            </a:r>
            <a:r>
              <a:rPr lang="zh-CN" altLang="en-US" sz="1600" dirty="0">
                <a:latin typeface="微软雅黑" pitchFamily="34" charset="-122"/>
                <a:ea typeface="微软雅黑" pitchFamily="34" charset="-122"/>
              </a:rPr>
              <a:t>海洋、海岸与极地工程</a:t>
            </a:r>
            <a:endParaRPr lang="en-US" sz="1600" dirty="0">
              <a:latin typeface="微软雅黑" pitchFamily="34" charset="-122"/>
              <a:ea typeface="微软雅黑" pitchFamily="34" charset="-122"/>
            </a:endParaRPr>
          </a:p>
          <a:p>
            <a:r>
              <a:rPr lang="en-US" altLang="zh-CN" sz="1600" dirty="0">
                <a:latin typeface="微软雅黑" pitchFamily="34" charset="-122"/>
                <a:ea typeface="微软雅黑" pitchFamily="34" charset="-122"/>
              </a:rPr>
              <a:t>Computers &amp; Information in Engineering  </a:t>
            </a:r>
            <a:r>
              <a:rPr lang="zh-CN" altLang="en-US" sz="1600" dirty="0">
                <a:latin typeface="微软雅黑" pitchFamily="34" charset="-122"/>
                <a:ea typeface="微软雅黑" pitchFamily="34" charset="-122"/>
              </a:rPr>
              <a:t>计算机与信息的工程应用</a:t>
            </a:r>
            <a:endParaRPr lang="en-US" sz="1600" dirty="0">
              <a:latin typeface="微软雅黑" pitchFamily="34" charset="-122"/>
              <a:ea typeface="微软雅黑" pitchFamily="34" charset="-122"/>
            </a:endParaRPr>
          </a:p>
          <a:p>
            <a:endParaRPr lang="en-US" sz="1600" dirty="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39940" name="Title 1"/>
          <p:cNvSpPr txBox="1">
            <a:spLocks/>
          </p:cNvSpPr>
          <p:nvPr/>
        </p:nvSpPr>
        <p:spPr bwMode="auto">
          <a:xfrm>
            <a:off x="234950" y="1073125"/>
            <a:ext cx="7908925" cy="965200"/>
          </a:xfrm>
          <a:prstGeom prst="rect">
            <a:avLst/>
          </a:prstGeom>
          <a:noFill/>
          <a:ln w="9525">
            <a:noFill/>
            <a:miter lim="800000"/>
            <a:headEnd/>
            <a:tailEnd/>
          </a:ln>
        </p:spPr>
        <p:txBody>
          <a:bodyPr anchor="ctr"/>
          <a:lstStyle/>
          <a:p>
            <a:r>
              <a:rPr lang="en-US" altLang="zh-CN" sz="3600" b="1" dirty="0">
                <a:latin typeface="微软雅黑" pitchFamily="34" charset="-122"/>
                <a:ea typeface="微软雅黑" pitchFamily="34" charset="-122"/>
              </a:rPr>
              <a:t>33</a:t>
            </a:r>
            <a:r>
              <a:rPr lang="zh-CN" altLang="en-US" sz="3600" b="1" dirty="0">
                <a:latin typeface="微软雅黑" pitchFamily="34" charset="-122"/>
                <a:ea typeface="微软雅黑" pitchFamily="34" charset="-122"/>
              </a:rPr>
              <a:t>个主题</a:t>
            </a:r>
            <a:endParaRPr lang="en-US" altLang="zh-CN" sz="3600" b="1" dirty="0">
              <a:latin typeface="微软雅黑" pitchFamily="34" charset="-122"/>
              <a:ea typeface="微软雅黑"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85720" y="2571744"/>
            <a:ext cx="8572560" cy="1113856"/>
          </a:xfrm>
          <a:prstGeom prst="rect">
            <a:avLst/>
          </a:prstGeom>
          <a:noFill/>
          <a:ln w="9525">
            <a:solidFill>
              <a:schemeClr val="bg1">
                <a:lumMod val="75000"/>
              </a:schemeClr>
            </a:solidFill>
            <a:miter lim="800000"/>
            <a:headEnd/>
            <a:tailEnd/>
          </a:ln>
          <a:effectLst>
            <a:outerShdw blurRad="50800" dist="38100" dir="5400000" algn="t" rotWithShape="0">
              <a:prstClr val="black">
                <a:alpha val="40000"/>
              </a:prstClr>
            </a:outerShdw>
          </a:effectLst>
        </p:spPr>
      </p:pic>
      <p:sp>
        <p:nvSpPr>
          <p:cNvPr id="40963" name="Title 1"/>
          <p:cNvSpPr txBox="1">
            <a:spLocks/>
          </p:cNvSpPr>
          <p:nvPr/>
        </p:nvSpPr>
        <p:spPr bwMode="auto">
          <a:xfrm>
            <a:off x="539552" y="1287587"/>
            <a:ext cx="7908925" cy="965200"/>
          </a:xfrm>
          <a:prstGeom prst="rect">
            <a:avLst/>
          </a:prstGeom>
          <a:noFill/>
          <a:ln w="9525">
            <a:noFill/>
            <a:miter lim="800000"/>
            <a:headEnd/>
            <a:tailEnd/>
          </a:ln>
        </p:spPr>
        <p:txBody>
          <a:bodyPr anchor="ctr"/>
          <a:lstStyle/>
          <a:p>
            <a:r>
              <a:rPr lang="en-US" altLang="zh-CN" sz="3600" b="1" dirty="0">
                <a:latin typeface="微软雅黑" pitchFamily="34" charset="-122"/>
                <a:ea typeface="微软雅黑" pitchFamily="34" charset="-122"/>
              </a:rPr>
              <a:t>B. </a:t>
            </a:r>
            <a:r>
              <a:rPr lang="zh-CN" altLang="en-US" sz="3600" b="1" dirty="0">
                <a:latin typeface="微软雅黑" pitchFamily="34" charset="-122"/>
                <a:ea typeface="微软雅黑" pitchFamily="34" charset="-122"/>
              </a:rPr>
              <a:t>检索</a:t>
            </a:r>
            <a:endParaRPr lang="en-US" altLang="zh-CN" sz="3600" b="1" dirty="0">
              <a:latin typeface="微软雅黑" pitchFamily="34" charset="-122"/>
              <a:ea typeface="微软雅黑" pitchFamily="34" charset="-122"/>
            </a:endParaRPr>
          </a:p>
        </p:txBody>
      </p:sp>
      <p:sp>
        <p:nvSpPr>
          <p:cNvPr id="5" name="圆角矩形标注 4"/>
          <p:cNvSpPr>
            <a:spLocks noChangeArrowheads="1"/>
          </p:cNvSpPr>
          <p:nvPr/>
        </p:nvSpPr>
        <p:spPr bwMode="auto">
          <a:xfrm>
            <a:off x="4500562" y="4500570"/>
            <a:ext cx="3246438" cy="1945927"/>
          </a:xfrm>
          <a:prstGeom prst="wedgeRoundRectCallout">
            <a:avLst>
              <a:gd name="adj1" fmla="val 8770"/>
              <a:gd name="adj2" fmla="val -8885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输入关键词、在</a:t>
            </a:r>
            <a:r>
              <a:rPr lang="en-US" altLang="zh-CN" dirty="0">
                <a:latin typeface="Calibri" pitchFamily="34" charset="0"/>
              </a:rPr>
              <a:t>ASME</a:t>
            </a:r>
            <a:r>
              <a:rPr lang="zh-CN" altLang="en-US" dirty="0">
                <a:latin typeface="Calibri" pitchFamily="34" charset="0"/>
              </a:rPr>
              <a:t>全站范围内检索</a:t>
            </a:r>
            <a:endParaRPr lang="en-US" altLang="zh-CN" dirty="0">
              <a:latin typeface="Calibri" pitchFamily="34" charset="0"/>
            </a:endParaRPr>
          </a:p>
          <a:p>
            <a:endParaRPr lang="en-US" altLang="zh-CN" dirty="0">
              <a:latin typeface="Calibri" pitchFamily="34" charset="0"/>
            </a:endParaRPr>
          </a:p>
          <a:p>
            <a:r>
              <a:rPr lang="en-US" altLang="zh-CN" dirty="0">
                <a:solidFill>
                  <a:srgbClr val="00B0F0"/>
                </a:solidFill>
                <a:latin typeface="Calibri" pitchFamily="34" charset="0"/>
              </a:rPr>
              <a:t>※</a:t>
            </a:r>
            <a:r>
              <a:rPr lang="en-US" altLang="zh-CN" dirty="0">
                <a:latin typeface="Calibri" pitchFamily="34" charset="0"/>
              </a:rPr>
              <a:t> </a:t>
            </a:r>
            <a:r>
              <a:rPr lang="zh-CN" altLang="en-US" dirty="0">
                <a:latin typeface="Calibri" pitchFamily="34" charset="0"/>
              </a:rPr>
              <a:t>支持词根检索、检索词联想、所在页面出版物范围内检索、检索词的逻辑关系</a:t>
            </a:r>
            <a:endParaRPr lang="en-US" altLang="zh-CN" dirty="0">
              <a:latin typeface="Calibri" pitchFamily="34" charset="0"/>
            </a:endParaRPr>
          </a:p>
        </p:txBody>
      </p:sp>
      <p:sp>
        <p:nvSpPr>
          <p:cNvPr id="7" name="Rectangle 7"/>
          <p:cNvSpPr>
            <a:spLocks noChangeArrowheads="1"/>
          </p:cNvSpPr>
          <p:nvPr/>
        </p:nvSpPr>
        <p:spPr bwMode="auto">
          <a:xfrm>
            <a:off x="5929322" y="3286124"/>
            <a:ext cx="2357454" cy="42862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214282" y="1428736"/>
            <a:ext cx="8572528" cy="4779834"/>
          </a:xfrm>
          <a:prstGeom prst="rect">
            <a:avLst/>
          </a:prstGeom>
          <a:noFill/>
          <a:ln w="9525">
            <a:solidFill>
              <a:schemeClr val="bg1">
                <a:lumMod val="75000"/>
              </a:schemeClr>
            </a:solidFill>
            <a:miter lim="800000"/>
            <a:headEnd/>
            <a:tailEnd/>
          </a:ln>
          <a:effectLst/>
        </p:spPr>
      </p:pic>
      <p:sp>
        <p:nvSpPr>
          <p:cNvPr id="5" name="圆角矩形标注 4"/>
          <p:cNvSpPr>
            <a:spLocks noChangeArrowheads="1"/>
          </p:cNvSpPr>
          <p:nvPr/>
        </p:nvSpPr>
        <p:spPr bwMode="auto">
          <a:xfrm>
            <a:off x="2928926" y="4214818"/>
            <a:ext cx="2428881" cy="1714512"/>
          </a:xfrm>
          <a:prstGeom prst="wedgeRoundRectCallout">
            <a:avLst>
              <a:gd name="adj1" fmla="val -82087"/>
              <a:gd name="adj2" fmla="val -4641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检索结果可按文章格式和主题筛选</a:t>
            </a:r>
            <a:endParaRPr lang="en-US" altLang="zh-CN" dirty="0">
              <a:latin typeface="Calibri" pitchFamily="34" charset="0"/>
            </a:endParaRPr>
          </a:p>
          <a:p>
            <a:r>
              <a:rPr lang="zh-CN" altLang="en-US" dirty="0">
                <a:latin typeface="Calibri" pitchFamily="34" charset="0"/>
              </a:rPr>
              <a:t>如果是期刊，可按期刊名称、年份、卷期或页码筛选</a:t>
            </a:r>
            <a:endParaRPr lang="en-US" altLang="zh-CN" dirty="0">
              <a:latin typeface="Calibri" pitchFamily="34" charset="0"/>
            </a:endParaRPr>
          </a:p>
        </p:txBody>
      </p:sp>
      <p:sp>
        <p:nvSpPr>
          <p:cNvPr id="7" name="Rectangle 7"/>
          <p:cNvSpPr>
            <a:spLocks noChangeArrowheads="1"/>
          </p:cNvSpPr>
          <p:nvPr/>
        </p:nvSpPr>
        <p:spPr bwMode="auto">
          <a:xfrm>
            <a:off x="285720" y="2928934"/>
            <a:ext cx="1714512" cy="314327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6715141" y="1214422"/>
            <a:ext cx="1928825" cy="857250"/>
          </a:xfrm>
          <a:prstGeom prst="wedgeRoundRectCallout">
            <a:avLst>
              <a:gd name="adj1" fmla="val 12890"/>
              <a:gd name="adj2" fmla="val 105276"/>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检索结果按相关度或日期排列</a:t>
            </a:r>
            <a:endParaRPr lang="en-US" altLang="zh-CN" dirty="0">
              <a:latin typeface="Calibri" pitchFamily="34" charset="0"/>
            </a:endParaRPr>
          </a:p>
        </p:txBody>
      </p:sp>
      <p:sp>
        <p:nvSpPr>
          <p:cNvPr id="10" name="圆角矩形标注 9"/>
          <p:cNvSpPr>
            <a:spLocks noChangeArrowheads="1"/>
          </p:cNvSpPr>
          <p:nvPr/>
        </p:nvSpPr>
        <p:spPr bwMode="auto">
          <a:xfrm>
            <a:off x="1785918" y="857232"/>
            <a:ext cx="3357586" cy="571499"/>
          </a:xfrm>
          <a:prstGeom prst="wedgeRoundRectCallout">
            <a:avLst>
              <a:gd name="adj1" fmla="val -48520"/>
              <a:gd name="adj2" fmla="val 13176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例如，检索</a:t>
            </a:r>
            <a:r>
              <a:rPr lang="en-US" altLang="zh-CN" dirty="0">
                <a:latin typeface="Calibri" pitchFamily="34" charset="0"/>
              </a:rPr>
              <a:t>material simulation</a:t>
            </a:r>
            <a:r>
              <a:rPr lang="zh-CN" altLang="en-US" dirty="0">
                <a:latin typeface="Calibri" pitchFamily="34" charset="0"/>
              </a:rPr>
              <a:t>*</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671513" y="929829"/>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a:latin typeface="微软雅黑" pitchFamily="34" charset="-122"/>
                <a:ea typeface="微软雅黑" pitchFamily="34" charset="-122"/>
              </a:rPr>
              <a:t>历任学会主席</a:t>
            </a:r>
            <a:endParaRPr lang="en-US" altLang="zh-CN" sz="4400" dirty="0">
              <a:latin typeface="微软雅黑" pitchFamily="34" charset="-122"/>
              <a:ea typeface="微软雅黑" pitchFamily="34" charset="-122"/>
            </a:endParaRPr>
          </a:p>
        </p:txBody>
      </p:sp>
      <p:pic>
        <p:nvPicPr>
          <p:cNvPr id="9219" name="图片 4" descr="ASME_Presidents_First_Robert_Henry.png"/>
          <p:cNvPicPr>
            <a:picLocks noGrp="1" noChangeAspect="1"/>
          </p:cNvPicPr>
          <p:nvPr isPhoto="1"/>
        </p:nvPicPr>
        <p:blipFill>
          <a:blip r:embed="rId2" cstate="print"/>
          <a:srcRect l="61719"/>
          <a:stretch>
            <a:fillRect/>
          </a:stretch>
        </p:blipFill>
        <p:spPr bwMode="auto">
          <a:xfrm>
            <a:off x="304121" y="1772816"/>
            <a:ext cx="955511" cy="1594642"/>
          </a:xfrm>
          <a:prstGeom prst="rect">
            <a:avLst/>
          </a:prstGeom>
          <a:noFill/>
          <a:ln w="9525">
            <a:noFill/>
            <a:miter lim="800000"/>
            <a:headEnd/>
            <a:tailEnd/>
          </a:ln>
        </p:spPr>
      </p:pic>
      <p:graphicFrame>
        <p:nvGraphicFramePr>
          <p:cNvPr id="6" name="表格 5"/>
          <p:cNvGraphicFramePr>
            <a:graphicFrameLocks noGrp="1"/>
          </p:cNvGraphicFramePr>
          <p:nvPr/>
        </p:nvGraphicFramePr>
        <p:xfrm>
          <a:off x="2071688" y="1960116"/>
          <a:ext cx="6572296" cy="1854200"/>
        </p:xfrm>
        <a:graphic>
          <a:graphicData uri="http://schemas.openxmlformats.org/drawingml/2006/table">
            <a:tbl>
              <a:tblPr firstRow="1" bandRow="1">
                <a:tableStyleId>{5A111915-BE36-4E01-A7E5-04B1672EAD32}</a:tableStyleId>
              </a:tblPr>
              <a:tblGrid>
                <a:gridCol w="3429024">
                  <a:extLst>
                    <a:ext uri="{9D8B030D-6E8A-4147-A177-3AD203B41FA5}">
                      <a16:colId xmlns:a16="http://schemas.microsoft.com/office/drawing/2014/main" val="20000"/>
                    </a:ext>
                  </a:extLst>
                </a:gridCol>
                <a:gridCol w="3143272">
                  <a:extLst>
                    <a:ext uri="{9D8B030D-6E8A-4147-A177-3AD203B41FA5}">
                      <a16:colId xmlns:a16="http://schemas.microsoft.com/office/drawing/2014/main" val="20001"/>
                    </a:ext>
                  </a:extLst>
                </a:gridCol>
              </a:tblGrid>
              <a:tr h="370840">
                <a:tc>
                  <a:txBody>
                    <a:bodyPr/>
                    <a:lstStyle/>
                    <a:p>
                      <a:pPr algn="ctr"/>
                      <a:r>
                        <a:rPr lang="zh-CN" altLang="en-US" sz="1600" kern="1200" dirty="0">
                          <a:solidFill>
                            <a:schemeClr val="tx1"/>
                          </a:solidFill>
                          <a:latin typeface="微软雅黑" pitchFamily="34" charset="-122"/>
                          <a:ea typeface="微软雅黑" pitchFamily="34" charset="-122"/>
                        </a:rPr>
                        <a:t>主席</a:t>
                      </a:r>
                      <a:endParaRPr lang="zh-CN" altLang="en-US" sz="1600" b="1" kern="1200" dirty="0">
                        <a:solidFill>
                          <a:schemeClr val="tx1"/>
                        </a:solidFill>
                        <a:latin typeface="微软雅黑" pitchFamily="34" charset="-122"/>
                        <a:ea typeface="微软雅黑" pitchFamily="34" charset="-122"/>
                        <a:cs typeface="+mn-cs"/>
                      </a:endParaRPr>
                    </a:p>
                  </a:txBody>
                  <a:tcPr anchor="ctr">
                    <a:solidFill>
                      <a:schemeClr val="accent5">
                        <a:lumMod val="20000"/>
                        <a:lumOff val="80000"/>
                      </a:schemeClr>
                    </a:solidFill>
                  </a:tcPr>
                </a:tc>
                <a:tc>
                  <a:txBody>
                    <a:bodyPr/>
                    <a:lstStyle/>
                    <a:p>
                      <a:pPr algn="ctr"/>
                      <a:r>
                        <a:rPr lang="zh-CN" altLang="en-US" sz="1600" kern="1200" dirty="0">
                          <a:solidFill>
                            <a:schemeClr val="tx1"/>
                          </a:solidFill>
                          <a:latin typeface="微软雅黑" pitchFamily="34" charset="-122"/>
                          <a:ea typeface="微软雅黑" pitchFamily="34" charset="-122"/>
                        </a:rPr>
                        <a:t>专利</a:t>
                      </a:r>
                      <a:r>
                        <a:rPr lang="en-US" altLang="zh-CN" sz="1600" kern="1200" dirty="0">
                          <a:solidFill>
                            <a:schemeClr val="tx1"/>
                          </a:solidFill>
                          <a:latin typeface="微软雅黑" pitchFamily="34" charset="-122"/>
                          <a:ea typeface="微软雅黑" pitchFamily="34" charset="-122"/>
                        </a:rPr>
                        <a:t>/</a:t>
                      </a:r>
                      <a:r>
                        <a:rPr lang="zh-CN" altLang="en-US" sz="1600" kern="1200" dirty="0">
                          <a:solidFill>
                            <a:schemeClr val="tx1"/>
                          </a:solidFill>
                          <a:latin typeface="微软雅黑" pitchFamily="34" charset="-122"/>
                          <a:ea typeface="微软雅黑" pitchFamily="34" charset="-122"/>
                        </a:rPr>
                        <a:t>发明</a:t>
                      </a:r>
                      <a:endParaRPr lang="zh-CN" altLang="en-US" sz="1600" b="1" kern="1200" dirty="0">
                        <a:solidFill>
                          <a:schemeClr val="tx1"/>
                        </a:solidFill>
                        <a:latin typeface="微软雅黑" pitchFamily="34" charset="-122"/>
                        <a:ea typeface="微软雅黑" pitchFamily="34" charset="-122"/>
                        <a:cs typeface="+mn-cs"/>
                      </a:endParaRPr>
                    </a:p>
                  </a:txBody>
                  <a:tcPr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微软雅黑" pitchFamily="34" charset="-122"/>
                          <a:ea typeface="微软雅黑" pitchFamily="34" charset="-122"/>
                        </a:rPr>
                        <a:t>第 </a:t>
                      </a:r>
                      <a:r>
                        <a:rPr lang="en-US" altLang="zh-CN" sz="1600" dirty="0">
                          <a:latin typeface="微软雅黑" pitchFamily="34" charset="-122"/>
                          <a:ea typeface="微软雅黑" pitchFamily="34" charset="-122"/>
                        </a:rPr>
                        <a:t>1 </a:t>
                      </a:r>
                      <a:r>
                        <a:rPr lang="zh-CN" altLang="en-US" sz="1600" dirty="0">
                          <a:latin typeface="微软雅黑" pitchFamily="34" charset="-122"/>
                          <a:ea typeface="微软雅黑" pitchFamily="34" charset="-122"/>
                        </a:rPr>
                        <a:t>任 </a:t>
                      </a:r>
                      <a:r>
                        <a:rPr lang="en-US" altLang="zh-CN" sz="1600" dirty="0">
                          <a:latin typeface="微软雅黑" pitchFamily="34" charset="-122"/>
                          <a:ea typeface="微软雅黑" pitchFamily="34" charset="-122"/>
                        </a:rPr>
                        <a:t>Robert H. Thurston </a:t>
                      </a:r>
                      <a:endParaRPr lang="zh-CN" altLang="en-US" sz="1600" b="0" dirty="0">
                        <a:latin typeface="微软雅黑" pitchFamily="34" charset="-122"/>
                        <a:ea typeface="微软雅黑" pitchFamily="34" charset="-122"/>
                      </a:endParaRPr>
                    </a:p>
                  </a:txBody>
                  <a:tcPr anchor="ctr"/>
                </a:tc>
                <a:tc>
                  <a:txBody>
                    <a:bodyPr/>
                    <a:lstStyle/>
                    <a:p>
                      <a:pPr algn="ctr"/>
                      <a:r>
                        <a:rPr lang="zh-CN" altLang="en-US" sz="1600" dirty="0">
                          <a:latin typeface="微软雅黑" pitchFamily="34" charset="-122"/>
                          <a:ea typeface="微软雅黑" pitchFamily="34" charset="-122"/>
                        </a:rPr>
                        <a:t>钢铁性能测试三坐标立体图表</a:t>
                      </a:r>
                      <a:endParaRPr lang="zh-CN" altLang="en-US" sz="1600" b="0" dirty="0">
                        <a:latin typeface="微软雅黑" pitchFamily="34" charset="-122"/>
                        <a:ea typeface="微软雅黑" pitchFamily="34" charset="-122"/>
                      </a:endParaRPr>
                    </a:p>
                  </a:txBody>
                  <a:tcPr anchor="ctr"/>
                </a:tc>
                <a:extLst>
                  <a:ext uri="{0D108BD9-81ED-4DB2-BD59-A6C34878D82A}">
                    <a16:rowId xmlns:a16="http://schemas.microsoft.com/office/drawing/2014/main" val="10001"/>
                  </a:ext>
                </a:extLst>
              </a:tr>
              <a:tr h="370840">
                <a:tc>
                  <a:txBody>
                    <a:bodyPr/>
                    <a:lstStyle/>
                    <a:p>
                      <a:pPr algn="ctr"/>
                      <a:r>
                        <a:rPr lang="zh-CN" altLang="en-US" sz="1600" dirty="0">
                          <a:latin typeface="微软雅黑" pitchFamily="34" charset="-122"/>
                          <a:ea typeface="微软雅黑" pitchFamily="34" charset="-122"/>
                        </a:rPr>
                        <a:t>第</a:t>
                      </a:r>
                      <a:r>
                        <a:rPr lang="en-US" altLang="zh-CN" sz="1600" dirty="0">
                          <a:latin typeface="微软雅黑" pitchFamily="34" charset="-122"/>
                          <a:ea typeface="微软雅黑" pitchFamily="34" charset="-122"/>
                        </a:rPr>
                        <a:t>25</a:t>
                      </a:r>
                      <a:r>
                        <a:rPr lang="zh-CN" altLang="en-US" sz="1600" dirty="0">
                          <a:latin typeface="微软雅黑" pitchFamily="34" charset="-122"/>
                          <a:ea typeface="微软雅黑" pitchFamily="34" charset="-122"/>
                        </a:rPr>
                        <a:t>任 </a:t>
                      </a:r>
                      <a:r>
                        <a:rPr lang="en-US" altLang="zh-CN" sz="1600" dirty="0">
                          <a:latin typeface="微软雅黑" pitchFamily="34" charset="-122"/>
                          <a:ea typeface="微软雅黑" pitchFamily="34" charset="-122"/>
                        </a:rPr>
                        <a:t>Frederick</a:t>
                      </a:r>
                      <a:r>
                        <a:rPr lang="zh-CN" altLang="en-US" sz="1600" baseline="0" dirty="0">
                          <a:latin typeface="微软雅黑" pitchFamily="34" charset="-122"/>
                          <a:ea typeface="微软雅黑" pitchFamily="34" charset="-122"/>
                        </a:rPr>
                        <a:t> </a:t>
                      </a:r>
                      <a:r>
                        <a:rPr lang="en-US" altLang="zh-CN" sz="1600" baseline="0" dirty="0">
                          <a:latin typeface="微软雅黑" pitchFamily="34" charset="-122"/>
                          <a:ea typeface="微软雅黑" pitchFamily="34" charset="-122"/>
                        </a:rPr>
                        <a:t>W. Taylor</a:t>
                      </a:r>
                      <a:endParaRPr lang="en-US" altLang="zh-CN" sz="1600" dirty="0">
                        <a:latin typeface="微软雅黑" pitchFamily="34" charset="-122"/>
                        <a:ea typeface="微软雅黑" pitchFamily="34" charset="-122"/>
                      </a:endParaRPr>
                    </a:p>
                  </a:txBody>
                  <a:tcPr anchor="ctr"/>
                </a:tc>
                <a:tc>
                  <a:txBody>
                    <a:bodyPr/>
                    <a:lstStyle/>
                    <a:p>
                      <a:pPr marL="0" algn="ctr" defTabSz="914400" rtl="0" eaLnBrk="1" latinLnBrk="0" hangingPunct="1"/>
                      <a:r>
                        <a:rPr lang="zh-CN" altLang="en-US" sz="1600" kern="1200" dirty="0">
                          <a:latin typeface="微软雅黑" pitchFamily="34" charset="-122"/>
                          <a:ea typeface="微软雅黑" pitchFamily="34" charset="-122"/>
                        </a:rPr>
                        <a:t>科学管理法之父</a:t>
                      </a:r>
                      <a:endParaRPr lang="zh-CN" altLang="en-US" sz="1600" b="0" kern="1200" dirty="0">
                        <a:solidFill>
                          <a:schemeClr val="tx1"/>
                        </a:solidFill>
                        <a:latin typeface="微软雅黑" pitchFamily="34" charset="-122"/>
                        <a:ea typeface="微软雅黑" pitchFamily="34" charset="-122"/>
                        <a:cs typeface="+mn-cs"/>
                      </a:endParaRPr>
                    </a:p>
                  </a:txBody>
                  <a:tcPr anchor="ctr"/>
                </a:tc>
                <a:extLst>
                  <a:ext uri="{0D108BD9-81ED-4DB2-BD59-A6C34878D82A}">
                    <a16:rowId xmlns:a16="http://schemas.microsoft.com/office/drawing/2014/main" val="10002"/>
                  </a:ext>
                </a:extLst>
              </a:tr>
              <a:tr h="370840">
                <a:tc>
                  <a:txBody>
                    <a:bodyPr/>
                    <a:lstStyle/>
                    <a:p>
                      <a:pPr algn="ctr"/>
                      <a:r>
                        <a:rPr lang="zh-CN" altLang="en-US" sz="1600" dirty="0">
                          <a:latin typeface="微软雅黑" pitchFamily="34" charset="-122"/>
                          <a:ea typeface="微软雅黑" pitchFamily="34" charset="-122"/>
                        </a:rPr>
                        <a:t>第</a:t>
                      </a:r>
                      <a:r>
                        <a:rPr lang="en-US" altLang="zh-CN" sz="1600" dirty="0">
                          <a:latin typeface="微软雅黑" pitchFamily="34" charset="-122"/>
                          <a:ea typeface="微软雅黑" pitchFamily="34" charset="-122"/>
                        </a:rPr>
                        <a:t>29</a:t>
                      </a:r>
                      <a:r>
                        <a:rPr lang="zh-CN" altLang="en-US" sz="1600" dirty="0">
                          <a:latin typeface="微软雅黑" pitchFamily="34" charset="-122"/>
                          <a:ea typeface="微软雅黑" pitchFamily="34" charset="-122"/>
                        </a:rPr>
                        <a:t>任 </a:t>
                      </a:r>
                      <a:r>
                        <a:rPr lang="en-US" altLang="zh-CN" sz="1600" dirty="0">
                          <a:latin typeface="微软雅黑" pitchFamily="34" charset="-122"/>
                          <a:ea typeface="微软雅黑" pitchFamily="34" charset="-122"/>
                        </a:rPr>
                        <a:t>George Westinghouse</a:t>
                      </a:r>
                    </a:p>
                  </a:txBody>
                  <a:tcPr anchor="ctr"/>
                </a:tc>
                <a:tc>
                  <a:txBody>
                    <a:bodyPr/>
                    <a:lstStyle/>
                    <a:p>
                      <a:pPr marL="0" algn="ctr" defTabSz="914400" rtl="0" eaLnBrk="1" latinLnBrk="0" hangingPunct="1"/>
                      <a:r>
                        <a:rPr lang="zh-CN" altLang="en-US" sz="1600" b="0" kern="1200" dirty="0">
                          <a:solidFill>
                            <a:schemeClr val="tx1"/>
                          </a:solidFill>
                          <a:latin typeface="微软雅黑" pitchFamily="34" charset="-122"/>
                          <a:ea typeface="微软雅黑" pitchFamily="34" charset="-122"/>
                          <a:cs typeface="+mn-cs"/>
                        </a:rPr>
                        <a:t>火车空气制动闸</a:t>
                      </a:r>
                    </a:p>
                  </a:txBody>
                  <a:tcPr anchor="ctr"/>
                </a:tc>
                <a:extLst>
                  <a:ext uri="{0D108BD9-81ED-4DB2-BD59-A6C34878D82A}">
                    <a16:rowId xmlns:a16="http://schemas.microsoft.com/office/drawing/2014/main" val="10003"/>
                  </a:ext>
                </a:extLst>
              </a:tr>
              <a:tr h="370840">
                <a:tc>
                  <a:txBody>
                    <a:bodyPr/>
                    <a:lstStyle/>
                    <a:p>
                      <a:pPr algn="ctr"/>
                      <a:r>
                        <a:rPr lang="zh-CN" altLang="en-US" sz="1600" dirty="0">
                          <a:latin typeface="微软雅黑" pitchFamily="34" charset="-122"/>
                          <a:ea typeface="微软雅黑" pitchFamily="34" charset="-122"/>
                        </a:rPr>
                        <a:t>第</a:t>
                      </a:r>
                      <a:r>
                        <a:rPr lang="en-US" altLang="zh-CN" sz="1600" dirty="0">
                          <a:latin typeface="微软雅黑" pitchFamily="34" charset="-122"/>
                          <a:ea typeface="微软雅黑" pitchFamily="34" charset="-122"/>
                        </a:rPr>
                        <a:t>48</a:t>
                      </a:r>
                      <a:r>
                        <a:rPr lang="zh-CN" altLang="en-US" sz="1600" dirty="0">
                          <a:latin typeface="微软雅黑" pitchFamily="34" charset="-122"/>
                          <a:ea typeface="微软雅黑" pitchFamily="34" charset="-122"/>
                        </a:rPr>
                        <a:t>任 </a:t>
                      </a:r>
                      <a:r>
                        <a:rPr lang="en-US" altLang="zh-CN" sz="1600" dirty="0">
                          <a:latin typeface="微软雅黑" pitchFamily="34" charset="-122"/>
                          <a:ea typeface="微软雅黑" pitchFamily="34" charset="-122"/>
                        </a:rPr>
                        <a:t>Elmer Sperry</a:t>
                      </a:r>
                    </a:p>
                  </a:txBody>
                  <a:tcPr anchor="ctr"/>
                </a:tc>
                <a:tc>
                  <a:txBody>
                    <a:bodyPr/>
                    <a:lstStyle/>
                    <a:p>
                      <a:pPr marL="0" algn="ctr" defTabSz="914400" rtl="0" eaLnBrk="1" latinLnBrk="0" hangingPunct="1"/>
                      <a:r>
                        <a:rPr lang="zh-CN" altLang="en-US" sz="1600" b="0" kern="1200" dirty="0">
                          <a:solidFill>
                            <a:schemeClr val="tx1"/>
                          </a:solidFill>
                          <a:latin typeface="微软雅黑" pitchFamily="34" charset="-122"/>
                          <a:ea typeface="微软雅黑" pitchFamily="34" charset="-122"/>
                          <a:cs typeface="+mn-cs"/>
                        </a:rPr>
                        <a:t>陀螺稳定器（用于美国海军）</a:t>
                      </a:r>
                    </a:p>
                  </a:txBody>
                  <a:tcPr anchor="ctr"/>
                </a:tc>
                <a:extLst>
                  <a:ext uri="{0D108BD9-81ED-4DB2-BD59-A6C34878D82A}">
                    <a16:rowId xmlns:a16="http://schemas.microsoft.com/office/drawing/2014/main" val="10004"/>
                  </a:ext>
                </a:extLst>
              </a:tr>
            </a:tbl>
          </a:graphicData>
        </a:graphic>
      </p:graphicFrame>
      <p:pic>
        <p:nvPicPr>
          <p:cNvPr id="9239" name="Picture 2" descr="D:\maryann\产品&amp;出版社\我的产品\ASME\参考\pic\ASME_Presidents_Twenty_Fifth_Frederick_Taylor.png"/>
          <p:cNvPicPr>
            <a:picLocks noChangeAspect="1" noChangeArrowheads="1"/>
          </p:cNvPicPr>
          <p:nvPr/>
        </p:nvPicPr>
        <p:blipFill>
          <a:blip r:embed="rId3" cstate="print"/>
          <a:srcRect r="69060"/>
          <a:stretch>
            <a:fillRect/>
          </a:stretch>
        </p:blipFill>
        <p:spPr bwMode="auto">
          <a:xfrm>
            <a:off x="928692" y="2852936"/>
            <a:ext cx="1000102" cy="1594642"/>
          </a:xfrm>
          <a:prstGeom prst="rect">
            <a:avLst/>
          </a:prstGeom>
          <a:noFill/>
          <a:ln w="9525">
            <a:noFill/>
            <a:miter lim="800000"/>
            <a:headEnd/>
            <a:tailEnd/>
          </a:ln>
        </p:spPr>
      </p:pic>
      <p:graphicFrame>
        <p:nvGraphicFramePr>
          <p:cNvPr id="8" name="表格 7"/>
          <p:cNvGraphicFramePr>
            <a:graphicFrameLocks noGrp="1"/>
          </p:cNvGraphicFramePr>
          <p:nvPr/>
        </p:nvGraphicFramePr>
        <p:xfrm>
          <a:off x="2071688" y="4001644"/>
          <a:ext cx="6572296" cy="741680"/>
        </p:xfrm>
        <a:graphic>
          <a:graphicData uri="http://schemas.openxmlformats.org/drawingml/2006/table">
            <a:tbl>
              <a:tblPr firstRow="1" bandRow="1">
                <a:tableStyleId>{5A111915-BE36-4E01-A7E5-04B1672EAD32}</a:tableStyleId>
              </a:tblPr>
              <a:tblGrid>
                <a:gridCol w="6572296">
                  <a:extLst>
                    <a:ext uri="{9D8B030D-6E8A-4147-A177-3AD203B41FA5}">
                      <a16:colId xmlns:a16="http://schemas.microsoft.com/office/drawing/2014/main" val="20000"/>
                    </a:ext>
                  </a:extLst>
                </a:gridCol>
              </a:tblGrid>
              <a:tr h="370840">
                <a:tc>
                  <a:txBody>
                    <a:bodyPr/>
                    <a:lstStyle/>
                    <a:p>
                      <a:pPr marL="180000" algn="l"/>
                      <a:r>
                        <a:rPr lang="zh-CN" altLang="en-US" sz="1600" b="0" dirty="0">
                          <a:solidFill>
                            <a:schemeClr val="tx1"/>
                          </a:solidFill>
                          <a:latin typeface="微软雅黑" pitchFamily="34" charset="-122"/>
                          <a:ea typeface="微软雅黑" pitchFamily="34" charset="-122"/>
                        </a:rPr>
                        <a:t>第</a:t>
                      </a:r>
                      <a:r>
                        <a:rPr lang="en-US" altLang="zh-CN" sz="1600" b="0" dirty="0">
                          <a:solidFill>
                            <a:schemeClr val="tx1"/>
                          </a:solidFill>
                          <a:latin typeface="微软雅黑" pitchFamily="34" charset="-122"/>
                          <a:ea typeface="微软雅黑" pitchFamily="34" charset="-122"/>
                        </a:rPr>
                        <a:t>131</a:t>
                      </a:r>
                      <a:r>
                        <a:rPr lang="zh-CN" altLang="en-US" sz="1600" b="0" dirty="0">
                          <a:solidFill>
                            <a:schemeClr val="tx1"/>
                          </a:solidFill>
                          <a:latin typeface="微软雅黑" pitchFamily="34" charset="-122"/>
                          <a:ea typeface="微软雅黑" pitchFamily="34" charset="-122"/>
                        </a:rPr>
                        <a:t>任</a:t>
                      </a:r>
                      <a:r>
                        <a:rPr lang="zh-CN" altLang="en-US" sz="1600" b="0" baseline="0" dirty="0">
                          <a:solidFill>
                            <a:schemeClr val="tx1"/>
                          </a:solidFill>
                          <a:latin typeface="微软雅黑" pitchFamily="34" charset="-122"/>
                          <a:ea typeface="微软雅黑" pitchFamily="34" charset="-122"/>
                        </a:rPr>
                        <a:t> </a:t>
                      </a:r>
                      <a:r>
                        <a:rPr lang="en-US" altLang="zh-CN" sz="1600" b="0" baseline="0" dirty="0">
                          <a:solidFill>
                            <a:schemeClr val="tx1"/>
                          </a:solidFill>
                          <a:latin typeface="微软雅黑" pitchFamily="34" charset="-122"/>
                          <a:ea typeface="微软雅黑" pitchFamily="34" charset="-122"/>
                        </a:rPr>
                        <a:t>Marc Goldsmith</a:t>
                      </a:r>
                      <a:r>
                        <a:rPr lang="zh-CN" altLang="en-US" sz="1600" b="0" baseline="0" dirty="0">
                          <a:solidFill>
                            <a:schemeClr val="tx1"/>
                          </a:solidFill>
                          <a:latin typeface="微软雅黑" pitchFamily="34" charset="-122"/>
                          <a:ea typeface="微软雅黑" pitchFamily="34" charset="-122"/>
                        </a:rPr>
                        <a:t>（</a:t>
                      </a:r>
                      <a:r>
                        <a:rPr lang="en-US" altLang="zh-CN" sz="1600" b="0" baseline="0" dirty="0">
                          <a:solidFill>
                            <a:schemeClr val="tx1"/>
                          </a:solidFill>
                          <a:latin typeface="微软雅黑" pitchFamily="34" charset="-122"/>
                          <a:ea typeface="微软雅黑" pitchFamily="34" charset="-122"/>
                        </a:rPr>
                        <a:t>2013</a:t>
                      </a:r>
                      <a:r>
                        <a:rPr lang="zh-CN" altLang="en-US" sz="1600" b="0" baseline="0" dirty="0">
                          <a:solidFill>
                            <a:schemeClr val="tx1"/>
                          </a:solidFill>
                          <a:latin typeface="微软雅黑" pitchFamily="34" charset="-122"/>
                          <a:ea typeface="微软雅黑" pitchFamily="34" charset="-122"/>
                        </a:rPr>
                        <a:t>年）</a:t>
                      </a:r>
                      <a:endParaRPr lang="en-US" altLang="zh-CN" sz="1600" b="0" dirty="0">
                        <a:solidFill>
                          <a:schemeClr val="tx1"/>
                        </a:solidFill>
                        <a:latin typeface="微软雅黑" pitchFamily="34" charset="-122"/>
                        <a:ea typeface="微软雅黑" pitchFamily="34" charset="-122"/>
                      </a:endParaRPr>
                    </a:p>
                  </a:txBody>
                  <a:tcPr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180000" algn="l" defTabSz="914400" rtl="0" eaLnBrk="1" latinLnBrk="0" hangingPunct="1"/>
                      <a:r>
                        <a:rPr lang="zh-CN" altLang="en-US" sz="1600" b="0" kern="1200" dirty="0">
                          <a:solidFill>
                            <a:schemeClr val="tx1"/>
                          </a:solidFill>
                          <a:latin typeface="微软雅黑" pitchFamily="34" charset="-122"/>
                          <a:ea typeface="微软雅黑" pitchFamily="34" charset="-122"/>
                          <a:cs typeface="+mn-cs"/>
                        </a:rPr>
                        <a:t>核能行业顾问、</a:t>
                      </a:r>
                      <a:r>
                        <a:rPr lang="en-US" altLang="zh-CN" sz="1600" b="0" kern="1200" dirty="0">
                          <a:solidFill>
                            <a:schemeClr val="tx1"/>
                          </a:solidFill>
                          <a:latin typeface="微软雅黑" pitchFamily="34" charset="-122"/>
                          <a:ea typeface="微软雅黑" pitchFamily="34" charset="-122"/>
                          <a:cs typeface="+mn-cs"/>
                        </a:rPr>
                        <a:t>IEEE</a:t>
                      </a:r>
                      <a:r>
                        <a:rPr lang="en-US" altLang="zh-CN" sz="1600" b="0" kern="1200" baseline="0" dirty="0">
                          <a:solidFill>
                            <a:schemeClr val="tx1"/>
                          </a:solidFill>
                          <a:latin typeface="微软雅黑" pitchFamily="34" charset="-122"/>
                          <a:ea typeface="微软雅黑" pitchFamily="34" charset="-122"/>
                          <a:cs typeface="+mn-cs"/>
                        </a:rPr>
                        <a:t> </a:t>
                      </a:r>
                      <a:r>
                        <a:rPr lang="zh-CN" altLang="en-US" sz="1600" b="0" kern="1200" baseline="0" dirty="0">
                          <a:solidFill>
                            <a:schemeClr val="tx1"/>
                          </a:solidFill>
                          <a:latin typeface="微软雅黑" pitchFamily="34" charset="-122"/>
                          <a:ea typeface="微软雅黑" pitchFamily="34" charset="-122"/>
                          <a:cs typeface="+mn-cs"/>
                        </a:rPr>
                        <a:t>高级会员、</a:t>
                      </a:r>
                      <a:r>
                        <a:rPr lang="zh-CN" altLang="en-US" sz="1600" b="0" kern="1200" dirty="0">
                          <a:solidFill>
                            <a:schemeClr val="tx1"/>
                          </a:solidFill>
                          <a:latin typeface="微软雅黑" pitchFamily="34" charset="-122"/>
                          <a:ea typeface="微软雅黑" pitchFamily="34" charset="-122"/>
                          <a:cs typeface="+mn-cs"/>
                        </a:rPr>
                        <a:t>无国界工程师协会国家指导委员</a:t>
                      </a:r>
                    </a:p>
                  </a:txBody>
                  <a:tcPr anchor="ctr">
                    <a:noFill/>
                  </a:tcPr>
                </a:tc>
                <a:extLst>
                  <a:ext uri="{0D108BD9-81ED-4DB2-BD59-A6C34878D82A}">
                    <a16:rowId xmlns:a16="http://schemas.microsoft.com/office/drawing/2014/main" val="10001"/>
                  </a:ext>
                </a:extLst>
              </a:tr>
            </a:tbl>
          </a:graphicData>
        </a:graphic>
      </p:graphicFrame>
      <p:graphicFrame>
        <p:nvGraphicFramePr>
          <p:cNvPr id="7" name="表格 6"/>
          <p:cNvGraphicFramePr>
            <a:graphicFrameLocks noGrp="1"/>
          </p:cNvGraphicFramePr>
          <p:nvPr/>
        </p:nvGraphicFramePr>
        <p:xfrm>
          <a:off x="2071670" y="4716024"/>
          <a:ext cx="6572296" cy="741680"/>
        </p:xfrm>
        <a:graphic>
          <a:graphicData uri="http://schemas.openxmlformats.org/drawingml/2006/table">
            <a:tbl>
              <a:tblPr firstRow="1" bandRow="1">
                <a:tableStyleId>{5A111915-BE36-4E01-A7E5-04B1672EAD32}</a:tableStyleId>
              </a:tblPr>
              <a:tblGrid>
                <a:gridCol w="6572296">
                  <a:extLst>
                    <a:ext uri="{9D8B030D-6E8A-4147-A177-3AD203B41FA5}">
                      <a16:colId xmlns:a16="http://schemas.microsoft.com/office/drawing/2014/main" val="20000"/>
                    </a:ext>
                  </a:extLst>
                </a:gridCol>
              </a:tblGrid>
              <a:tr h="370840">
                <a:tc>
                  <a:txBody>
                    <a:bodyPr/>
                    <a:lstStyle/>
                    <a:p>
                      <a:pPr marL="180000" algn="l"/>
                      <a:r>
                        <a:rPr lang="zh-CN" altLang="en-US" sz="1600" b="0" dirty="0">
                          <a:solidFill>
                            <a:schemeClr val="tx1"/>
                          </a:solidFill>
                          <a:latin typeface="微软雅黑" pitchFamily="34" charset="-122"/>
                          <a:ea typeface="微软雅黑" pitchFamily="34" charset="-122"/>
                        </a:rPr>
                        <a:t>第</a:t>
                      </a:r>
                      <a:r>
                        <a:rPr lang="en-US" altLang="zh-CN" sz="1600" b="0" dirty="0">
                          <a:solidFill>
                            <a:schemeClr val="tx1"/>
                          </a:solidFill>
                          <a:latin typeface="微软雅黑" pitchFamily="34" charset="-122"/>
                          <a:ea typeface="微软雅黑" pitchFamily="34" charset="-122"/>
                        </a:rPr>
                        <a:t>134</a:t>
                      </a:r>
                      <a:r>
                        <a:rPr lang="zh-CN" altLang="en-US" sz="1600" b="0" dirty="0">
                          <a:solidFill>
                            <a:schemeClr val="tx1"/>
                          </a:solidFill>
                          <a:latin typeface="微软雅黑" pitchFamily="34" charset="-122"/>
                          <a:ea typeface="微软雅黑" pitchFamily="34" charset="-122"/>
                        </a:rPr>
                        <a:t>任</a:t>
                      </a:r>
                      <a:r>
                        <a:rPr lang="zh-CN" altLang="en-US" sz="1600" b="0" baseline="0" dirty="0">
                          <a:solidFill>
                            <a:schemeClr val="tx1"/>
                          </a:solidFill>
                          <a:latin typeface="微软雅黑" pitchFamily="34" charset="-122"/>
                          <a:ea typeface="微软雅黑" pitchFamily="34" charset="-122"/>
                        </a:rPr>
                        <a:t> </a:t>
                      </a:r>
                      <a:r>
                        <a:rPr lang="en-US" altLang="zh-CN" sz="1600" b="0" baseline="0" dirty="0">
                          <a:solidFill>
                            <a:schemeClr val="tx1"/>
                          </a:solidFill>
                          <a:latin typeface="微软雅黑" pitchFamily="34" charset="-122"/>
                          <a:ea typeface="微软雅黑" pitchFamily="34" charset="-122"/>
                        </a:rPr>
                        <a:t>J. Robert Sims, </a:t>
                      </a:r>
                      <a:r>
                        <a:rPr lang="en-US" altLang="zh-CN" sz="1600" b="0" baseline="0" dirty="0" err="1">
                          <a:solidFill>
                            <a:schemeClr val="tx1"/>
                          </a:solidFill>
                          <a:latin typeface="微软雅黑" pitchFamily="34" charset="-122"/>
                          <a:ea typeface="微软雅黑" pitchFamily="34" charset="-122"/>
                        </a:rPr>
                        <a:t>Jr</a:t>
                      </a:r>
                      <a:r>
                        <a:rPr lang="zh-CN" altLang="en-US" sz="1600" b="0" baseline="0" dirty="0">
                          <a:solidFill>
                            <a:schemeClr val="tx1"/>
                          </a:solidFill>
                          <a:latin typeface="微软雅黑" pitchFamily="34" charset="-122"/>
                          <a:ea typeface="微软雅黑" pitchFamily="34" charset="-122"/>
                        </a:rPr>
                        <a:t>（</a:t>
                      </a:r>
                      <a:r>
                        <a:rPr lang="en-US" altLang="zh-CN" sz="1600" b="0" baseline="0" dirty="0">
                          <a:solidFill>
                            <a:schemeClr val="tx1"/>
                          </a:solidFill>
                          <a:latin typeface="微软雅黑" pitchFamily="34" charset="-122"/>
                          <a:ea typeface="微软雅黑" pitchFamily="34" charset="-122"/>
                        </a:rPr>
                        <a:t>2015</a:t>
                      </a:r>
                      <a:r>
                        <a:rPr lang="zh-CN" altLang="en-US" sz="1600" b="0" baseline="0" dirty="0">
                          <a:solidFill>
                            <a:schemeClr val="tx1"/>
                          </a:solidFill>
                          <a:latin typeface="微软雅黑" pitchFamily="34" charset="-122"/>
                          <a:ea typeface="微软雅黑" pitchFamily="34" charset="-122"/>
                        </a:rPr>
                        <a:t>年）</a:t>
                      </a:r>
                      <a:endParaRPr lang="en-US" altLang="zh-CN" sz="1600" b="0" dirty="0">
                        <a:solidFill>
                          <a:schemeClr val="tx1"/>
                        </a:solidFill>
                        <a:latin typeface="微软雅黑" pitchFamily="34" charset="-122"/>
                        <a:ea typeface="微软雅黑" pitchFamily="34" charset="-122"/>
                      </a:endParaRPr>
                    </a:p>
                  </a:txBody>
                  <a:tcPr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180000" algn="l" defTabSz="914400" rtl="0" eaLnBrk="1" latinLnBrk="0" hangingPunct="1"/>
                      <a:r>
                        <a:rPr lang="zh-CN" altLang="en-US" sz="1600" b="0" kern="1200" dirty="0">
                          <a:solidFill>
                            <a:schemeClr val="tx1"/>
                          </a:solidFill>
                          <a:latin typeface="微软雅黑" pitchFamily="34" charset="-122"/>
                          <a:ea typeface="微软雅黑" pitchFamily="34" charset="-122"/>
                          <a:cs typeface="+mn-cs"/>
                        </a:rPr>
                        <a:t>贝赫特工程公司故障分析顾问、在埃克森美孚国际公司任职超过</a:t>
                      </a:r>
                      <a:r>
                        <a:rPr lang="en-US" altLang="zh-CN" sz="1600" b="0" kern="1200" dirty="0">
                          <a:solidFill>
                            <a:schemeClr val="tx1"/>
                          </a:solidFill>
                          <a:latin typeface="微软雅黑" pitchFamily="34" charset="-122"/>
                          <a:ea typeface="微软雅黑" pitchFamily="34" charset="-122"/>
                          <a:cs typeface="+mn-cs"/>
                        </a:rPr>
                        <a:t>30</a:t>
                      </a:r>
                      <a:r>
                        <a:rPr lang="zh-CN" altLang="en-US" sz="1600" b="0" kern="1200" dirty="0">
                          <a:solidFill>
                            <a:schemeClr val="tx1"/>
                          </a:solidFill>
                          <a:latin typeface="微软雅黑" pitchFamily="34" charset="-122"/>
                          <a:ea typeface="微软雅黑" pitchFamily="34" charset="-122"/>
                          <a:cs typeface="+mn-cs"/>
                        </a:rPr>
                        <a:t>年</a:t>
                      </a:r>
                      <a:endParaRPr lang="en-US" altLang="zh-CN" sz="1600" b="0" kern="1200" dirty="0">
                        <a:solidFill>
                          <a:schemeClr val="tx1"/>
                        </a:solidFill>
                        <a:latin typeface="微软雅黑" pitchFamily="34" charset="-122"/>
                        <a:ea typeface="微软雅黑" pitchFamily="34" charset="-122"/>
                        <a:cs typeface="+mn-cs"/>
                      </a:endParaRPr>
                    </a:p>
                  </a:txBody>
                  <a:tcPr anchor="ctr">
                    <a:noFill/>
                  </a:tcPr>
                </a:tc>
                <a:extLst>
                  <a:ext uri="{0D108BD9-81ED-4DB2-BD59-A6C34878D82A}">
                    <a16:rowId xmlns:a16="http://schemas.microsoft.com/office/drawing/2014/main" val="10001"/>
                  </a:ext>
                </a:extLst>
              </a:tr>
            </a:tbl>
          </a:graphicData>
        </a:graphic>
      </p:graphicFrame>
      <p:graphicFrame>
        <p:nvGraphicFramePr>
          <p:cNvPr id="9" name="表格 8"/>
          <p:cNvGraphicFramePr>
            <a:graphicFrameLocks noGrp="1"/>
          </p:cNvGraphicFramePr>
          <p:nvPr/>
        </p:nvGraphicFramePr>
        <p:xfrm>
          <a:off x="2071670" y="5430404"/>
          <a:ext cx="6572296" cy="741680"/>
        </p:xfrm>
        <a:graphic>
          <a:graphicData uri="http://schemas.openxmlformats.org/drawingml/2006/table">
            <a:tbl>
              <a:tblPr firstRow="1" bandRow="1">
                <a:tableStyleId>{5A111915-BE36-4E01-A7E5-04B1672EAD32}</a:tableStyleId>
              </a:tblPr>
              <a:tblGrid>
                <a:gridCol w="6572296">
                  <a:extLst>
                    <a:ext uri="{9D8B030D-6E8A-4147-A177-3AD203B41FA5}">
                      <a16:colId xmlns:a16="http://schemas.microsoft.com/office/drawing/2014/main" val="20000"/>
                    </a:ext>
                  </a:extLst>
                </a:gridCol>
              </a:tblGrid>
              <a:tr h="370840">
                <a:tc>
                  <a:txBody>
                    <a:bodyPr/>
                    <a:lstStyle/>
                    <a:p>
                      <a:pPr marL="180000" algn="l"/>
                      <a:r>
                        <a:rPr lang="zh-CN" altLang="en-US" sz="1600" b="0" dirty="0">
                          <a:solidFill>
                            <a:schemeClr val="tx1"/>
                          </a:solidFill>
                          <a:latin typeface="微软雅黑" pitchFamily="34" charset="-122"/>
                          <a:ea typeface="微软雅黑" pitchFamily="34" charset="-122"/>
                        </a:rPr>
                        <a:t>第</a:t>
                      </a:r>
                      <a:r>
                        <a:rPr lang="en-US" altLang="zh-CN" sz="1600" b="0" dirty="0">
                          <a:solidFill>
                            <a:schemeClr val="tx1"/>
                          </a:solidFill>
                          <a:latin typeface="微软雅黑" pitchFamily="34" charset="-122"/>
                          <a:ea typeface="微软雅黑" pitchFamily="34" charset="-122"/>
                        </a:rPr>
                        <a:t>135</a:t>
                      </a:r>
                      <a:r>
                        <a:rPr lang="zh-CN" altLang="en-US" sz="1600" b="0" dirty="0">
                          <a:solidFill>
                            <a:schemeClr val="tx1"/>
                          </a:solidFill>
                          <a:latin typeface="微软雅黑" pitchFamily="34" charset="-122"/>
                          <a:ea typeface="微软雅黑" pitchFamily="34" charset="-122"/>
                        </a:rPr>
                        <a:t>任 </a:t>
                      </a:r>
                      <a:r>
                        <a:rPr lang="en-US" altLang="zh-CN" sz="1600" b="0" dirty="0">
                          <a:solidFill>
                            <a:schemeClr val="tx1"/>
                          </a:solidFill>
                          <a:latin typeface="微软雅黑" pitchFamily="34" charset="-122"/>
                          <a:ea typeface="微软雅黑" pitchFamily="34" charset="-122"/>
                        </a:rPr>
                        <a:t>Dr. Julio Guerrero</a:t>
                      </a:r>
                    </a:p>
                  </a:txBody>
                  <a:tcPr anchor="ct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180000" algn="l" defTabSz="914400" rtl="0" eaLnBrk="1" latinLnBrk="0" hangingPunct="1"/>
                      <a:r>
                        <a:rPr lang="zh-CN" altLang="en-US" sz="1600" b="0" kern="1200" dirty="0">
                          <a:solidFill>
                            <a:schemeClr val="tx1"/>
                          </a:solidFill>
                          <a:latin typeface="微软雅黑" pitchFamily="34" charset="-122"/>
                          <a:ea typeface="微软雅黑" pitchFamily="34" charset="-122"/>
                          <a:cs typeface="+mn-cs"/>
                        </a:rPr>
                        <a:t>美国德雷伯实验室能源部首席研发长官</a:t>
                      </a:r>
                      <a:endParaRPr lang="en-US" altLang="zh-CN" sz="1600" b="0" kern="1200" dirty="0">
                        <a:solidFill>
                          <a:schemeClr val="tx1"/>
                        </a:solidFill>
                        <a:latin typeface="微软雅黑" pitchFamily="34" charset="-122"/>
                        <a:ea typeface="微软雅黑" pitchFamily="34" charset="-122"/>
                        <a:cs typeface="+mn-cs"/>
                      </a:endParaRPr>
                    </a:p>
                  </a:txBody>
                  <a:tcPr anchor="ctr">
                    <a:noFill/>
                  </a:tcPr>
                </a:tc>
                <a:extLst>
                  <a:ext uri="{0D108BD9-81ED-4DB2-BD59-A6C34878D82A}">
                    <a16:rowId xmlns:a16="http://schemas.microsoft.com/office/drawing/2014/main" val="10001"/>
                  </a:ext>
                </a:extLst>
              </a:tr>
            </a:tbl>
          </a:graphicData>
        </a:graphic>
      </p:graphicFrame>
      <p:sp>
        <p:nvSpPr>
          <p:cNvPr id="10" name="TextBox 9"/>
          <p:cNvSpPr txBox="1"/>
          <p:nvPr/>
        </p:nvSpPr>
        <p:spPr>
          <a:xfrm>
            <a:off x="2071670" y="6287660"/>
            <a:ext cx="6532778" cy="338554"/>
          </a:xfrm>
          <a:prstGeom prst="rect">
            <a:avLst/>
          </a:prstGeom>
          <a:noFill/>
        </p:spPr>
        <p:txBody>
          <a:bodyPr wrap="square" rtlCol="0">
            <a:spAutoFit/>
          </a:bodyPr>
          <a:lstStyle/>
          <a:p>
            <a:r>
              <a:rPr lang="zh-CN" altLang="en-US" sz="1600" dirty="0">
                <a:latin typeface="微软雅黑" pitchFamily="34" charset="-122"/>
                <a:ea typeface="微软雅黑" pitchFamily="34" charset="-122"/>
              </a:rPr>
              <a:t>快来</a:t>
            </a:r>
            <a:r>
              <a:rPr lang="en-US" altLang="zh-CN" sz="1600" dirty="0">
                <a:latin typeface="微软雅黑" pitchFamily="34" charset="-122"/>
                <a:ea typeface="微软雅黑" pitchFamily="34" charset="-122"/>
              </a:rPr>
              <a:t>ASME</a:t>
            </a:r>
            <a:r>
              <a:rPr lang="zh-CN" altLang="en-US" sz="1600" dirty="0">
                <a:latin typeface="微软雅黑" pitchFamily="34" charset="-122"/>
                <a:ea typeface="微软雅黑" pitchFamily="34" charset="-122"/>
              </a:rPr>
              <a:t>数据库检索他们的姓名，查看他们发表的文章！</a:t>
            </a:r>
          </a:p>
        </p:txBody>
      </p:sp>
      <p:pic>
        <p:nvPicPr>
          <p:cNvPr id="11" name="图片 10" descr="C:\Users\ADMINI~1\AppData\Local\Temp\SGPicFaceTpBq\3572\01B95EDA.png"/>
          <p:cNvPicPr/>
          <p:nvPr/>
        </p:nvPicPr>
        <p:blipFill>
          <a:blip r:embed="rId4" cstate="print"/>
          <a:srcRect/>
          <a:stretch>
            <a:fillRect/>
          </a:stretch>
        </p:blipFill>
        <p:spPr bwMode="auto">
          <a:xfrm>
            <a:off x="7524328" y="6334844"/>
            <a:ext cx="190500" cy="190500"/>
          </a:xfrm>
          <a:prstGeom prst="rect">
            <a:avLst/>
          </a:prstGeom>
          <a:noFill/>
          <a:ln w="9525">
            <a:noFill/>
            <a:miter lim="800000"/>
            <a:headEnd/>
            <a:tailEnd/>
          </a:ln>
        </p:spPr>
      </p:pic>
      <p:pic>
        <p:nvPicPr>
          <p:cNvPr id="12" name="图片 11" descr="C:\Users\ADMINI~1\AppData\Local\Temp\SGPicFaceTpBq\3572\01B95EDA.png"/>
          <p:cNvPicPr/>
          <p:nvPr/>
        </p:nvPicPr>
        <p:blipFill>
          <a:blip r:embed="rId4" cstate="print"/>
          <a:srcRect/>
          <a:stretch>
            <a:fillRect/>
          </a:stretch>
        </p:blipFill>
        <p:spPr bwMode="auto">
          <a:xfrm>
            <a:off x="7843418" y="6334844"/>
            <a:ext cx="190500" cy="190500"/>
          </a:xfrm>
          <a:prstGeom prst="rect">
            <a:avLst/>
          </a:prstGeom>
          <a:noFill/>
          <a:ln w="9525">
            <a:noFill/>
            <a:miter lim="800000"/>
            <a:headEnd/>
            <a:tailEnd/>
          </a:ln>
        </p:spPr>
      </p:pic>
      <p:pic>
        <p:nvPicPr>
          <p:cNvPr id="13" name="图片 12" descr="C:\Users\ADMINI~1\AppData\Local\Temp\SGPicFaceTpBq\3572\01B95EDA.png"/>
          <p:cNvPicPr/>
          <p:nvPr/>
        </p:nvPicPr>
        <p:blipFill>
          <a:blip r:embed="rId4" cstate="print"/>
          <a:srcRect/>
          <a:stretch>
            <a:fillRect/>
          </a:stretch>
        </p:blipFill>
        <p:spPr bwMode="auto">
          <a:xfrm>
            <a:off x="8176794" y="6334844"/>
            <a:ext cx="190500" cy="190500"/>
          </a:xfrm>
          <a:prstGeom prst="rect">
            <a:avLst/>
          </a:prstGeom>
          <a:noFill/>
          <a:ln w="9525">
            <a:noFill/>
            <a:miter lim="800000"/>
            <a:headEnd/>
            <a:tailEnd/>
          </a:ln>
        </p:spPr>
      </p:pic>
      <p:sp>
        <p:nvSpPr>
          <p:cNvPr id="109570" name="AutoShape 2" descr="https://cdn.asme.org/wwwasmeorg/media/ASMEMedia/About%20ASME/NewsMedia/PressReleases/Julio-Guerrero-Nov20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9572" name="Picture 4" descr="https://cdn.asme.org/wwwasmeorg/media/ASMEMedia/About%20ASME/NewsMedia/PressReleases/Julio-Guerrero-Nov2014.jpg"/>
          <p:cNvPicPr>
            <a:picLocks noChangeAspect="1" noChangeArrowheads="1"/>
          </p:cNvPicPr>
          <p:nvPr/>
        </p:nvPicPr>
        <p:blipFill>
          <a:blip r:embed="rId5" cstate="print"/>
          <a:srcRect l="10001" t="5995" b="4084"/>
          <a:stretch>
            <a:fillRect/>
          </a:stretch>
        </p:blipFill>
        <p:spPr bwMode="auto">
          <a:xfrm>
            <a:off x="395696" y="4509120"/>
            <a:ext cx="1440000" cy="2160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srcRect/>
          <a:stretch>
            <a:fillRect/>
          </a:stretch>
        </p:blipFill>
        <p:spPr bwMode="auto">
          <a:xfrm>
            <a:off x="7000892" y="1500174"/>
            <a:ext cx="1914525" cy="4448175"/>
          </a:xfrm>
          <a:prstGeom prst="rect">
            <a:avLst/>
          </a:prstGeom>
          <a:noFill/>
          <a:ln w="9525">
            <a:solidFill>
              <a:schemeClr val="bg1">
                <a:lumMod val="65000"/>
              </a:schemeClr>
            </a:solidFill>
            <a:miter lim="800000"/>
            <a:headEnd/>
            <a:tailEnd/>
          </a:ln>
          <a:effectLst/>
        </p:spPr>
      </p:pic>
      <p:pic>
        <p:nvPicPr>
          <p:cNvPr id="5122" name="Picture 2"/>
          <p:cNvPicPr>
            <a:picLocks noChangeAspect="1" noChangeArrowheads="1"/>
          </p:cNvPicPr>
          <p:nvPr/>
        </p:nvPicPr>
        <p:blipFill>
          <a:blip r:embed="rId4"/>
          <a:srcRect/>
          <a:stretch>
            <a:fillRect/>
          </a:stretch>
        </p:blipFill>
        <p:spPr bwMode="auto">
          <a:xfrm>
            <a:off x="214282" y="1214422"/>
            <a:ext cx="1895475" cy="5010150"/>
          </a:xfrm>
          <a:prstGeom prst="rect">
            <a:avLst/>
          </a:prstGeom>
          <a:noFill/>
          <a:ln w="9525">
            <a:solidFill>
              <a:schemeClr val="bg1">
                <a:lumMod val="65000"/>
              </a:schemeClr>
            </a:solidFill>
            <a:miter lim="800000"/>
            <a:headEnd/>
            <a:tailEnd/>
          </a:ln>
          <a:effectLst/>
        </p:spPr>
      </p:pic>
      <p:pic>
        <p:nvPicPr>
          <p:cNvPr id="5123" name="Picture 3"/>
          <p:cNvPicPr>
            <a:picLocks noChangeAspect="1" noChangeArrowheads="1"/>
          </p:cNvPicPr>
          <p:nvPr/>
        </p:nvPicPr>
        <p:blipFill>
          <a:blip r:embed="rId5"/>
          <a:srcRect/>
          <a:stretch>
            <a:fillRect/>
          </a:stretch>
        </p:blipFill>
        <p:spPr bwMode="auto">
          <a:xfrm>
            <a:off x="2500298" y="1214422"/>
            <a:ext cx="1914525" cy="5010150"/>
          </a:xfrm>
          <a:prstGeom prst="rect">
            <a:avLst/>
          </a:prstGeom>
          <a:noFill/>
          <a:ln w="9525">
            <a:solidFill>
              <a:schemeClr val="bg1">
                <a:lumMod val="65000"/>
              </a:schemeClr>
            </a:solidFill>
            <a:miter lim="800000"/>
            <a:headEnd/>
            <a:tailEnd/>
          </a:ln>
          <a:effectLst/>
        </p:spPr>
      </p:pic>
      <p:pic>
        <p:nvPicPr>
          <p:cNvPr id="5124" name="Picture 4"/>
          <p:cNvPicPr>
            <a:picLocks noChangeAspect="1" noChangeArrowheads="1"/>
          </p:cNvPicPr>
          <p:nvPr/>
        </p:nvPicPr>
        <p:blipFill>
          <a:blip r:embed="rId6"/>
          <a:srcRect/>
          <a:stretch>
            <a:fillRect/>
          </a:stretch>
        </p:blipFill>
        <p:spPr bwMode="auto">
          <a:xfrm>
            <a:off x="4857752" y="1214423"/>
            <a:ext cx="1866900" cy="5000660"/>
          </a:xfrm>
          <a:prstGeom prst="rect">
            <a:avLst/>
          </a:prstGeom>
          <a:noFill/>
          <a:ln w="9525">
            <a:solidFill>
              <a:schemeClr val="bg1">
                <a:lumMod val="65000"/>
              </a:schemeClr>
            </a:solidFill>
            <a:miter lim="800000"/>
            <a:headEnd/>
            <a:tailEnd/>
          </a:ln>
          <a:effectLst/>
        </p:spPr>
      </p:pic>
      <p:sp>
        <p:nvSpPr>
          <p:cNvPr id="5" name="圆角矩形标注 4"/>
          <p:cNvSpPr>
            <a:spLocks noChangeArrowheads="1"/>
          </p:cNvSpPr>
          <p:nvPr/>
        </p:nvSpPr>
        <p:spPr bwMode="auto">
          <a:xfrm>
            <a:off x="1428728" y="4786322"/>
            <a:ext cx="3429009" cy="1428761"/>
          </a:xfrm>
          <a:prstGeom prst="wedgeRoundRectCallout">
            <a:avLst>
              <a:gd name="adj1" fmla="val 61466"/>
              <a:gd name="adj2" fmla="val -110796"/>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检索结果也可按期刊、会议录、电子书系列、文章类型、补充材料、学科领域、话题、文章发表日期和文章访问类型筛选</a:t>
            </a:r>
            <a:endParaRPr lang="en-US" altLang="zh-CN" dirty="0">
              <a:latin typeface="Calibri" pitchFamily="34" charset="0"/>
            </a:endParaRPr>
          </a:p>
        </p:txBody>
      </p:sp>
      <p:sp>
        <p:nvSpPr>
          <p:cNvPr id="6" name="Rectangle 7"/>
          <p:cNvSpPr>
            <a:spLocks noChangeArrowheads="1"/>
          </p:cNvSpPr>
          <p:nvPr/>
        </p:nvSpPr>
        <p:spPr bwMode="auto">
          <a:xfrm>
            <a:off x="7072330" y="1571612"/>
            <a:ext cx="1785950" cy="214314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7" name="Rectangle 7"/>
          <p:cNvSpPr>
            <a:spLocks noChangeArrowheads="1"/>
          </p:cNvSpPr>
          <p:nvPr/>
        </p:nvSpPr>
        <p:spPr bwMode="auto">
          <a:xfrm>
            <a:off x="7072330" y="4143380"/>
            <a:ext cx="1785950" cy="171451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右箭头 9"/>
          <p:cNvSpPr/>
          <p:nvPr/>
        </p:nvSpPr>
        <p:spPr>
          <a:xfrm>
            <a:off x="1857356" y="3286124"/>
            <a:ext cx="571504" cy="3571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3" name="右箭头 12"/>
          <p:cNvSpPr/>
          <p:nvPr/>
        </p:nvSpPr>
        <p:spPr>
          <a:xfrm>
            <a:off x="4143372" y="3286124"/>
            <a:ext cx="571504" cy="3571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6" name="右箭头 15"/>
          <p:cNvSpPr/>
          <p:nvPr/>
        </p:nvSpPr>
        <p:spPr>
          <a:xfrm>
            <a:off x="6357950" y="3286124"/>
            <a:ext cx="571504" cy="3571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srcRect/>
          <a:stretch>
            <a:fillRect/>
          </a:stretch>
        </p:blipFill>
        <p:spPr bwMode="auto">
          <a:xfrm>
            <a:off x="428596" y="1928802"/>
            <a:ext cx="7467600" cy="4629150"/>
          </a:xfrm>
          <a:prstGeom prst="rect">
            <a:avLst/>
          </a:prstGeom>
          <a:noFill/>
          <a:ln w="9525">
            <a:solidFill>
              <a:schemeClr val="bg1">
                <a:lumMod val="65000"/>
              </a:schemeClr>
            </a:solidFill>
            <a:miter lim="800000"/>
            <a:headEnd/>
            <a:tailEnd/>
          </a:ln>
          <a:effectLst>
            <a:outerShdw blurRad="50800" dist="38100" dir="5400000" algn="t" rotWithShape="0">
              <a:prstClr val="black">
                <a:alpha val="40000"/>
              </a:prstClr>
            </a:outerShdw>
          </a:effectLst>
        </p:spPr>
      </p:pic>
      <p:pic>
        <p:nvPicPr>
          <p:cNvPr id="3074" name="Picture 2"/>
          <p:cNvPicPr>
            <a:picLocks noChangeAspect="1" noChangeArrowheads="1"/>
          </p:cNvPicPr>
          <p:nvPr/>
        </p:nvPicPr>
        <p:blipFill>
          <a:blip r:embed="rId4"/>
          <a:srcRect/>
          <a:stretch>
            <a:fillRect/>
          </a:stretch>
        </p:blipFill>
        <p:spPr bwMode="auto">
          <a:xfrm>
            <a:off x="3786182" y="1105328"/>
            <a:ext cx="5152465" cy="60915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43011" name="Title 1"/>
          <p:cNvSpPr txBox="1">
            <a:spLocks/>
          </p:cNvSpPr>
          <p:nvPr/>
        </p:nvSpPr>
        <p:spPr bwMode="auto">
          <a:xfrm>
            <a:off x="642938" y="928671"/>
            <a:ext cx="8501062" cy="1071570"/>
          </a:xfrm>
          <a:prstGeom prst="rect">
            <a:avLst/>
          </a:prstGeom>
          <a:noFill/>
          <a:ln w="9525">
            <a:noFill/>
            <a:miter lim="800000"/>
            <a:headEnd/>
            <a:tailEnd/>
          </a:ln>
        </p:spPr>
        <p:txBody>
          <a:bodyPr anchor="ctr"/>
          <a:lstStyle/>
          <a:p>
            <a:r>
              <a:rPr lang="en-US" altLang="zh-CN" sz="3600" b="1" dirty="0">
                <a:latin typeface="微软雅黑" pitchFamily="34" charset="-122"/>
                <a:ea typeface="微软雅黑" pitchFamily="34" charset="-122"/>
              </a:rPr>
              <a:t>C. </a:t>
            </a:r>
            <a:r>
              <a:rPr lang="zh-CN" altLang="en-US" sz="3600" b="1" dirty="0">
                <a:latin typeface="微软雅黑" pitchFamily="34" charset="-122"/>
                <a:ea typeface="微软雅黑" pitchFamily="34" charset="-122"/>
              </a:rPr>
              <a:t>高级检索</a:t>
            </a:r>
            <a:endParaRPr lang="en-US" altLang="zh-CN" sz="3600" b="1" dirty="0">
              <a:latin typeface="微软雅黑" pitchFamily="34" charset="-122"/>
              <a:ea typeface="微软雅黑" pitchFamily="34" charset="-122"/>
            </a:endParaRPr>
          </a:p>
        </p:txBody>
      </p:sp>
      <p:sp>
        <p:nvSpPr>
          <p:cNvPr id="43015" name="Rectangle 7"/>
          <p:cNvSpPr>
            <a:spLocks noChangeArrowheads="1"/>
          </p:cNvSpPr>
          <p:nvPr/>
        </p:nvSpPr>
        <p:spPr bwMode="auto">
          <a:xfrm>
            <a:off x="7643834" y="1142984"/>
            <a:ext cx="1000132" cy="57150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3214678" y="4143380"/>
            <a:ext cx="2714625" cy="1472895"/>
          </a:xfrm>
          <a:prstGeom prst="wedgeRoundRectCallout">
            <a:avLst>
              <a:gd name="adj1" fmla="val -114837"/>
              <a:gd name="adj2" fmla="val -8034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下拉</a:t>
            </a:r>
            <a:r>
              <a:rPr lang="en-US" altLang="zh-CN" dirty="0">
                <a:latin typeface="Calibri" pitchFamily="34" charset="0"/>
              </a:rPr>
              <a:t>Filter</a:t>
            </a:r>
            <a:r>
              <a:rPr lang="zh-CN" altLang="en-US" dirty="0">
                <a:latin typeface="Calibri" pitchFamily="34" charset="0"/>
              </a:rPr>
              <a:t>，检索标题、作者、全文、摘要、关键词、</a:t>
            </a:r>
            <a:r>
              <a:rPr lang="en-US" altLang="zh-CN" dirty="0">
                <a:latin typeface="Calibri" pitchFamily="34" charset="0"/>
              </a:rPr>
              <a:t>DOI</a:t>
            </a:r>
            <a:r>
              <a:rPr lang="zh-CN" altLang="en-US" dirty="0">
                <a:latin typeface="Calibri" pitchFamily="34" charset="0"/>
              </a:rPr>
              <a:t>号、</a:t>
            </a:r>
            <a:r>
              <a:rPr lang="en-US" altLang="zh-CN" dirty="0">
                <a:latin typeface="Calibri" pitchFamily="34" charset="0"/>
              </a:rPr>
              <a:t>ISBN-10</a:t>
            </a:r>
            <a:r>
              <a:rPr lang="zh-CN" altLang="en-US" dirty="0">
                <a:latin typeface="Calibri" pitchFamily="34" charset="0"/>
              </a:rPr>
              <a:t>、</a:t>
            </a:r>
            <a:r>
              <a:rPr lang="en-US" altLang="zh-CN" dirty="0">
                <a:latin typeface="Calibri" pitchFamily="34" charset="0"/>
              </a:rPr>
              <a:t>ISSN</a:t>
            </a:r>
            <a:r>
              <a:rPr lang="zh-CN" altLang="en-US" dirty="0">
                <a:latin typeface="Calibri" pitchFamily="34" charset="0"/>
              </a:rPr>
              <a:t>号、卷期、文献或论文编号</a:t>
            </a:r>
            <a:endParaRPr lang="en-US" altLang="zh-CN" dirty="0">
              <a:latin typeface="Calibri" pitchFamily="34" charset="0"/>
            </a:endParaRPr>
          </a:p>
        </p:txBody>
      </p:sp>
      <p:sp>
        <p:nvSpPr>
          <p:cNvPr id="15" name="Rectangle 7"/>
          <p:cNvSpPr>
            <a:spLocks noChangeArrowheads="1"/>
          </p:cNvSpPr>
          <p:nvPr/>
        </p:nvSpPr>
        <p:spPr bwMode="auto">
          <a:xfrm>
            <a:off x="428596" y="2643182"/>
            <a:ext cx="928694" cy="3286147"/>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42938" y="1000125"/>
            <a:ext cx="7673477" cy="4643438"/>
          </a:xfrm>
          <a:prstGeom prst="rect">
            <a:avLst/>
          </a:prstGeom>
        </p:spPr>
        <p:txBody>
          <a:bodyPr anchor="ctr"/>
          <a:lstStyle/>
          <a:p>
            <a:pPr indent="-742950" fontAlgn="auto">
              <a:spcAft>
                <a:spcPts val="0"/>
              </a:spcAft>
              <a:defRPr/>
            </a:pPr>
            <a:r>
              <a:rPr lang="en-US" altLang="zh-CN" sz="3600" b="1" dirty="0">
                <a:latin typeface="微软雅黑" pitchFamily="34" charset="-122"/>
                <a:ea typeface="微软雅黑" pitchFamily="34" charset="-122"/>
              </a:rPr>
              <a:t>D. </a:t>
            </a:r>
            <a:r>
              <a:rPr lang="zh-CN" altLang="en-US" sz="3600" b="1" dirty="0">
                <a:latin typeface="微软雅黑" pitchFamily="34" charset="-122"/>
                <a:ea typeface="微软雅黑" pitchFamily="34" charset="-122"/>
              </a:rPr>
              <a:t>移动应用</a:t>
            </a:r>
            <a:endParaRPr lang="en-US" altLang="zh-CN" sz="3600" b="1" dirty="0">
              <a:latin typeface="微软雅黑" pitchFamily="34" charset="-122"/>
              <a:ea typeface="微软雅黑" pitchFamily="34" charset="-122"/>
            </a:endParaRPr>
          </a:p>
          <a:p>
            <a:pPr indent="-742950" fontAlgn="auto">
              <a:spcAft>
                <a:spcPts val="0"/>
              </a:spcAft>
              <a:defRPr/>
            </a:pPr>
            <a:endParaRPr lang="en-US" altLang="zh-CN" sz="3200" b="1" dirty="0">
              <a:latin typeface="微软雅黑" pitchFamily="34" charset="-122"/>
              <a:ea typeface="微软雅黑" pitchFamily="34" charset="-122"/>
            </a:endParaRPr>
          </a:p>
          <a:p>
            <a:pPr marL="742950" fontAlgn="auto">
              <a:spcAft>
                <a:spcPts val="0"/>
              </a:spcAft>
              <a:defRPr/>
            </a:pPr>
            <a:r>
              <a:rPr lang="en-US" altLang="zh-CN" sz="2000" dirty="0">
                <a:latin typeface="微软雅黑" pitchFamily="34" charset="-122"/>
                <a:ea typeface="微软雅黑" pitchFamily="34" charset="-122"/>
              </a:rPr>
              <a:t>ASME </a:t>
            </a:r>
            <a:r>
              <a:rPr lang="zh-CN" altLang="en-US" sz="2000" dirty="0">
                <a:latin typeface="微软雅黑" pitchFamily="34" charset="-122"/>
                <a:ea typeface="微软雅黑" pitchFamily="34" charset="-122"/>
              </a:rPr>
              <a:t>用户可通过所在单位的网络进入新平台，用个人邮箱建立一个账号，然后用移动设备访问新平台并用该账号登陆即可。为验证移动用户是否隶属于订阅 </a:t>
            </a:r>
            <a:r>
              <a:rPr lang="en-US" altLang="zh-CN" sz="2000" dirty="0">
                <a:latin typeface="微软雅黑" pitchFamily="34" charset="-122"/>
                <a:ea typeface="微软雅黑" pitchFamily="34" charset="-122"/>
              </a:rPr>
              <a:t>ASME </a:t>
            </a:r>
            <a:r>
              <a:rPr lang="zh-CN" altLang="en-US" sz="2000" dirty="0">
                <a:latin typeface="微软雅黑" pitchFamily="34" charset="-122"/>
                <a:ea typeface="微软雅黑" pitchFamily="34" charset="-122"/>
              </a:rPr>
              <a:t>的单位，需每三个月至少通过电脑登录一次。</a:t>
            </a:r>
            <a:endParaRPr lang="en-US" altLang="zh-CN" sz="2000" dirty="0">
              <a:latin typeface="微软雅黑" pitchFamily="34" charset="-122"/>
              <a:ea typeface="微软雅黑" pitchFamily="34" charset="-122"/>
            </a:endParaRPr>
          </a:p>
          <a:p>
            <a:pPr marL="742950" fontAlgn="auto">
              <a:spcAft>
                <a:spcPts val="0"/>
              </a:spcAft>
              <a:defRPr/>
            </a:pPr>
            <a:endParaRPr lang="en-US" altLang="zh-CN" sz="2000" dirty="0">
              <a:latin typeface="微软雅黑" pitchFamily="34" charset="-122"/>
              <a:ea typeface="微软雅黑" pitchFamily="34" charset="-122"/>
            </a:endParaRPr>
          </a:p>
          <a:p>
            <a:pPr marL="742950" fontAlgn="auto">
              <a:spcAft>
                <a:spcPts val="0"/>
              </a:spcAft>
              <a:defRPr/>
            </a:pPr>
            <a:r>
              <a:rPr lang="en-US" altLang="zh-CN" b="1" dirty="0">
                <a:solidFill>
                  <a:srgbClr val="00B0F0"/>
                </a:solidFill>
                <a:latin typeface="微软雅黑" pitchFamily="34" charset="-122"/>
                <a:ea typeface="微软雅黑" pitchFamily="34" charset="-122"/>
              </a:rPr>
              <a:t>※ </a:t>
            </a:r>
            <a:r>
              <a:rPr lang="zh-CN" altLang="en-US" dirty="0">
                <a:latin typeface="微软雅黑" pitchFamily="34" charset="-122"/>
                <a:ea typeface="微软雅黑" pitchFamily="34" charset="-122"/>
              </a:rPr>
              <a:t>您在旧平台上设置的邮件提醒将无法延续至新平台。如您需要这项服务，请在新平台重建账号。</a:t>
            </a:r>
          </a:p>
          <a:p>
            <a:pPr marL="742950" fontAlgn="auto">
              <a:spcAft>
                <a:spcPts val="0"/>
              </a:spcAft>
              <a:defRPr/>
            </a:pPr>
            <a:endParaRPr lang="zh-CN" altLang="en-US" sz="2000" dirty="0">
              <a:latin typeface="微软雅黑" pitchFamily="34" charset="-122"/>
              <a:ea typeface="微软雅黑" pitchFamily="34" charset="-122"/>
            </a:endParaRPr>
          </a:p>
          <a:p>
            <a:pPr marL="741600" fontAlgn="auto">
              <a:spcBef>
                <a:spcPts val="0"/>
              </a:spcBef>
              <a:spcAft>
                <a:spcPts val="0"/>
              </a:spcAft>
              <a:defRPr/>
            </a:pPr>
            <a:endParaRPr lang="zh-CN" altLang="en-US" sz="2000" dirty="0">
              <a:latin typeface="微软雅黑" pitchFamily="34" charset="-122"/>
              <a:ea typeface="微软雅黑" pitchFamily="3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500034" y="1714488"/>
            <a:ext cx="8194440" cy="4100521"/>
          </a:xfrm>
          <a:prstGeom prst="rect">
            <a:avLst/>
          </a:prstGeom>
          <a:noFill/>
          <a:ln w="9525">
            <a:solidFill>
              <a:schemeClr val="bg1">
                <a:lumMod val="65000"/>
              </a:schemeClr>
            </a:solidFill>
            <a:miter lim="800000"/>
            <a:headEnd/>
            <a:tailEnd/>
          </a:ln>
          <a:effectLst/>
        </p:spPr>
      </p:pic>
      <p:sp>
        <p:nvSpPr>
          <p:cNvPr id="4" name="椭圆 3"/>
          <p:cNvSpPr/>
          <p:nvPr/>
        </p:nvSpPr>
        <p:spPr>
          <a:xfrm>
            <a:off x="214282" y="1000108"/>
            <a:ext cx="500066" cy="50006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1</a:t>
            </a:r>
            <a:endParaRPr lang="zh-CN" altLang="en-US" b="1" dirty="0">
              <a:latin typeface="微软雅黑" pitchFamily="34" charset="-122"/>
              <a:ea typeface="微软雅黑" pitchFamily="34" charset="-122"/>
            </a:endParaRPr>
          </a:p>
        </p:txBody>
      </p:sp>
      <p:sp>
        <p:nvSpPr>
          <p:cNvPr id="6" name="TextBox 5"/>
          <p:cNvSpPr txBox="1"/>
          <p:nvPr/>
        </p:nvSpPr>
        <p:spPr>
          <a:xfrm>
            <a:off x="1857356" y="6000768"/>
            <a:ext cx="5955004" cy="307777"/>
          </a:xfrm>
          <a:prstGeom prst="rect">
            <a:avLst/>
          </a:prstGeom>
          <a:noFill/>
        </p:spPr>
        <p:txBody>
          <a:bodyPr wrap="square" rtlCol="0">
            <a:spAutoFit/>
          </a:bodyPr>
          <a:lstStyle/>
          <a:p>
            <a:r>
              <a:rPr lang="zh-CN" altLang="en-US" sz="1400" b="1" dirty="0">
                <a:latin typeface="Verdana" pitchFamily="34" charset="0"/>
                <a:cs typeface="Verdana" pitchFamily="34" charset="0"/>
              </a:rPr>
              <a:t>注：</a:t>
            </a:r>
            <a:r>
              <a:rPr lang="en-US" altLang="zh-CN" sz="1400" dirty="0">
                <a:latin typeface="Verdana" pitchFamily="34" charset="0"/>
                <a:cs typeface="Verdana" pitchFamily="34" charset="0"/>
              </a:rPr>
              <a:t>ASME </a:t>
            </a:r>
            <a:r>
              <a:rPr lang="zh-CN" altLang="en-US" sz="1400" dirty="0">
                <a:latin typeface="Verdana" pitchFamily="34" charset="0"/>
                <a:cs typeface="Verdana" pitchFamily="34" charset="0"/>
              </a:rPr>
              <a:t>数据库网站：</a:t>
            </a:r>
            <a:r>
              <a:rPr lang="en-US" sz="1400" dirty="0"/>
              <a:t> </a:t>
            </a:r>
            <a:r>
              <a:rPr lang="en-US" altLang="en-US" sz="1400" dirty="0">
                <a:latin typeface="Verdana" pitchFamily="34" charset="0"/>
                <a:cs typeface="Verdana" pitchFamily="34" charset="0"/>
                <a:hlinkClick r:id="rId3"/>
              </a:rPr>
              <a:t>http://asmedigitalcollection.asme.org</a:t>
            </a:r>
            <a:r>
              <a:rPr lang="en-US" sz="1400" dirty="0">
                <a:hlinkClick r:id="rId3"/>
              </a:rPr>
              <a:t>/ </a:t>
            </a:r>
            <a:r>
              <a:rPr lang="en-US" altLang="en-US" sz="1400" dirty="0">
                <a:latin typeface="Verdana" pitchFamily="34" charset="0"/>
                <a:cs typeface="Verdana" pitchFamily="34" charset="0"/>
              </a:rPr>
              <a:t> </a:t>
            </a:r>
            <a:endParaRPr lang="zh-CN" altLang="en-US" sz="1400" dirty="0">
              <a:latin typeface="Verdana" pitchFamily="34" charset="0"/>
              <a:cs typeface="Verdana" pitchFamily="34" charset="0"/>
            </a:endParaRPr>
          </a:p>
        </p:txBody>
      </p:sp>
      <p:sp>
        <p:nvSpPr>
          <p:cNvPr id="7" name="下箭头 6"/>
          <p:cNvSpPr/>
          <p:nvPr/>
        </p:nvSpPr>
        <p:spPr>
          <a:xfrm>
            <a:off x="8358214" y="6072206"/>
            <a:ext cx="428628" cy="571504"/>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a:spLocks noChangeArrowheads="1"/>
          </p:cNvSpPr>
          <p:nvPr/>
        </p:nvSpPr>
        <p:spPr bwMode="auto">
          <a:xfrm>
            <a:off x="3143240" y="3214686"/>
            <a:ext cx="2428892" cy="1500198"/>
          </a:xfrm>
          <a:prstGeom prst="wedgeRoundRectCallout">
            <a:avLst>
              <a:gd name="adj1" fmla="val 89697"/>
              <a:gd name="adj2" fmla="val -4613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just"/>
            <a:r>
              <a:rPr lang="zh-CN" altLang="en-US" sz="1600" dirty="0">
                <a:latin typeface="Verdana" pitchFamily="34" charset="0"/>
                <a:cs typeface="Verdana" pitchFamily="34" charset="0"/>
              </a:rPr>
              <a:t>进入</a:t>
            </a:r>
            <a:r>
              <a:rPr lang="en-US" altLang="zh-CN" sz="1600" dirty="0">
                <a:latin typeface="Verdana" pitchFamily="34" charset="0"/>
                <a:cs typeface="Verdana" pitchFamily="34" charset="0"/>
              </a:rPr>
              <a:t>ASME</a:t>
            </a:r>
            <a:r>
              <a:rPr lang="zh-CN" altLang="en-US" sz="1600" dirty="0">
                <a:latin typeface="Verdana" pitchFamily="34" charset="0"/>
                <a:cs typeface="Verdana" pitchFamily="34" charset="0"/>
              </a:rPr>
              <a:t>数据库平台，在机构网络环境下，点击</a:t>
            </a:r>
            <a:r>
              <a:rPr lang="en-US" altLang="zh-CN" sz="1600" b="1" dirty="0">
                <a:latin typeface="Verdana" pitchFamily="34" charset="0"/>
                <a:ea typeface="Verdana" pitchFamily="34" charset="0"/>
                <a:cs typeface="Verdana" pitchFamily="34" charset="0"/>
              </a:rPr>
              <a:t>Sign in</a:t>
            </a:r>
            <a:r>
              <a:rPr lang="zh-CN" altLang="en-US" sz="1600" dirty="0">
                <a:latin typeface="Verdana" pitchFamily="34" charset="0"/>
                <a:cs typeface="Verdana" pitchFamily="34" charset="0"/>
              </a:rPr>
              <a:t>，登录或创建个人账号。</a:t>
            </a:r>
            <a:endParaRPr lang="en-US" altLang="zh-CN" sz="16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642910" y="1785230"/>
            <a:ext cx="8072494" cy="4075562"/>
          </a:xfrm>
          <a:prstGeom prst="rect">
            <a:avLst/>
          </a:prstGeom>
          <a:noFill/>
          <a:ln w="9525">
            <a:solidFill>
              <a:schemeClr val="bg1">
                <a:lumMod val="65000"/>
              </a:schemeClr>
            </a:solidFill>
            <a:miter lim="800000"/>
            <a:headEnd/>
            <a:tailEnd/>
          </a:ln>
          <a:effectLst/>
        </p:spPr>
      </p:pic>
      <p:sp>
        <p:nvSpPr>
          <p:cNvPr id="4" name="椭圆 3"/>
          <p:cNvSpPr/>
          <p:nvPr/>
        </p:nvSpPr>
        <p:spPr>
          <a:xfrm>
            <a:off x="285720" y="1142984"/>
            <a:ext cx="500066" cy="50006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2</a:t>
            </a:r>
            <a:endParaRPr lang="zh-CN" altLang="en-US" b="1" dirty="0">
              <a:latin typeface="微软雅黑" pitchFamily="34" charset="-122"/>
              <a:ea typeface="微软雅黑" pitchFamily="34" charset="-122"/>
            </a:endParaRPr>
          </a:p>
        </p:txBody>
      </p:sp>
      <p:sp>
        <p:nvSpPr>
          <p:cNvPr id="7" name="下箭头 6"/>
          <p:cNvSpPr/>
          <p:nvPr/>
        </p:nvSpPr>
        <p:spPr>
          <a:xfrm>
            <a:off x="8358214" y="6072206"/>
            <a:ext cx="428628" cy="571504"/>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标注 5"/>
          <p:cNvSpPr>
            <a:spLocks noChangeArrowheads="1"/>
          </p:cNvSpPr>
          <p:nvPr/>
        </p:nvSpPr>
        <p:spPr bwMode="auto">
          <a:xfrm>
            <a:off x="857224" y="4286256"/>
            <a:ext cx="2214578" cy="1571636"/>
          </a:xfrm>
          <a:prstGeom prst="wedgeRoundRectCallout">
            <a:avLst>
              <a:gd name="adj1" fmla="val 56717"/>
              <a:gd name="adj2" fmla="val -6950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just"/>
            <a:r>
              <a:rPr lang="zh-CN" altLang="en-US" sz="1600" dirty="0">
                <a:latin typeface="Verdana" pitchFamily="34" charset="0"/>
                <a:cs typeface="Verdana" pitchFamily="34" charset="0"/>
              </a:rPr>
              <a:t>填写电子邮箱、密码，点击创建个人账号；已有账密，直接</a:t>
            </a:r>
            <a:r>
              <a:rPr lang="en-US" altLang="zh-CN" sz="1600" b="1" dirty="0">
                <a:latin typeface="Verdana" pitchFamily="34" charset="0"/>
                <a:cs typeface="Verdana" pitchFamily="34" charset="0"/>
              </a:rPr>
              <a:t>Login in </a:t>
            </a:r>
            <a:r>
              <a:rPr lang="zh-CN" altLang="en-US" sz="1600" dirty="0">
                <a:latin typeface="Verdana" pitchFamily="34" charset="0"/>
                <a:cs typeface="Verdana" pitchFamily="34" charset="0"/>
              </a:rPr>
              <a:t>登录即可。</a:t>
            </a:r>
            <a:endParaRPr lang="en-US" altLang="zh-CN" sz="1600" dirty="0">
              <a:latin typeface="Verdana" pitchFamily="34" charset="0"/>
              <a:ea typeface="Verdana" pitchFamily="34" charset="0"/>
              <a:cs typeface="Verdana" pitchFamily="34" charset="0"/>
            </a:endParaRPr>
          </a:p>
        </p:txBody>
      </p:sp>
      <p:pic>
        <p:nvPicPr>
          <p:cNvPr id="4099" name="Picture 3"/>
          <p:cNvPicPr>
            <a:picLocks noChangeAspect="1" noChangeArrowheads="1"/>
          </p:cNvPicPr>
          <p:nvPr/>
        </p:nvPicPr>
        <p:blipFill>
          <a:blip r:embed="rId3"/>
          <a:srcRect/>
          <a:stretch>
            <a:fillRect/>
          </a:stretch>
        </p:blipFill>
        <p:spPr bwMode="auto">
          <a:xfrm>
            <a:off x="3500430" y="2285992"/>
            <a:ext cx="2082355" cy="1904994"/>
          </a:xfrm>
          <a:prstGeom prst="rect">
            <a:avLst/>
          </a:prstGeom>
          <a:noFill/>
          <a:ln w="9525">
            <a:solidFill>
              <a:schemeClr val="bg1">
                <a:lumMod val="50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285720" y="1928802"/>
            <a:ext cx="8643966" cy="4004952"/>
          </a:xfrm>
          <a:prstGeom prst="rect">
            <a:avLst/>
          </a:prstGeom>
          <a:noFill/>
          <a:ln w="9525">
            <a:solidFill>
              <a:schemeClr val="bg1">
                <a:lumMod val="65000"/>
              </a:schemeClr>
            </a:solidFill>
            <a:miter lim="800000"/>
            <a:headEnd/>
            <a:tailEnd/>
          </a:ln>
          <a:effectLst/>
        </p:spPr>
      </p:pic>
      <p:sp>
        <p:nvSpPr>
          <p:cNvPr id="5" name="椭圆 4"/>
          <p:cNvSpPr/>
          <p:nvPr/>
        </p:nvSpPr>
        <p:spPr>
          <a:xfrm>
            <a:off x="214282" y="1000108"/>
            <a:ext cx="500066" cy="50006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3</a:t>
            </a:r>
            <a:endParaRPr lang="zh-CN" altLang="en-US" b="1" dirty="0">
              <a:latin typeface="微软雅黑" pitchFamily="34" charset="-122"/>
              <a:ea typeface="微软雅黑" pitchFamily="34" charset="-122"/>
            </a:endParaRPr>
          </a:p>
        </p:txBody>
      </p:sp>
      <p:sp>
        <p:nvSpPr>
          <p:cNvPr id="7" name="圆角矩形标注 6"/>
          <p:cNvSpPr>
            <a:spLocks noChangeArrowheads="1"/>
          </p:cNvSpPr>
          <p:nvPr/>
        </p:nvSpPr>
        <p:spPr bwMode="auto">
          <a:xfrm>
            <a:off x="5357818" y="1285860"/>
            <a:ext cx="1071570" cy="571504"/>
          </a:xfrm>
          <a:prstGeom prst="wedgeRoundRectCallout">
            <a:avLst>
              <a:gd name="adj1" fmla="val 91863"/>
              <a:gd name="adj2" fmla="val 5869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just"/>
            <a:r>
              <a:rPr lang="zh-CN" altLang="en-US" sz="1600" dirty="0">
                <a:latin typeface="Verdana" pitchFamily="34" charset="0"/>
                <a:ea typeface="Verdana" pitchFamily="34" charset="0"/>
                <a:cs typeface="Verdana" pitchFamily="34" charset="0"/>
              </a:rPr>
              <a:t>机构账号</a:t>
            </a:r>
            <a:endParaRPr lang="en-US" altLang="zh-CN" sz="1600" dirty="0">
              <a:latin typeface="Verdana" pitchFamily="34" charset="0"/>
              <a:ea typeface="Verdana" pitchFamily="34" charset="0"/>
              <a:cs typeface="Verdana" pitchFamily="34" charset="0"/>
            </a:endParaRPr>
          </a:p>
        </p:txBody>
      </p:sp>
      <p:sp>
        <p:nvSpPr>
          <p:cNvPr id="8" name="圆角矩形标注 7"/>
          <p:cNvSpPr>
            <a:spLocks noChangeArrowheads="1"/>
          </p:cNvSpPr>
          <p:nvPr/>
        </p:nvSpPr>
        <p:spPr bwMode="auto">
          <a:xfrm>
            <a:off x="7715272" y="1214422"/>
            <a:ext cx="1143008" cy="500066"/>
          </a:xfrm>
          <a:prstGeom prst="wedgeRoundRectCallout">
            <a:avLst>
              <a:gd name="adj1" fmla="val -29433"/>
              <a:gd name="adj2" fmla="val 10926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just"/>
            <a:r>
              <a:rPr lang="zh-CN" altLang="en-US" sz="1600" dirty="0">
                <a:latin typeface="Verdana" pitchFamily="34" charset="0"/>
                <a:ea typeface="Verdana" pitchFamily="34" charset="0"/>
                <a:cs typeface="Verdana" pitchFamily="34" charset="0"/>
              </a:rPr>
              <a:t>个人账号</a:t>
            </a:r>
            <a:endParaRPr lang="en-US" altLang="zh-CN" sz="16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57224" y="1500174"/>
            <a:ext cx="7000924" cy="4875320"/>
          </a:xfrm>
          <a:prstGeom prst="rect">
            <a:avLst/>
          </a:prstGeom>
          <a:noFill/>
          <a:ln w="9525">
            <a:solidFill>
              <a:schemeClr val="bg1">
                <a:lumMod val="65000"/>
              </a:schemeClr>
            </a:solidFill>
            <a:miter lim="800000"/>
            <a:headEnd/>
            <a:tailEnd/>
          </a:ln>
          <a:effectLst/>
        </p:spPr>
      </p:pic>
      <p:sp>
        <p:nvSpPr>
          <p:cNvPr id="5" name="椭圆 4"/>
          <p:cNvSpPr/>
          <p:nvPr/>
        </p:nvSpPr>
        <p:spPr>
          <a:xfrm>
            <a:off x="214282" y="1000108"/>
            <a:ext cx="500066" cy="500066"/>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4</a:t>
            </a:r>
            <a:endParaRPr lang="zh-CN" altLang="en-US" b="1" dirty="0">
              <a:latin typeface="微软雅黑" pitchFamily="34" charset="-122"/>
              <a:ea typeface="微软雅黑" pitchFamily="34" charset="-122"/>
            </a:endParaRPr>
          </a:p>
        </p:txBody>
      </p:sp>
      <p:sp>
        <p:nvSpPr>
          <p:cNvPr id="9" name="圆角矩形标注 8"/>
          <p:cNvSpPr>
            <a:spLocks noChangeArrowheads="1"/>
          </p:cNvSpPr>
          <p:nvPr/>
        </p:nvSpPr>
        <p:spPr bwMode="auto">
          <a:xfrm>
            <a:off x="5929322" y="3500438"/>
            <a:ext cx="2500330" cy="2143140"/>
          </a:xfrm>
          <a:prstGeom prst="wedgeRoundRectCallout">
            <a:avLst>
              <a:gd name="adj1" fmla="val -79268"/>
              <a:gd name="adj2" fmla="val -930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just"/>
            <a:endParaRPr lang="en-US" altLang="zh-CN" sz="1400" dirty="0">
              <a:latin typeface="Verdana" pitchFamily="34" charset="0"/>
              <a:ea typeface="Verdana" pitchFamily="34" charset="0"/>
              <a:cs typeface="Verdana" pitchFamily="34" charset="0"/>
            </a:endParaRPr>
          </a:p>
          <a:p>
            <a:pPr algn="just"/>
            <a:r>
              <a:rPr lang="zh-CN" altLang="en-US" sz="1600" dirty="0">
                <a:latin typeface="Verdana" pitchFamily="34" charset="0"/>
                <a:ea typeface="Verdana" pitchFamily="34" charset="0"/>
                <a:cs typeface="Verdana" pitchFamily="34" charset="0"/>
              </a:rPr>
              <a:t>个人账号信息</a:t>
            </a:r>
            <a:endParaRPr lang="en-US" altLang="zh-CN" sz="1600" dirty="0">
              <a:latin typeface="Verdana" pitchFamily="34" charset="0"/>
              <a:ea typeface="Verdana" pitchFamily="34" charset="0"/>
              <a:cs typeface="Verdana" pitchFamily="34" charset="0"/>
            </a:endParaRPr>
          </a:p>
          <a:p>
            <a:pPr algn="just"/>
            <a:endParaRPr lang="en-US" altLang="zh-CN" sz="1600" dirty="0">
              <a:latin typeface="Verdana" pitchFamily="34" charset="0"/>
              <a:ea typeface="Verdana" pitchFamily="34" charset="0"/>
              <a:cs typeface="Verdana" pitchFamily="34" charset="0"/>
            </a:endParaRPr>
          </a:p>
          <a:p>
            <a:pPr algn="just"/>
            <a:r>
              <a:rPr lang="zh-CN" altLang="en-US" sz="1600" dirty="0">
                <a:solidFill>
                  <a:srgbClr val="FF0000"/>
                </a:solidFill>
                <a:latin typeface="Verdana" pitchFamily="34" charset="0"/>
                <a:ea typeface="Verdana" pitchFamily="34" charset="0"/>
                <a:cs typeface="Verdana" pitchFamily="34" charset="0"/>
              </a:rPr>
              <a:t>注：</a:t>
            </a:r>
            <a:r>
              <a:rPr lang="zh-CN" altLang="en-US" sz="1600" dirty="0">
                <a:latin typeface="Verdana" pitchFamily="34" charset="0"/>
                <a:ea typeface="Verdana" pitchFamily="34" charset="0"/>
                <a:cs typeface="Verdana" pitchFamily="34" charset="0"/>
              </a:rPr>
              <a:t>用户在机构网络外可通过个人账户登录访问</a:t>
            </a:r>
            <a:r>
              <a:rPr lang="en-US" altLang="zh-CN" sz="1600" dirty="0">
                <a:latin typeface="Verdana" pitchFamily="34" charset="0"/>
                <a:ea typeface="Verdana" pitchFamily="34" charset="0"/>
                <a:cs typeface="Verdana" pitchFamily="34" charset="0"/>
              </a:rPr>
              <a:t>ASME</a:t>
            </a:r>
            <a:r>
              <a:rPr lang="zh-CN" altLang="en-US" sz="1600" dirty="0">
                <a:latin typeface="Verdana" pitchFamily="34" charset="0"/>
                <a:ea typeface="Verdana" pitchFamily="34" charset="0"/>
                <a:cs typeface="Verdana" pitchFamily="34" charset="0"/>
              </a:rPr>
              <a:t>数据库平台，该个人账户每</a:t>
            </a:r>
            <a:r>
              <a:rPr lang="en-US" altLang="zh-CN" sz="1600" dirty="0">
                <a:latin typeface="Verdana" pitchFamily="34" charset="0"/>
                <a:ea typeface="Verdana" pitchFamily="34" charset="0"/>
                <a:cs typeface="Verdana" pitchFamily="34" charset="0"/>
              </a:rPr>
              <a:t>3</a:t>
            </a:r>
            <a:r>
              <a:rPr lang="zh-CN" altLang="en-US" sz="1600" dirty="0">
                <a:latin typeface="Verdana" pitchFamily="34" charset="0"/>
                <a:ea typeface="Verdana" pitchFamily="34" charset="0"/>
                <a:cs typeface="Verdana" pitchFamily="34" charset="0"/>
              </a:rPr>
              <a:t>个月需要在机构网络下进行重复验证。</a:t>
            </a:r>
            <a:endParaRPr lang="en-US" altLang="zh-CN" sz="1600" dirty="0">
              <a:latin typeface="Verdana" pitchFamily="34" charset="0"/>
              <a:ea typeface="Verdana" pitchFamily="34" charset="0"/>
              <a:cs typeface="Verdana" pitchFamily="34" charset="0"/>
            </a:endParaRPr>
          </a:p>
          <a:p>
            <a:pPr algn="just"/>
            <a:endParaRPr lang="en-US" altLang="zh-CN" sz="1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2447857"/>
            <a:ext cx="9144000" cy="4407031"/>
          </a:xfrm>
          <a:prstGeom prst="rect">
            <a:avLst/>
          </a:prstGeom>
        </p:spPr>
      </p:pic>
      <p:sp>
        <p:nvSpPr>
          <p:cNvPr id="6" name="文本框 5"/>
          <p:cNvSpPr txBox="1"/>
          <p:nvPr/>
        </p:nvSpPr>
        <p:spPr>
          <a:xfrm>
            <a:off x="683568" y="1268760"/>
            <a:ext cx="6264696" cy="646331"/>
          </a:xfrm>
          <a:prstGeom prst="rect">
            <a:avLst/>
          </a:prstGeom>
          <a:noFill/>
        </p:spPr>
        <p:txBody>
          <a:bodyPr wrap="square" rtlCol="0">
            <a:spAutoFit/>
          </a:bodyPr>
          <a:lstStyle/>
          <a:p>
            <a:r>
              <a:rPr lang="en-US" altLang="zh-CN" sz="3600" b="1" dirty="0">
                <a:latin typeface="微软雅黑" pitchFamily="34" charset="-122"/>
                <a:ea typeface="微软雅黑" pitchFamily="34" charset="-122"/>
              </a:rPr>
              <a:t>E. </a:t>
            </a:r>
            <a:r>
              <a:rPr lang="zh-CN" altLang="en-US" sz="3600" b="1" dirty="0">
                <a:latin typeface="微软雅黑" pitchFamily="34" charset="-122"/>
                <a:ea typeface="微软雅黑" pitchFamily="34" charset="-122"/>
              </a:rPr>
              <a:t>投稿</a:t>
            </a:r>
          </a:p>
        </p:txBody>
      </p:sp>
    </p:spTree>
    <p:extLst>
      <p:ext uri="{BB962C8B-B14F-4D97-AF65-F5344CB8AC3E}">
        <p14:creationId xmlns:p14="http://schemas.microsoft.com/office/powerpoint/2010/main" val="2099355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44084" r="3735"/>
          <a:stretch/>
        </p:blipFill>
        <p:spPr>
          <a:xfrm>
            <a:off x="6155159" y="4991520"/>
            <a:ext cx="2988841" cy="1854684"/>
          </a:xfrm>
          <a:prstGeom prst="rect">
            <a:avLst/>
          </a:prstGeom>
        </p:spPr>
      </p:pic>
      <p:sp>
        <p:nvSpPr>
          <p:cNvPr id="45058" name="Title 1"/>
          <p:cNvSpPr txBox="1">
            <a:spLocks/>
          </p:cNvSpPr>
          <p:nvPr/>
        </p:nvSpPr>
        <p:spPr bwMode="auto">
          <a:xfrm>
            <a:off x="395536" y="1071546"/>
            <a:ext cx="8156299" cy="965200"/>
          </a:xfrm>
          <a:prstGeom prst="rect">
            <a:avLst/>
          </a:prstGeom>
          <a:noFill/>
          <a:ln w="9525">
            <a:noFill/>
            <a:miter lim="800000"/>
            <a:headEnd/>
            <a:tailEnd/>
          </a:ln>
        </p:spPr>
        <p:txBody>
          <a:bodyPr anchor="ctr"/>
          <a:lstStyle/>
          <a:p>
            <a:r>
              <a:rPr lang="zh-CN" altLang="en-US" sz="3600" b="1" dirty="0">
                <a:latin typeface="微软雅黑" pitchFamily="34" charset="-122"/>
                <a:ea typeface="微软雅黑" pitchFamily="34" charset="-122"/>
              </a:rPr>
              <a:t>投稿入口</a:t>
            </a:r>
            <a:endParaRPr lang="en-US" altLang="zh-CN" sz="3600" b="1" dirty="0">
              <a:latin typeface="微软雅黑" pitchFamily="34" charset="-122"/>
              <a:ea typeface="微软雅黑" pitchFamily="34" charset="-122"/>
            </a:endParaRPr>
          </a:p>
        </p:txBody>
      </p:sp>
      <p:sp>
        <p:nvSpPr>
          <p:cNvPr id="10" name="Title 1"/>
          <p:cNvSpPr txBox="1">
            <a:spLocks/>
          </p:cNvSpPr>
          <p:nvPr/>
        </p:nvSpPr>
        <p:spPr>
          <a:xfrm>
            <a:off x="395536" y="1916832"/>
            <a:ext cx="8748464" cy="3744416"/>
          </a:xfrm>
          <a:prstGeom prst="rect">
            <a:avLst/>
          </a:prstGeom>
        </p:spPr>
        <p:txBody>
          <a:bodyPr anchor="ctr"/>
          <a:lstStyle/>
          <a:p>
            <a:pPr fontAlgn="auto">
              <a:spcAft>
                <a:spcPts val="0"/>
              </a:spcAft>
              <a:buFont typeface="+mj-lt"/>
              <a:buAutoNum type="alphaUcPeriod"/>
              <a:defRPr/>
            </a:pPr>
            <a:r>
              <a:rPr lang="zh-CN" altLang="en-US" sz="2400" b="1" dirty="0">
                <a:latin typeface="+mn-lt"/>
                <a:ea typeface="+mn-ea"/>
              </a:rPr>
              <a:t> </a:t>
            </a:r>
            <a:r>
              <a:rPr lang="zh-CN" altLang="en-US" sz="2400" b="1" dirty="0">
                <a:latin typeface="微软雅黑" panose="020B0503020204020204" pitchFamily="34" charset="-122"/>
                <a:ea typeface="微软雅黑" panose="020B0503020204020204" pitchFamily="34" charset="-122"/>
              </a:rPr>
              <a:t>期刊</a:t>
            </a:r>
            <a:endParaRPr lang="en-US" altLang="zh-CN" sz="2400" b="1" dirty="0">
              <a:latin typeface="微软雅黑" panose="020B0503020204020204" pitchFamily="34" charset="-122"/>
              <a:ea typeface="微软雅黑" panose="020B0503020204020204" pitchFamily="34" charset="-122"/>
            </a:endParaRPr>
          </a:p>
          <a:p>
            <a:pPr fontAlgn="auto">
              <a:spcAft>
                <a:spcPts val="0"/>
              </a:spcAft>
              <a:defRPr/>
            </a:pPr>
            <a:endParaRPr lang="en-US" altLang="zh-CN" sz="2400" b="1" dirty="0">
              <a:latin typeface="微软雅黑" panose="020B0503020204020204" pitchFamily="34" charset="-122"/>
              <a:ea typeface="微软雅黑" panose="020B0503020204020204" pitchFamily="34" charset="-122"/>
            </a:endParaRPr>
          </a:p>
          <a:p>
            <a:pPr>
              <a:defRPr/>
            </a:pPr>
            <a:r>
              <a:rPr lang="zh-CN" altLang="en-US" sz="2000" dirty="0">
                <a:latin typeface="微软雅黑" panose="020B0503020204020204" pitchFamily="34" charset="-122"/>
                <a:ea typeface="微软雅黑" panose="020B0503020204020204" pitchFamily="34" charset="-122"/>
              </a:rPr>
              <a:t>点击 </a:t>
            </a:r>
            <a:r>
              <a:rPr lang="en-US" altLang="zh-CN" sz="2000" dirty="0">
                <a:latin typeface="微软雅黑" panose="020B0503020204020204" pitchFamily="34" charset="-122"/>
                <a:ea typeface="微软雅黑" panose="020B0503020204020204" pitchFamily="34" charset="-122"/>
                <a:hlinkClick r:id="rId4"/>
              </a:rPr>
              <a:t>https://asmedigitalcollection.asme.org/journals</a:t>
            </a:r>
            <a:r>
              <a:rPr lang="zh-CN" altLang="en-US" sz="2000" dirty="0">
                <a:latin typeface="微软雅黑" panose="020B0503020204020204" pitchFamily="34" charset="-122"/>
                <a:ea typeface="微软雅黑" panose="020B0503020204020204" pitchFamily="34" charset="-122"/>
              </a:rPr>
              <a:t>，进入期刊主页面：</a:t>
            </a:r>
            <a:endParaRPr lang="en-US" altLang="zh-CN" sz="2000" dirty="0">
              <a:solidFill>
                <a:srgbClr val="00B0F0"/>
              </a:solidFill>
              <a:latin typeface="微软雅黑" panose="020B0503020204020204" pitchFamily="34" charset="-122"/>
              <a:ea typeface="微软雅黑" panose="020B0503020204020204" pitchFamily="34" charset="-122"/>
            </a:endParaRPr>
          </a:p>
          <a:p>
            <a:pPr fontAlgn="auto">
              <a:spcAft>
                <a:spcPts val="0"/>
              </a:spcAft>
              <a:defRPr/>
            </a:pPr>
            <a:endParaRPr lang="en-US" altLang="zh-CN" sz="2400" dirty="0">
              <a:latin typeface="微软雅黑" panose="020B0503020204020204" pitchFamily="34" charset="-122"/>
              <a:ea typeface="微软雅黑" panose="020B0503020204020204" pitchFamily="34" charset="-122"/>
            </a:endParaRPr>
          </a:p>
          <a:p>
            <a:pPr marL="342900" indent="-342900" fontAlgn="auto">
              <a:spcAft>
                <a:spcPts val="0"/>
              </a:spcAft>
              <a:buFont typeface="Wingdings" panose="05000000000000000000" pitchFamily="2" charset="2"/>
              <a:buChar char="n"/>
              <a:defRPr/>
            </a:pPr>
            <a:r>
              <a:rPr lang="en-US" altLang="zh-CN" sz="2000" dirty="0">
                <a:latin typeface="微软雅黑" panose="020B0503020204020204" pitchFamily="34" charset="-122"/>
                <a:ea typeface="微软雅黑" panose="020B0503020204020204" pitchFamily="34" charset="-122"/>
              </a:rPr>
              <a:t>Call for Papers</a:t>
            </a:r>
            <a:r>
              <a:rPr lang="zh-CN" altLang="en-US" sz="2000" dirty="0">
                <a:latin typeface="微软雅黑" panose="020B0503020204020204" pitchFamily="34" charset="-122"/>
                <a:ea typeface="微软雅黑" panose="020B0503020204020204" pitchFamily="34" charset="-122"/>
              </a:rPr>
              <a:t>或</a:t>
            </a:r>
            <a:r>
              <a:rPr lang="en-US" altLang="zh-CN" sz="2000" dirty="0">
                <a:latin typeface="微软雅黑" panose="020B0503020204020204" pitchFamily="34" charset="-122"/>
                <a:ea typeface="微软雅黑" panose="020B0503020204020204" pitchFamily="34" charset="-122"/>
              </a:rPr>
              <a:t>Announcements and Call for Paper</a:t>
            </a:r>
            <a:r>
              <a:rPr lang="zh-CN" altLang="en-US" sz="2000" dirty="0">
                <a:latin typeface="微软雅黑" panose="020B0503020204020204" pitchFamily="34" charset="-122"/>
                <a:ea typeface="微软雅黑" panose="020B0503020204020204" pitchFamily="34" charset="-122"/>
              </a:rPr>
              <a:t>链接，可查看</a:t>
            </a:r>
            <a:r>
              <a:rPr lang="en-US" altLang="zh-CN" sz="2000" dirty="0">
                <a:latin typeface="微软雅黑" panose="020B0503020204020204" pitchFamily="34" charset="-122"/>
                <a:ea typeface="微软雅黑" panose="020B0503020204020204" pitchFamily="34" charset="-122"/>
              </a:rPr>
              <a:t>ASME</a:t>
            </a:r>
            <a:r>
              <a:rPr lang="zh-CN" altLang="en-US" sz="2000" dirty="0">
                <a:latin typeface="微软雅黑" panose="020B0503020204020204" pitchFamily="34" charset="-122"/>
                <a:ea typeface="微软雅黑" panose="020B0503020204020204" pitchFamily="34" charset="-122"/>
              </a:rPr>
              <a:t>期刊正在筹备的特刊以及他们的征稿要求。 </a:t>
            </a:r>
            <a:endParaRPr lang="en-US" altLang="zh-CN" sz="2000" dirty="0">
              <a:latin typeface="微软雅黑" panose="020B0503020204020204" pitchFamily="34" charset="-122"/>
              <a:ea typeface="微软雅黑" panose="020B0503020204020204" pitchFamily="34" charset="-122"/>
            </a:endParaRPr>
          </a:p>
          <a:p>
            <a:pPr marL="342900" indent="-342900" fontAlgn="auto">
              <a:spcAft>
                <a:spcPts val="0"/>
              </a:spcAft>
              <a:buFont typeface="Wingdings" panose="05000000000000000000" pitchFamily="2" charset="2"/>
              <a:buChar char="n"/>
              <a:defRPr/>
            </a:pP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n"/>
              <a:defRPr/>
            </a:pPr>
            <a:r>
              <a:rPr lang="en-US" altLang="zh-CN" sz="2000" dirty="0">
                <a:latin typeface="微软雅黑" panose="020B0503020204020204" pitchFamily="34" charset="-122"/>
                <a:ea typeface="微软雅黑" panose="020B0503020204020204" pitchFamily="34" charset="-122"/>
              </a:rPr>
              <a:t>ASME’s Guide for Journal Authors</a:t>
            </a:r>
            <a:r>
              <a:rPr lang="zh-CN" altLang="en-US" sz="2000" dirty="0">
                <a:latin typeface="微软雅黑" panose="020B0503020204020204" pitchFamily="34" charset="-122"/>
                <a:ea typeface="微软雅黑" panose="020B0503020204020204" pitchFamily="34" charset="-122"/>
              </a:rPr>
              <a:t>，可点击下载作者指南</a:t>
            </a:r>
            <a:endParaRPr lang="en-US" altLang="zh-CN" sz="2000" dirty="0">
              <a:latin typeface="微软雅黑" panose="020B0503020204020204" pitchFamily="34" charset="-122"/>
              <a:ea typeface="微软雅黑" panose="020B0503020204020204" pitchFamily="34" charset="-122"/>
            </a:endParaRPr>
          </a:p>
          <a:p>
            <a:pPr fontAlgn="auto">
              <a:spcAft>
                <a:spcPts val="0"/>
              </a:spcAft>
              <a:defRPr/>
            </a:pPr>
            <a:endParaRPr lang="en-US" altLang="zh-CN" dirty="0">
              <a:solidFill>
                <a:srgbClr val="00B0F0"/>
              </a:solidFill>
              <a:latin typeface="微软雅黑" panose="020B0503020204020204" pitchFamily="34" charset="-122"/>
              <a:ea typeface="微软雅黑" panose="020B0503020204020204" pitchFamily="34" charset="-122"/>
            </a:endParaRPr>
          </a:p>
          <a:p>
            <a:pPr fontAlgn="auto">
              <a:spcAft>
                <a:spcPts val="0"/>
              </a:spcAft>
              <a:defRPr/>
            </a:pPr>
            <a:endParaRPr lang="en-US" altLang="zh-CN" dirty="0">
              <a:solidFill>
                <a:srgbClr val="00B0F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3.png"/>
          <p:cNvPicPr>
            <a:picLocks noChangeAspect="1"/>
          </p:cNvPicPr>
          <p:nvPr/>
        </p:nvPicPr>
        <p:blipFill>
          <a:blip r:embed="rId3"/>
          <a:srcRect t="35506"/>
          <a:stretch>
            <a:fillRect/>
          </a:stretch>
        </p:blipFill>
        <p:spPr>
          <a:xfrm>
            <a:off x="357158" y="4357694"/>
            <a:ext cx="8358246" cy="2205949"/>
          </a:xfrm>
          <a:prstGeom prst="rect">
            <a:avLst/>
          </a:prstGeom>
          <a:ln>
            <a:solidFill>
              <a:schemeClr val="bg1">
                <a:lumMod val="65000"/>
              </a:schemeClr>
            </a:solidFill>
          </a:ln>
        </p:spPr>
      </p:pic>
      <p:pic>
        <p:nvPicPr>
          <p:cNvPr id="4" name="Picture 2"/>
          <p:cNvPicPr>
            <a:picLocks noChangeAspect="1" noChangeArrowheads="1"/>
          </p:cNvPicPr>
          <p:nvPr/>
        </p:nvPicPr>
        <p:blipFill>
          <a:blip r:embed="rId4"/>
          <a:stretch>
            <a:fillRect/>
          </a:stretch>
        </p:blipFill>
        <p:spPr bwMode="auto">
          <a:xfrm>
            <a:off x="357158" y="1285860"/>
            <a:ext cx="8316039" cy="2928958"/>
          </a:xfrm>
          <a:prstGeom prst="rect">
            <a:avLst/>
          </a:prstGeom>
          <a:noFill/>
          <a:ln w="9525">
            <a:solidFill>
              <a:schemeClr val="bg1">
                <a:lumMod val="65000"/>
              </a:schemeClr>
            </a:solidFill>
            <a:miter lim="800000"/>
            <a:headEnd/>
            <a:tailEnd/>
          </a:ln>
        </p:spPr>
      </p:pic>
      <p:sp>
        <p:nvSpPr>
          <p:cNvPr id="5" name="Rectangle 7"/>
          <p:cNvSpPr>
            <a:spLocks noChangeArrowheads="1"/>
          </p:cNvSpPr>
          <p:nvPr/>
        </p:nvSpPr>
        <p:spPr bwMode="auto">
          <a:xfrm>
            <a:off x="2285984" y="5429264"/>
            <a:ext cx="2214578" cy="21431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6" name="Rectangle 7"/>
          <p:cNvSpPr>
            <a:spLocks noChangeArrowheads="1"/>
          </p:cNvSpPr>
          <p:nvPr/>
        </p:nvSpPr>
        <p:spPr bwMode="auto">
          <a:xfrm>
            <a:off x="3071802" y="2857496"/>
            <a:ext cx="1143008"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8" name="Rectangle 7"/>
          <p:cNvSpPr>
            <a:spLocks noChangeArrowheads="1"/>
          </p:cNvSpPr>
          <p:nvPr/>
        </p:nvSpPr>
        <p:spPr bwMode="auto">
          <a:xfrm>
            <a:off x="3071802" y="2071678"/>
            <a:ext cx="1143008" cy="21431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Rectangle 7"/>
          <p:cNvSpPr>
            <a:spLocks noChangeArrowheads="1"/>
          </p:cNvSpPr>
          <p:nvPr/>
        </p:nvSpPr>
        <p:spPr bwMode="auto">
          <a:xfrm>
            <a:off x="2285984" y="4429132"/>
            <a:ext cx="1428760"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txBox="1">
            <a:spLocks/>
          </p:cNvSpPr>
          <p:nvPr/>
        </p:nvSpPr>
        <p:spPr bwMode="auto">
          <a:xfrm>
            <a:off x="755576" y="3239492"/>
            <a:ext cx="5429250" cy="1917700"/>
          </a:xfrm>
          <a:prstGeom prst="rect">
            <a:avLst/>
          </a:prstGeom>
          <a:noFill/>
          <a:ln w="9525">
            <a:noFill/>
            <a:miter lim="800000"/>
            <a:headEnd/>
            <a:tailEnd/>
          </a:ln>
        </p:spPr>
        <p:txBody>
          <a:bodyPr/>
          <a:lstStyle/>
          <a:p>
            <a:pPr>
              <a:spcAft>
                <a:spcPts val="600"/>
              </a:spcAft>
            </a:pPr>
            <a:r>
              <a:rPr lang="en-US" altLang="zh-CN" sz="2400" dirty="0">
                <a:latin typeface="Calibri" pitchFamily="34" charset="0"/>
              </a:rPr>
              <a:t>ASME eBooks			</a:t>
            </a:r>
            <a:r>
              <a:rPr lang="zh-CN" altLang="en-US" sz="2400" dirty="0">
                <a:latin typeface="Calibri" pitchFamily="34" charset="0"/>
              </a:rPr>
              <a:t>电子书</a:t>
            </a:r>
            <a:endParaRPr lang="en-US" altLang="zh-CN" sz="2400" dirty="0">
              <a:latin typeface="Calibri" pitchFamily="34" charset="0"/>
            </a:endParaRPr>
          </a:p>
          <a:p>
            <a:pPr>
              <a:spcAft>
                <a:spcPts val="600"/>
              </a:spcAft>
            </a:pPr>
            <a:r>
              <a:rPr lang="en-US" altLang="zh-CN" sz="2400" dirty="0">
                <a:latin typeface="Calibri" pitchFamily="34" charset="0"/>
              </a:rPr>
              <a:t>ASME Journals			</a:t>
            </a:r>
            <a:r>
              <a:rPr lang="zh-CN" altLang="en-US" sz="2400" dirty="0">
                <a:latin typeface="Calibri" pitchFamily="34" charset="0"/>
              </a:rPr>
              <a:t>期    刊</a:t>
            </a:r>
          </a:p>
          <a:p>
            <a:pPr>
              <a:spcAft>
                <a:spcPts val="600"/>
              </a:spcAft>
            </a:pPr>
            <a:r>
              <a:rPr lang="en-US" altLang="zh-CN" sz="2400" dirty="0">
                <a:latin typeface="Calibri" pitchFamily="34" charset="0"/>
              </a:rPr>
              <a:t>ASME Proceedings		</a:t>
            </a:r>
            <a:r>
              <a:rPr lang="zh-CN" altLang="en-US" sz="2400" dirty="0">
                <a:latin typeface="Calibri" pitchFamily="34" charset="0"/>
              </a:rPr>
              <a:t>会议录</a:t>
            </a:r>
            <a:endParaRPr lang="en-US" altLang="zh-CN" sz="2400" dirty="0">
              <a:latin typeface="Calibri" pitchFamily="34" charset="0"/>
            </a:endParaRPr>
          </a:p>
          <a:p>
            <a:pPr>
              <a:spcAft>
                <a:spcPts val="600"/>
              </a:spcAft>
            </a:pPr>
            <a:r>
              <a:rPr lang="en-US" altLang="zh-CN" sz="2400" dirty="0">
                <a:latin typeface="Calibri" pitchFamily="34" charset="0"/>
              </a:rPr>
              <a:t>ASME Standards &amp; Codes 	</a:t>
            </a:r>
            <a:r>
              <a:rPr lang="zh-CN" altLang="en-US" sz="2400" dirty="0">
                <a:latin typeface="Calibri" pitchFamily="34" charset="0"/>
              </a:rPr>
              <a:t>标    准</a:t>
            </a:r>
            <a:endParaRPr lang="en-US" altLang="zh-CN" sz="2400" dirty="0">
              <a:latin typeface="Calibri" pitchFamily="34" charset="0"/>
            </a:endParaRPr>
          </a:p>
        </p:txBody>
      </p:sp>
      <p:sp>
        <p:nvSpPr>
          <p:cNvPr id="10243" name="Title 1"/>
          <p:cNvSpPr txBox="1">
            <a:spLocks/>
          </p:cNvSpPr>
          <p:nvPr/>
        </p:nvSpPr>
        <p:spPr bwMode="auto">
          <a:xfrm>
            <a:off x="671513" y="1748433"/>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a:latin typeface="微软雅黑" pitchFamily="34" charset="-122"/>
                <a:ea typeface="微软雅黑" pitchFamily="34" charset="-122"/>
              </a:rPr>
              <a:t>出版物</a:t>
            </a:r>
            <a:endParaRPr lang="en-US" altLang="zh-CN" sz="4400" dirty="0">
              <a:latin typeface="微软雅黑" pitchFamily="34" charset="-122"/>
              <a:ea typeface="微软雅黑" pitchFamily="34" charset="-122"/>
            </a:endParaRPr>
          </a:p>
        </p:txBody>
      </p:sp>
      <p:pic>
        <p:nvPicPr>
          <p:cNvPr id="10244"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
        <p:nvSpPr>
          <p:cNvPr id="5" name="五边形 4"/>
          <p:cNvSpPr/>
          <p:nvPr/>
        </p:nvSpPr>
        <p:spPr>
          <a:xfrm flipH="1">
            <a:off x="5724128" y="4535636"/>
            <a:ext cx="1152128" cy="432048"/>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b="1" i="1" dirty="0">
                <a:latin typeface="微软雅黑" pitchFamily="34" charset="-122"/>
                <a:ea typeface="微软雅黑" pitchFamily="34" charset="-122"/>
              </a:rPr>
              <a:t>NEW</a:t>
            </a:r>
            <a:endParaRPr lang="zh-CN" altLang="en-US" b="1" i="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 y="2996952"/>
            <a:ext cx="8396693" cy="3755125"/>
          </a:xfrm>
          <a:prstGeom prst="rect">
            <a:avLst/>
          </a:prstGeom>
          <a:ln>
            <a:noFill/>
          </a:ln>
        </p:spPr>
      </p:pic>
      <p:sp>
        <p:nvSpPr>
          <p:cNvPr id="45058" name="Title 1"/>
          <p:cNvSpPr txBox="1">
            <a:spLocks/>
          </p:cNvSpPr>
          <p:nvPr/>
        </p:nvSpPr>
        <p:spPr bwMode="auto">
          <a:xfrm>
            <a:off x="395537" y="951632"/>
            <a:ext cx="8184901" cy="965200"/>
          </a:xfrm>
          <a:prstGeom prst="rect">
            <a:avLst/>
          </a:prstGeom>
          <a:noFill/>
          <a:ln w="9525">
            <a:noFill/>
            <a:miter lim="800000"/>
            <a:headEnd/>
            <a:tailEnd/>
          </a:ln>
        </p:spPr>
        <p:txBody>
          <a:bodyPr anchor="ctr"/>
          <a:lstStyle/>
          <a:p>
            <a:r>
              <a:rPr lang="zh-CN" altLang="en-US" sz="3600" b="1" dirty="0">
                <a:latin typeface="微软雅黑" pitchFamily="34" charset="-122"/>
                <a:ea typeface="微软雅黑" pitchFamily="34" charset="-122"/>
              </a:rPr>
              <a:t>投稿入口</a:t>
            </a:r>
            <a:r>
              <a:rPr lang="en-US" altLang="zh-CN" sz="3600" b="1" dirty="0">
                <a:latin typeface="微软雅黑" pitchFamily="34" charset="-122"/>
                <a:ea typeface="微软雅黑" pitchFamily="34" charset="-122"/>
              </a:rPr>
              <a:t>-Submit a Paper</a:t>
            </a:r>
          </a:p>
        </p:txBody>
      </p:sp>
      <p:sp>
        <p:nvSpPr>
          <p:cNvPr id="2" name="文本框 1"/>
          <p:cNvSpPr txBox="1"/>
          <p:nvPr/>
        </p:nvSpPr>
        <p:spPr>
          <a:xfrm>
            <a:off x="395537" y="2069232"/>
            <a:ext cx="7860594" cy="677108"/>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cs typeface="Calibri" panose="020F0502020204030204" pitchFamily="34" charset="0"/>
              </a:rPr>
              <a:t>点击  </a:t>
            </a:r>
            <a:r>
              <a:rPr lang="en-US" altLang="zh-CN" sz="2000" dirty="0">
                <a:latin typeface="微软雅黑" panose="020B0503020204020204" pitchFamily="34" charset="-122"/>
                <a:ea typeface="微软雅黑" panose="020B0503020204020204" pitchFamily="34" charset="-122"/>
                <a:hlinkClick r:id="rId4" action="ppaction://hlinkfile"/>
              </a:rPr>
              <a:t>journaltool.asme.org</a:t>
            </a:r>
            <a:r>
              <a:rPr lang="zh-CN" altLang="en-US" sz="2000" dirty="0">
                <a:latin typeface="微软雅黑" panose="020B0503020204020204" pitchFamily="34" charset="-122"/>
                <a:ea typeface="微软雅黑" panose="020B0503020204020204" pitchFamily="34" charset="-122"/>
                <a:cs typeface="Calibri" panose="020F0502020204030204" pitchFamily="34" charset="0"/>
              </a:rPr>
              <a:t>，进入数据库全部期刊提交稿件主页面：</a:t>
            </a:r>
            <a:endParaRPr lang="en-US" altLang="zh-CN" sz="2000" dirty="0">
              <a:latin typeface="微软雅黑" panose="020B0503020204020204" pitchFamily="34" charset="-122"/>
              <a:ea typeface="微软雅黑" panose="020B0503020204020204" pitchFamily="34" charset="-122"/>
              <a:cs typeface="Calibri" panose="020F0502020204030204" pitchFamily="34" charset="0"/>
            </a:endParaRPr>
          </a:p>
          <a:p>
            <a:endParaRPr lang="zh-CN" altLang="en-US" dirty="0"/>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6304" y="4437112"/>
            <a:ext cx="3342200" cy="1901311"/>
          </a:xfrm>
          <a:prstGeom prst="rect">
            <a:avLst/>
          </a:prstGeom>
        </p:spPr>
      </p:pic>
      <p:sp>
        <p:nvSpPr>
          <p:cNvPr id="14" name="Rectangle 7"/>
          <p:cNvSpPr>
            <a:spLocks noChangeArrowheads="1"/>
          </p:cNvSpPr>
          <p:nvPr/>
        </p:nvSpPr>
        <p:spPr bwMode="auto">
          <a:xfrm>
            <a:off x="29380" y="3725831"/>
            <a:ext cx="1950332" cy="302624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5" name="Rectangle 7"/>
          <p:cNvSpPr>
            <a:spLocks noChangeArrowheads="1"/>
          </p:cNvSpPr>
          <p:nvPr/>
        </p:nvSpPr>
        <p:spPr bwMode="auto">
          <a:xfrm>
            <a:off x="6826687" y="3222037"/>
            <a:ext cx="612576" cy="269909"/>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6" name="Rectangle 7"/>
          <p:cNvSpPr>
            <a:spLocks noChangeArrowheads="1"/>
          </p:cNvSpPr>
          <p:nvPr/>
        </p:nvSpPr>
        <p:spPr bwMode="auto">
          <a:xfrm>
            <a:off x="7668344" y="4689260"/>
            <a:ext cx="757729" cy="89998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3" name="文本框 2"/>
          <p:cNvSpPr txBox="1"/>
          <p:nvPr/>
        </p:nvSpPr>
        <p:spPr>
          <a:xfrm>
            <a:off x="2236397" y="4664444"/>
            <a:ext cx="1944216" cy="1200329"/>
          </a:xfrm>
          <a:prstGeom prst="rect">
            <a:avLst/>
          </a:prstGeom>
          <a:noFill/>
        </p:spPr>
        <p:txBody>
          <a:bodyPr wrap="square" rtlCol="0">
            <a:spAutoFit/>
          </a:bodyPr>
          <a:lstStyle/>
          <a:p>
            <a:r>
              <a:rPr lang="zh-CN" altLang="en-US" b="1" dirty="0">
                <a:solidFill>
                  <a:srgbClr val="C00000"/>
                </a:solidFill>
              </a:rPr>
              <a:t>点击查看</a:t>
            </a:r>
            <a:r>
              <a:rPr lang="zh-CN" altLang="en-US" b="1" dirty="0">
                <a:solidFill>
                  <a:srgbClr val="C00000"/>
                </a:solidFill>
                <a:latin typeface="Calibri" panose="020F0502020204030204" pitchFamily="34" charset="0"/>
                <a:cs typeface="Calibri" panose="020F0502020204030204" pitchFamily="34" charset="0"/>
              </a:rPr>
              <a:t>编辑政策、编辑参考网站和每本期刊的投稿要求等信息</a:t>
            </a:r>
            <a:endParaRPr lang="zh-CN" altLang="en-US" b="1" dirty="0">
              <a:solidFill>
                <a:srgbClr val="C00000"/>
              </a:solidFill>
            </a:endParaRPr>
          </a:p>
        </p:txBody>
      </p:sp>
      <p:sp>
        <p:nvSpPr>
          <p:cNvPr id="17" name="文本框 16"/>
          <p:cNvSpPr txBox="1"/>
          <p:nvPr/>
        </p:nvSpPr>
        <p:spPr>
          <a:xfrm>
            <a:off x="6161048" y="3604927"/>
            <a:ext cx="2419390" cy="738664"/>
          </a:xfrm>
          <a:prstGeom prst="rect">
            <a:avLst/>
          </a:prstGeom>
          <a:noFill/>
        </p:spPr>
        <p:txBody>
          <a:bodyPr wrap="square" rtlCol="0">
            <a:spAutoFit/>
          </a:bodyPr>
          <a:lstStyle/>
          <a:p>
            <a:r>
              <a:rPr lang="en-US" altLang="zh-CN" b="1" dirty="0">
                <a:solidFill>
                  <a:srgbClr val="C00000"/>
                </a:solidFill>
              </a:rPr>
              <a:t>1</a:t>
            </a:r>
            <a:r>
              <a:rPr lang="en-US" altLang="zh-CN" sz="2400" b="1" dirty="0">
                <a:solidFill>
                  <a:srgbClr val="C00000"/>
                </a:solidFill>
              </a:rPr>
              <a:t>. </a:t>
            </a:r>
            <a:r>
              <a:rPr lang="zh-CN" altLang="en-US" b="1" dirty="0">
                <a:solidFill>
                  <a:srgbClr val="C00000"/>
                </a:solidFill>
              </a:rPr>
              <a:t>用投稿</a:t>
            </a:r>
            <a:r>
              <a:rPr lang="en-US" altLang="zh-CN" b="1" dirty="0">
                <a:solidFill>
                  <a:srgbClr val="C00000"/>
                </a:solidFill>
              </a:rPr>
              <a:t>/</a:t>
            </a:r>
            <a:r>
              <a:rPr lang="zh-CN" altLang="en-US" b="1" dirty="0">
                <a:solidFill>
                  <a:srgbClr val="C00000"/>
                </a:solidFill>
              </a:rPr>
              <a:t>审稿邮箱登录或注册一个新账号</a:t>
            </a:r>
          </a:p>
        </p:txBody>
      </p:sp>
      <p:sp>
        <p:nvSpPr>
          <p:cNvPr id="18" name="文本框 17"/>
          <p:cNvSpPr txBox="1"/>
          <p:nvPr/>
        </p:nvSpPr>
        <p:spPr>
          <a:xfrm>
            <a:off x="7367978" y="5841388"/>
            <a:ext cx="1956550" cy="369332"/>
          </a:xfrm>
          <a:prstGeom prst="rect">
            <a:avLst/>
          </a:prstGeom>
          <a:noFill/>
        </p:spPr>
        <p:txBody>
          <a:bodyPr wrap="square" rtlCol="0">
            <a:spAutoFit/>
          </a:bodyPr>
          <a:lstStyle/>
          <a:p>
            <a:r>
              <a:rPr lang="en-US" altLang="zh-CN" b="1" dirty="0">
                <a:solidFill>
                  <a:srgbClr val="C00000"/>
                </a:solidFill>
              </a:rPr>
              <a:t>2. </a:t>
            </a:r>
            <a:r>
              <a:rPr lang="zh-CN" altLang="en-US" b="1" dirty="0">
                <a:solidFill>
                  <a:srgbClr val="C00000"/>
                </a:solidFill>
              </a:rPr>
              <a:t>选择角色进入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44084" r="3735"/>
          <a:stretch/>
        </p:blipFill>
        <p:spPr>
          <a:xfrm>
            <a:off x="6155159" y="4991520"/>
            <a:ext cx="2988841" cy="1854684"/>
          </a:xfrm>
          <a:prstGeom prst="rect">
            <a:avLst/>
          </a:prstGeom>
        </p:spPr>
      </p:pic>
      <p:sp>
        <p:nvSpPr>
          <p:cNvPr id="7" name="Title 1"/>
          <p:cNvSpPr txBox="1">
            <a:spLocks/>
          </p:cNvSpPr>
          <p:nvPr/>
        </p:nvSpPr>
        <p:spPr>
          <a:xfrm>
            <a:off x="755576" y="2060848"/>
            <a:ext cx="7992888" cy="4176464"/>
          </a:xfrm>
          <a:prstGeom prst="rect">
            <a:avLst/>
          </a:prstGeom>
        </p:spPr>
        <p:txBody>
          <a:bodyPr anchor="ctr"/>
          <a:lstStyle/>
          <a:p>
            <a:pPr marL="457200" indent="-457200" fontAlgn="auto">
              <a:spcAft>
                <a:spcPts val="0"/>
              </a:spcAft>
              <a:buFont typeface="+mj-lt"/>
              <a:buAutoNum type="alphaUcPeriod" startAt="2"/>
              <a:defRPr/>
            </a:pPr>
            <a:r>
              <a:rPr lang="zh-CN" altLang="en-US" sz="2400" b="1" dirty="0">
                <a:latin typeface="微软雅黑" pitchFamily="34" charset="-122"/>
                <a:ea typeface="微软雅黑" pitchFamily="34" charset="-122"/>
              </a:rPr>
              <a:t>会议录</a:t>
            </a:r>
            <a:endParaRPr lang="en-US" altLang="zh-CN" sz="2400" b="1" dirty="0">
              <a:latin typeface="微软雅黑" pitchFamily="34" charset="-122"/>
              <a:ea typeface="微软雅黑" pitchFamily="34" charset="-122"/>
            </a:endParaRPr>
          </a:p>
          <a:p>
            <a:pPr fontAlgn="auto">
              <a:spcAft>
                <a:spcPts val="0"/>
              </a:spcAft>
              <a:defRPr/>
            </a:pPr>
            <a:endParaRPr lang="en-US" altLang="zh-CN" sz="2400" dirty="0">
              <a:latin typeface="微软雅黑" pitchFamily="34" charset="-122"/>
              <a:ea typeface="微软雅黑" pitchFamily="34" charset="-122"/>
            </a:endParaRPr>
          </a:p>
          <a:p>
            <a:pPr fontAlgn="auto">
              <a:spcAft>
                <a:spcPts val="0"/>
              </a:spcAft>
              <a:defRPr/>
            </a:pPr>
            <a:r>
              <a:rPr lang="zh-CN" altLang="en-US" sz="2000" dirty="0">
                <a:latin typeface="微软雅黑" pitchFamily="34" charset="-122"/>
                <a:ea typeface="微软雅黑" pitchFamily="34" charset="-122"/>
              </a:rPr>
              <a:t>在</a:t>
            </a:r>
            <a:r>
              <a:rPr lang="en-US" altLang="zh-CN" sz="2000" dirty="0">
                <a:latin typeface="微软雅黑" pitchFamily="34" charset="-122"/>
                <a:ea typeface="微软雅黑" pitchFamily="34" charset="-122"/>
              </a:rPr>
              <a:t>ASME</a:t>
            </a:r>
            <a:r>
              <a:rPr lang="zh-CN" altLang="en-US" sz="2000" dirty="0">
                <a:latin typeface="微软雅黑" pitchFamily="34" charset="-122"/>
                <a:ea typeface="微软雅黑" pitchFamily="34" charset="-122"/>
              </a:rPr>
              <a:t>学会官网查询即将召开的会议，找到注册、摘要投稿、海报投稿、审稿完成等关键时间节点。</a:t>
            </a:r>
            <a:endParaRPr lang="en-US" altLang="zh-CN" sz="2000" dirty="0">
              <a:latin typeface="微软雅黑" pitchFamily="34" charset="-122"/>
              <a:ea typeface="微软雅黑" pitchFamily="34" charset="-122"/>
            </a:endParaRPr>
          </a:p>
          <a:p>
            <a:pPr fontAlgn="auto">
              <a:spcAft>
                <a:spcPts val="0"/>
              </a:spcAft>
              <a:defRPr/>
            </a:pP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总入口：</a:t>
            </a:r>
            <a:r>
              <a:rPr lang="en-US" altLang="zh-CN" dirty="0">
                <a:solidFill>
                  <a:srgbClr val="00B0F0"/>
                </a:solidFill>
                <a:latin typeface="微软雅黑" pitchFamily="34" charset="-122"/>
                <a:ea typeface="微软雅黑" pitchFamily="34" charset="-122"/>
              </a:rPr>
              <a:t> https://www.asme.org/events/conferences</a:t>
            </a:r>
          </a:p>
          <a:p>
            <a:pPr fontAlgn="auto">
              <a:spcAft>
                <a:spcPts val="0"/>
              </a:spcAft>
              <a:defRPr/>
            </a:pPr>
            <a:endParaRPr lang="en-US" altLang="zh-CN" dirty="0">
              <a:solidFill>
                <a:srgbClr val="00B0F0"/>
              </a:solidFill>
              <a:latin typeface="微软雅黑" pitchFamily="34" charset="-122"/>
              <a:ea typeface="微软雅黑" pitchFamily="34" charset="-122"/>
            </a:endParaRPr>
          </a:p>
          <a:p>
            <a:pPr fontAlgn="auto">
              <a:spcAft>
                <a:spcPts val="0"/>
              </a:spcAft>
              <a:defRPr/>
            </a:pPr>
            <a:r>
              <a:rPr lang="zh-CN" altLang="en-US" b="1" dirty="0">
                <a:solidFill>
                  <a:srgbClr val="00B0F0"/>
                </a:solidFill>
                <a:latin typeface="微软雅黑" pitchFamily="34" charset="-122"/>
                <a:ea typeface="微软雅黑" pitchFamily="34" charset="-122"/>
              </a:rPr>
              <a:t>为什么要参会：</a:t>
            </a:r>
            <a:endParaRPr lang="en-US" altLang="zh-CN" b="1" dirty="0">
              <a:solidFill>
                <a:srgbClr val="00B0F0"/>
              </a:solidFill>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a:p>
            <a:r>
              <a:rPr lang="en-US" altLang="zh-CN" i="1" dirty="0">
                <a:latin typeface="微软雅黑" pitchFamily="34" charset="-122"/>
                <a:ea typeface="微软雅黑" pitchFamily="34" charset="-122"/>
              </a:rPr>
              <a:t> </a:t>
            </a:r>
            <a:r>
              <a:rPr lang="en-US" altLang="zh-CN" sz="1600" i="1" dirty="0">
                <a:latin typeface="微软雅黑" pitchFamily="34" charset="-122"/>
                <a:ea typeface="微软雅黑" pitchFamily="34" charset="-122"/>
              </a:rPr>
              <a:t>“According to ASME’s conference presenter attendance policy, if a paper is not presented at the Conference by an author of the paper, the paper will not be published in the official archival Proceedings, which are registered with the Library of Congress and are submitted for abstracting and indexing. The paper also will not be published in The ASME Digital Collection and may not be cited as a published paper. “</a:t>
            </a:r>
            <a:endParaRPr lang="en-US" altLang="zh-CN" i="1" dirty="0">
              <a:solidFill>
                <a:srgbClr val="00B0F0"/>
              </a:solidFill>
              <a:latin typeface="微软雅黑" pitchFamily="34" charset="-122"/>
              <a:ea typeface="微软雅黑" pitchFamily="34" charset="-122"/>
            </a:endParaRPr>
          </a:p>
        </p:txBody>
      </p:sp>
      <p:sp>
        <p:nvSpPr>
          <p:cNvPr id="5" name="Title 1"/>
          <p:cNvSpPr txBox="1">
            <a:spLocks/>
          </p:cNvSpPr>
          <p:nvPr/>
        </p:nvSpPr>
        <p:spPr bwMode="auto">
          <a:xfrm>
            <a:off x="671513" y="951632"/>
            <a:ext cx="7908925" cy="965200"/>
          </a:xfrm>
          <a:prstGeom prst="rect">
            <a:avLst/>
          </a:prstGeom>
          <a:noFill/>
          <a:ln w="9525">
            <a:noFill/>
            <a:miter lim="800000"/>
            <a:headEnd/>
            <a:tailEnd/>
          </a:ln>
        </p:spPr>
        <p:txBody>
          <a:bodyPr anchor="ctr"/>
          <a:lstStyle/>
          <a:p>
            <a:r>
              <a:rPr lang="zh-CN" altLang="en-US" sz="3600" b="1" dirty="0">
                <a:latin typeface="微软雅黑" pitchFamily="34" charset="-122"/>
                <a:ea typeface="微软雅黑" pitchFamily="34" charset="-122"/>
              </a:rPr>
              <a:t>投稿入口</a:t>
            </a:r>
            <a:endParaRPr lang="en-US" altLang="zh-CN" sz="3600"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blinds(horizontal)">
                                      <p:cBhvr>
                                        <p:cTn id="7" dur="500"/>
                                        <p:tgtEl>
                                          <p:spTgt spid="7">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7" end="7"/>
                                            </p:txEl>
                                          </p:spTgt>
                                        </p:tgtEl>
                                        <p:attrNameLst>
                                          <p:attrName>style.visibility</p:attrName>
                                        </p:attrNameLst>
                                      </p:cBhvr>
                                      <p:to>
                                        <p:strVal val="visible"/>
                                      </p:to>
                                    </p:set>
                                    <p:animEffect transition="in" filter="blinds(horizontal)">
                                      <p:cBhvr>
                                        <p:cTn id="1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323528" y="5661248"/>
            <a:ext cx="3744416" cy="965200"/>
          </a:xfrm>
          <a:prstGeom prst="rect">
            <a:avLst/>
          </a:prstGeom>
          <a:noFill/>
          <a:ln w="9525">
            <a:noFill/>
            <a:miter lim="800000"/>
            <a:headEnd/>
            <a:tailEnd/>
          </a:ln>
        </p:spPr>
        <p:txBody>
          <a:bodyPr anchor="ctr"/>
          <a:lstStyle/>
          <a:p>
            <a:r>
              <a:rPr lang="en-US" altLang="zh-CN" dirty="0">
                <a:latin typeface="微软雅黑" pitchFamily="34" charset="-122"/>
                <a:ea typeface="微软雅黑" pitchFamily="34" charset="-122"/>
              </a:rPr>
              <a:t>ASME</a:t>
            </a:r>
            <a:r>
              <a:rPr lang="zh-CN" altLang="en-US" dirty="0">
                <a:latin typeface="微软雅黑" pitchFamily="34" charset="-122"/>
                <a:ea typeface="微软雅黑" pitchFamily="34" charset="-122"/>
              </a:rPr>
              <a:t>官网公布即将召开的会议 ↑</a:t>
            </a:r>
            <a:endParaRPr lang="en-US" altLang="zh-CN" dirty="0">
              <a:latin typeface="微软雅黑" pitchFamily="34" charset="-122"/>
              <a:ea typeface="微软雅黑" pitchFamily="34"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4784"/>
            <a:ext cx="9049011" cy="3888432"/>
          </a:xfrm>
          <a:prstGeom prst="rect">
            <a:avLst/>
          </a:prstGeom>
          <a:ln>
            <a:solidFill>
              <a:schemeClr val="bg1"/>
            </a:solidFill>
          </a:ln>
        </p:spPr>
      </p:pic>
      <p:sp>
        <p:nvSpPr>
          <p:cNvPr id="8" name="文本框 7"/>
          <p:cNvSpPr txBox="1"/>
          <p:nvPr/>
        </p:nvSpPr>
        <p:spPr>
          <a:xfrm>
            <a:off x="4644008" y="4005064"/>
            <a:ext cx="2520280" cy="646331"/>
          </a:xfrm>
          <a:prstGeom prst="rect">
            <a:avLst/>
          </a:prstGeom>
          <a:noFill/>
        </p:spPr>
        <p:txBody>
          <a:bodyPr wrap="square" rtlCol="0">
            <a:spAutoFit/>
          </a:bodyPr>
          <a:lstStyle/>
          <a:p>
            <a:r>
              <a:rPr lang="en-US" altLang="zh-CN" dirty="0">
                <a:solidFill>
                  <a:srgbClr val="C00000"/>
                </a:solidFill>
                <a:latin typeface="微软雅黑" panose="020B0503020204020204" pitchFamily="34" charset="-122"/>
                <a:ea typeface="微软雅黑" panose="020B0503020204020204" pitchFamily="34" charset="-122"/>
              </a:rPr>
              <a:t>1. </a:t>
            </a:r>
            <a:r>
              <a:rPr lang="zh-CN" altLang="en-US" dirty="0">
                <a:solidFill>
                  <a:srgbClr val="C00000"/>
                </a:solidFill>
                <a:latin typeface="微软雅黑" panose="020B0503020204020204" pitchFamily="34" charset="-122"/>
                <a:ea typeface="微软雅黑" panose="020B0503020204020204" pitchFamily="34" charset="-122"/>
              </a:rPr>
              <a:t>点击进入具体会议页面</a:t>
            </a:r>
          </a:p>
        </p:txBody>
      </p:sp>
      <p:sp>
        <p:nvSpPr>
          <p:cNvPr id="11" name="Rectangle 7"/>
          <p:cNvSpPr>
            <a:spLocks noChangeArrowheads="1"/>
          </p:cNvSpPr>
          <p:nvPr/>
        </p:nvSpPr>
        <p:spPr bwMode="auto">
          <a:xfrm>
            <a:off x="3563888" y="3421032"/>
            <a:ext cx="3600400" cy="485691"/>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pic>
        <p:nvPicPr>
          <p:cNvPr id="7" name="图片 6"/>
          <p:cNvPicPr>
            <a:picLocks noChangeAspect="1"/>
          </p:cNvPicPr>
          <p:nvPr/>
        </p:nvPicPr>
        <p:blipFill rotWithShape="1">
          <a:blip r:embed="rId4"/>
          <a:srcRect l="44084" r="3735"/>
          <a:stretch/>
        </p:blipFill>
        <p:spPr>
          <a:xfrm>
            <a:off x="6155159" y="4991520"/>
            <a:ext cx="2988841" cy="1854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1560" y="1214335"/>
            <a:ext cx="7343383" cy="5661249"/>
          </a:xfrm>
          <a:prstGeom prst="rect">
            <a:avLst/>
          </a:prstGeom>
          <a:noFill/>
          <a:ln w="9525">
            <a:solidFill>
              <a:schemeClr val="bg1"/>
            </a:solidFill>
            <a:miter lim="800000"/>
            <a:headEnd/>
            <a:tailEnd/>
          </a:ln>
          <a:effectLst/>
        </p:spPr>
      </p:pic>
      <p:sp>
        <p:nvSpPr>
          <p:cNvPr id="9" name="Rectangle 7"/>
          <p:cNvSpPr>
            <a:spLocks noChangeArrowheads="1"/>
          </p:cNvSpPr>
          <p:nvPr/>
        </p:nvSpPr>
        <p:spPr bwMode="auto">
          <a:xfrm>
            <a:off x="5786446" y="4066578"/>
            <a:ext cx="1714512" cy="250033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1" name="矩形 10"/>
          <p:cNvSpPr/>
          <p:nvPr/>
        </p:nvSpPr>
        <p:spPr>
          <a:xfrm>
            <a:off x="6366474" y="805061"/>
            <a:ext cx="2268968" cy="646331"/>
          </a:xfrm>
          <a:prstGeom prst="rect">
            <a:avLst/>
          </a:prstGeom>
        </p:spPr>
        <p:txBody>
          <a:bodyPr wrap="square">
            <a:spAutoFit/>
          </a:bodyPr>
          <a:lstStyle/>
          <a:p>
            <a:pPr>
              <a:spcBef>
                <a:spcPct val="0"/>
              </a:spcBef>
            </a:pPr>
            <a:r>
              <a:rPr lang="en-US" altLang="zh-CN" dirty="0">
                <a:solidFill>
                  <a:srgbClr val="C00000"/>
                </a:solidFill>
                <a:latin typeface="微软雅黑" panose="020B0503020204020204" pitchFamily="34" charset="-122"/>
                <a:ea typeface="微软雅黑" panose="020B0503020204020204" pitchFamily="34" charset="-122"/>
              </a:rPr>
              <a:t>3. </a:t>
            </a:r>
            <a:r>
              <a:rPr lang="zh-CN" altLang="en-US" dirty="0">
                <a:solidFill>
                  <a:srgbClr val="C00000"/>
                </a:solidFill>
                <a:latin typeface="微软雅黑" panose="020B0503020204020204" pitchFamily="34" charset="-122"/>
                <a:ea typeface="微软雅黑" panose="020B0503020204020204" pitchFamily="34" charset="-122"/>
              </a:rPr>
              <a:t>登录或注册后了解更多详情及提交稿件</a:t>
            </a:r>
          </a:p>
        </p:txBody>
      </p:sp>
      <p:cxnSp>
        <p:nvCxnSpPr>
          <p:cNvPr id="14" name="直接箭头连接符 13"/>
          <p:cNvCxnSpPr/>
          <p:nvPr/>
        </p:nvCxnSpPr>
        <p:spPr>
          <a:xfrm>
            <a:off x="5152508" y="5473253"/>
            <a:ext cx="28575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636169" y="5165576"/>
            <a:ext cx="2516340" cy="923330"/>
          </a:xfrm>
          <a:prstGeom prst="rect">
            <a:avLst/>
          </a:prstGeom>
        </p:spPr>
        <p:txBody>
          <a:bodyPr wrap="square">
            <a:spAutoFit/>
          </a:bodyPr>
          <a:lstStyle/>
          <a:p>
            <a:pPr>
              <a:spcBef>
                <a:spcPct val="0"/>
              </a:spcBef>
            </a:pPr>
            <a:r>
              <a:rPr lang="en-US" altLang="zh-CN" dirty="0">
                <a:solidFill>
                  <a:srgbClr val="C00000"/>
                </a:solidFill>
                <a:latin typeface="微软雅黑" pitchFamily="34" charset="-122"/>
                <a:ea typeface="微软雅黑" pitchFamily="34" charset="-122"/>
              </a:rPr>
              <a:t>2. </a:t>
            </a:r>
            <a:r>
              <a:rPr lang="zh-CN" altLang="en-US" dirty="0">
                <a:solidFill>
                  <a:srgbClr val="C00000"/>
                </a:solidFill>
                <a:latin typeface="微软雅黑" pitchFamily="34" charset="-122"/>
                <a:ea typeface="微软雅黑" pitchFamily="34" charset="-122"/>
              </a:rPr>
              <a:t>进入该会议最新一届的预告界面，关注</a:t>
            </a:r>
            <a:r>
              <a:rPr lang="en-US" altLang="zh-CN" dirty="0">
                <a:solidFill>
                  <a:srgbClr val="C00000"/>
                </a:solidFill>
                <a:latin typeface="微软雅黑" pitchFamily="34" charset="-122"/>
                <a:ea typeface="微软雅黑" pitchFamily="34" charset="-122"/>
              </a:rPr>
              <a:t>IMPORTANT DATES</a:t>
            </a:r>
            <a:endParaRPr lang="zh-CN" altLang="en-US" dirty="0">
              <a:solidFill>
                <a:srgbClr val="C00000"/>
              </a:solidFill>
              <a:latin typeface="微软雅黑" pitchFamily="34" charset="-122"/>
              <a:ea typeface="微软雅黑" pitchFamily="34" charset="-122"/>
            </a:endParaRPr>
          </a:p>
        </p:txBody>
      </p:sp>
      <p:sp>
        <p:nvSpPr>
          <p:cNvPr id="8" name="Rectangle 7"/>
          <p:cNvSpPr>
            <a:spLocks noChangeArrowheads="1"/>
          </p:cNvSpPr>
          <p:nvPr/>
        </p:nvSpPr>
        <p:spPr bwMode="auto">
          <a:xfrm>
            <a:off x="6444208" y="1484783"/>
            <a:ext cx="1368152" cy="360041"/>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7" grpId="0"/>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cstate="print"/>
          <a:srcRect t="12353"/>
          <a:stretch>
            <a:fillRect/>
          </a:stretch>
        </p:blipFill>
        <p:spPr bwMode="auto">
          <a:xfrm>
            <a:off x="827584" y="3284984"/>
            <a:ext cx="4973216" cy="3319240"/>
          </a:xfrm>
          <a:prstGeom prst="rect">
            <a:avLst/>
          </a:prstGeom>
          <a:noFill/>
          <a:ln w="9525">
            <a:solidFill>
              <a:schemeClr val="tx2">
                <a:lumMod val="40000"/>
                <a:lumOff val="60000"/>
              </a:schemeClr>
            </a:solidFill>
            <a:miter lim="800000"/>
            <a:headEnd/>
            <a:tailEnd/>
          </a:ln>
        </p:spPr>
      </p:pic>
      <p:sp>
        <p:nvSpPr>
          <p:cNvPr id="7" name="Title 1"/>
          <p:cNvSpPr txBox="1">
            <a:spLocks/>
          </p:cNvSpPr>
          <p:nvPr/>
        </p:nvSpPr>
        <p:spPr>
          <a:xfrm>
            <a:off x="755576" y="1772816"/>
            <a:ext cx="7848872" cy="1584176"/>
          </a:xfrm>
          <a:prstGeom prst="rect">
            <a:avLst/>
          </a:prstGeom>
        </p:spPr>
        <p:txBody>
          <a:bodyPr anchor="ctr"/>
          <a:lstStyle/>
          <a:p>
            <a:pPr marL="457200" indent="-457200" fontAlgn="auto">
              <a:spcAft>
                <a:spcPts val="0"/>
              </a:spcAft>
              <a:buFont typeface="+mj-lt"/>
              <a:buAutoNum type="alphaUcPeriod" startAt="3"/>
              <a:defRPr/>
            </a:pPr>
            <a:r>
              <a:rPr lang="zh-CN" altLang="en-US" sz="2400" b="1" dirty="0">
                <a:latin typeface="微软雅黑" pitchFamily="34" charset="-122"/>
                <a:ea typeface="微软雅黑" pitchFamily="34" charset="-122"/>
              </a:rPr>
              <a:t>电子书</a:t>
            </a:r>
            <a:endParaRPr lang="en-US" altLang="zh-CN" sz="2400" b="1" dirty="0">
              <a:latin typeface="微软雅黑" pitchFamily="34" charset="-122"/>
              <a:ea typeface="微软雅黑" pitchFamily="34" charset="-122"/>
            </a:endParaRPr>
          </a:p>
          <a:p>
            <a:pPr fontAlgn="auto">
              <a:lnSpc>
                <a:spcPts val="1400"/>
              </a:lnSpc>
              <a:spcAft>
                <a:spcPts val="0"/>
              </a:spcAft>
              <a:defRPr/>
            </a:pPr>
            <a:endParaRPr lang="en-US" altLang="zh-CN" sz="2400" dirty="0">
              <a:latin typeface="微软雅黑" pitchFamily="34" charset="-122"/>
              <a:ea typeface="微软雅黑" pitchFamily="34" charset="-122"/>
            </a:endParaRPr>
          </a:p>
          <a:p>
            <a:pPr fontAlgn="auto">
              <a:spcAft>
                <a:spcPts val="0"/>
              </a:spcAft>
              <a:defRPr/>
            </a:pPr>
            <a:r>
              <a:rPr lang="zh-CN" altLang="en-US" sz="2000" dirty="0">
                <a:latin typeface="微软雅黑" pitchFamily="34" charset="-122"/>
                <a:ea typeface="微软雅黑" pitchFamily="34" charset="-122"/>
              </a:rPr>
              <a:t>在</a:t>
            </a:r>
            <a:r>
              <a:rPr lang="en-US" altLang="zh-CN" sz="2000" dirty="0">
                <a:latin typeface="微软雅黑" pitchFamily="34" charset="-122"/>
                <a:ea typeface="微软雅黑" pitchFamily="34" charset="-122"/>
              </a:rPr>
              <a:t>ASME</a:t>
            </a:r>
            <a:r>
              <a:rPr lang="zh-CN" altLang="en-US" sz="2000" dirty="0">
                <a:latin typeface="微软雅黑" pitchFamily="34" charset="-122"/>
                <a:ea typeface="微软雅黑" pitchFamily="34" charset="-122"/>
              </a:rPr>
              <a:t> </a:t>
            </a:r>
            <a:r>
              <a:rPr lang="en-US" altLang="zh-CN" sz="2000" dirty="0">
                <a:latin typeface="微软雅黑" pitchFamily="34" charset="-122"/>
                <a:ea typeface="微软雅黑" pitchFamily="34" charset="-122"/>
              </a:rPr>
              <a:t>Press</a:t>
            </a:r>
            <a:r>
              <a:rPr lang="zh-CN" altLang="en-US" sz="2000" dirty="0">
                <a:latin typeface="微软雅黑" pitchFamily="34" charset="-122"/>
                <a:ea typeface="微软雅黑" pitchFamily="34" charset="-122"/>
              </a:rPr>
              <a:t>网站找到图书征稿信息。</a:t>
            </a:r>
            <a:endParaRPr lang="en-US" altLang="zh-CN" sz="2000" dirty="0">
              <a:latin typeface="微软雅黑" pitchFamily="34" charset="-122"/>
              <a:ea typeface="微软雅黑" pitchFamily="34" charset="-122"/>
            </a:endParaRPr>
          </a:p>
          <a:p>
            <a:pPr fontAlgn="auto">
              <a:spcAft>
                <a:spcPts val="0"/>
              </a:spcAft>
              <a:defRPr/>
            </a:pP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总入口：</a:t>
            </a:r>
            <a:r>
              <a:rPr lang="en-US" altLang="zh-CN" b="1" u="sng" dirty="0">
                <a:solidFill>
                  <a:srgbClr val="00B0F0"/>
                </a:solidFill>
                <a:latin typeface="微软雅黑" pitchFamily="34" charset="-122"/>
                <a:ea typeface="微软雅黑" pitchFamily="34" charset="-122"/>
              </a:rPr>
              <a:t>http://www.asmepress.org/home.html</a:t>
            </a:r>
            <a:endParaRPr lang="zh-CN" altLang="en-US" u="sng" dirty="0">
              <a:latin typeface="微软雅黑" pitchFamily="34" charset="-122"/>
              <a:ea typeface="微软雅黑" pitchFamily="34" charset="-122"/>
            </a:endParaRPr>
          </a:p>
        </p:txBody>
      </p:sp>
      <p:sp>
        <p:nvSpPr>
          <p:cNvPr id="5" name="Rectangle 7"/>
          <p:cNvSpPr>
            <a:spLocks noChangeArrowheads="1"/>
          </p:cNvSpPr>
          <p:nvPr/>
        </p:nvSpPr>
        <p:spPr bwMode="auto">
          <a:xfrm>
            <a:off x="1259632" y="3645024"/>
            <a:ext cx="2592288" cy="43204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3" name="Title 1"/>
          <p:cNvSpPr txBox="1">
            <a:spLocks/>
          </p:cNvSpPr>
          <p:nvPr/>
        </p:nvSpPr>
        <p:spPr bwMode="auto">
          <a:xfrm>
            <a:off x="1043608" y="5013176"/>
            <a:ext cx="3744416" cy="1368152"/>
          </a:xfrm>
          <a:prstGeom prst="rect">
            <a:avLst/>
          </a:prstGeom>
          <a:noFill/>
          <a:ln w="9525">
            <a:noFill/>
            <a:miter lim="800000"/>
            <a:headEnd/>
            <a:tailEnd/>
          </a:ln>
        </p:spPr>
        <p:txBody>
          <a:bodyPr anchor="ctr"/>
          <a:lstStyle/>
          <a:p>
            <a:r>
              <a:rPr lang="zh-CN" altLang="en-US" sz="1600" b="1" dirty="0">
                <a:solidFill>
                  <a:srgbClr val="C00000"/>
                </a:solidFill>
                <a:latin typeface="Calibri" pitchFamily="34" charset="0"/>
              </a:rPr>
              <a:t>图书专题：</a:t>
            </a:r>
            <a:endParaRPr lang="en-US" altLang="zh-CN" sz="1600" b="1" dirty="0">
              <a:solidFill>
                <a:srgbClr val="C00000"/>
              </a:solidFill>
              <a:latin typeface="Calibri" pitchFamily="34" charset="0"/>
            </a:endParaRPr>
          </a:p>
          <a:p>
            <a:r>
              <a:rPr lang="zh-CN" altLang="en-US" sz="1600" dirty="0">
                <a:solidFill>
                  <a:srgbClr val="C00000"/>
                </a:solidFill>
                <a:latin typeface="Calibri" pitchFamily="34" charset="0"/>
              </a:rPr>
              <a:t>核工业和能源工程系列专著</a:t>
            </a:r>
            <a:endParaRPr lang="en-US" altLang="zh-CN" sz="1600" dirty="0">
              <a:solidFill>
                <a:srgbClr val="C00000"/>
              </a:solidFill>
              <a:latin typeface="Calibri" pitchFamily="34" charset="0"/>
            </a:endParaRPr>
          </a:p>
          <a:p>
            <a:r>
              <a:rPr lang="zh-CN" altLang="en-US" sz="1600" dirty="0">
                <a:solidFill>
                  <a:srgbClr val="C00000"/>
                </a:solidFill>
                <a:latin typeface="Calibri" pitchFamily="34" charset="0"/>
              </a:rPr>
              <a:t>可持续技术系列</a:t>
            </a:r>
            <a:endParaRPr lang="en-US" altLang="zh-CN" sz="1600" dirty="0">
              <a:solidFill>
                <a:srgbClr val="C00000"/>
              </a:solidFill>
              <a:latin typeface="Calibri" pitchFamily="34" charset="0"/>
            </a:endParaRPr>
          </a:p>
          <a:p>
            <a:r>
              <a:rPr lang="zh-CN" altLang="en-US" sz="1600" dirty="0">
                <a:solidFill>
                  <a:srgbClr val="C00000"/>
                </a:solidFill>
                <a:latin typeface="Calibri" pitchFamily="34" charset="0"/>
              </a:rPr>
              <a:t>生物纳米系列</a:t>
            </a:r>
            <a:endParaRPr lang="en-US" altLang="zh-CN" sz="1600" dirty="0">
              <a:solidFill>
                <a:srgbClr val="C00000"/>
              </a:solidFill>
              <a:latin typeface="Calibri" pitchFamily="34" charset="0"/>
            </a:endParaRPr>
          </a:p>
        </p:txBody>
      </p:sp>
      <p:sp>
        <p:nvSpPr>
          <p:cNvPr id="14" name="Title 1"/>
          <p:cNvSpPr txBox="1">
            <a:spLocks/>
          </p:cNvSpPr>
          <p:nvPr/>
        </p:nvSpPr>
        <p:spPr bwMode="auto">
          <a:xfrm flipH="1">
            <a:off x="4756684" y="3569232"/>
            <a:ext cx="2952328" cy="576064"/>
          </a:xfrm>
          <a:prstGeom prst="homePlate">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r>
              <a:rPr lang="zh-CN" altLang="en-US" sz="1600" b="1" dirty="0">
                <a:solidFill>
                  <a:srgbClr val="C00000"/>
                </a:solidFill>
                <a:latin typeface="Calibri" pitchFamily="34" charset="0"/>
              </a:rPr>
              <a:t>图书馆下载电子书</a:t>
            </a:r>
            <a:r>
              <a:rPr lang="en-US" altLang="zh-CN" sz="1600" b="1" dirty="0">
                <a:solidFill>
                  <a:srgbClr val="C00000"/>
                </a:solidFill>
                <a:latin typeface="Calibri" pitchFamily="34" charset="0"/>
              </a:rPr>
              <a:t>MARC</a:t>
            </a:r>
            <a:r>
              <a:rPr lang="zh-CN" altLang="en-US" sz="1600" b="1" dirty="0">
                <a:solidFill>
                  <a:srgbClr val="C00000"/>
                </a:solidFill>
                <a:latin typeface="Calibri" pitchFamily="34" charset="0"/>
              </a:rPr>
              <a:t>记录</a:t>
            </a:r>
            <a:endParaRPr lang="en-US" altLang="zh-CN" sz="1600" b="1" dirty="0">
              <a:solidFill>
                <a:srgbClr val="C00000"/>
              </a:solidFill>
              <a:latin typeface="Calibri" pitchFamily="34" charset="0"/>
            </a:endParaRPr>
          </a:p>
        </p:txBody>
      </p:sp>
      <p:sp>
        <p:nvSpPr>
          <p:cNvPr id="15" name="Rectangle 7"/>
          <p:cNvSpPr>
            <a:spLocks noChangeArrowheads="1"/>
          </p:cNvSpPr>
          <p:nvPr/>
        </p:nvSpPr>
        <p:spPr bwMode="auto">
          <a:xfrm>
            <a:off x="3923928" y="3645024"/>
            <a:ext cx="720080" cy="43204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Title 1"/>
          <p:cNvSpPr txBox="1">
            <a:spLocks/>
          </p:cNvSpPr>
          <p:nvPr/>
        </p:nvSpPr>
        <p:spPr bwMode="auto">
          <a:xfrm>
            <a:off x="671513" y="951632"/>
            <a:ext cx="7908925" cy="965200"/>
          </a:xfrm>
          <a:prstGeom prst="rect">
            <a:avLst/>
          </a:prstGeom>
          <a:noFill/>
          <a:ln w="9525">
            <a:noFill/>
            <a:miter lim="800000"/>
            <a:headEnd/>
            <a:tailEnd/>
          </a:ln>
        </p:spPr>
        <p:txBody>
          <a:bodyPr anchor="ctr"/>
          <a:lstStyle/>
          <a:p>
            <a:r>
              <a:rPr lang="zh-CN" altLang="en-US" sz="3600" b="1" dirty="0">
                <a:latin typeface="微软雅黑" pitchFamily="34" charset="-122"/>
                <a:ea typeface="微软雅黑" pitchFamily="34" charset="-122"/>
              </a:rPr>
              <a:t>投稿入口</a:t>
            </a:r>
            <a:endParaRPr lang="en-US" altLang="zh-CN" sz="3600" b="1" dirty="0">
              <a:latin typeface="微软雅黑" pitchFamily="34" charset="-122"/>
              <a:ea typeface="微软雅黑" pitchFamily="34" charset="-122"/>
            </a:endParaRPr>
          </a:p>
        </p:txBody>
      </p:sp>
      <p:pic>
        <p:nvPicPr>
          <p:cNvPr id="10" name="图片 9"/>
          <p:cNvPicPr>
            <a:picLocks noChangeAspect="1"/>
          </p:cNvPicPr>
          <p:nvPr/>
        </p:nvPicPr>
        <p:blipFill rotWithShape="1">
          <a:blip r:embed="rId4"/>
          <a:srcRect l="44084" r="3735"/>
          <a:stretch/>
        </p:blipFill>
        <p:spPr>
          <a:xfrm>
            <a:off x="6155159" y="4991520"/>
            <a:ext cx="2988841" cy="1854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19138" y="1360512"/>
            <a:ext cx="7453262" cy="954087"/>
          </a:xfrm>
          <a:prstGeom prst="rect">
            <a:avLst/>
          </a:prstGeom>
          <a:noFill/>
          <a:ln w="3175" algn="ctr">
            <a:noFill/>
            <a:prstDash val="dash"/>
            <a:miter lim="800000"/>
            <a:headEnd/>
            <a:tailEnd/>
          </a:ln>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auto">
              <a:lnSpc>
                <a:spcPct val="150000"/>
              </a:lnSpc>
              <a:spcBef>
                <a:spcPts val="0"/>
              </a:spcBef>
              <a:spcAft>
                <a:spcPts val="0"/>
              </a:spcAft>
              <a:buClr>
                <a:srgbClr val="5B8CC1"/>
              </a:buClr>
              <a:buFont typeface="Wingdings" pitchFamily="2" charset="2"/>
              <a:buNone/>
              <a:defRPr/>
            </a:pPr>
            <a:r>
              <a:rPr lang="zh-CN" altLang="en-US" sz="2400" b="1" kern="0" dirty="0">
                <a:solidFill>
                  <a:srgbClr val="00B0F0"/>
                </a:solidFill>
                <a:latin typeface="+mj-lt"/>
                <a:ea typeface="微软雅黑" pitchFamily="34" charset="-122"/>
              </a:rPr>
              <a:t>查看 </a:t>
            </a:r>
            <a:r>
              <a:rPr lang="en-US" altLang="zh-CN" sz="2400" b="1" kern="0" dirty="0">
                <a:solidFill>
                  <a:srgbClr val="00B0F0"/>
                </a:solidFill>
                <a:latin typeface="+mj-lt"/>
                <a:ea typeface="微软雅黑" pitchFamily="34" charset="-122"/>
              </a:rPr>
              <a:t>ASME</a:t>
            </a:r>
            <a:r>
              <a:rPr lang="zh-CN" altLang="en-US" sz="2400" b="1" kern="0" dirty="0">
                <a:solidFill>
                  <a:srgbClr val="00B0F0"/>
                </a:solidFill>
                <a:latin typeface="+mj-lt"/>
                <a:ea typeface="微软雅黑" pitchFamily="34" charset="-122"/>
              </a:rPr>
              <a:t>期刊、会议录、电子书，请访问：</a:t>
            </a:r>
            <a:r>
              <a:rPr lang="en-US" altLang="zh-CN" sz="2400" u="sng" kern="0" dirty="0">
                <a:latin typeface="+mj-lt"/>
                <a:ea typeface="微软雅黑" pitchFamily="34" charset="-122"/>
              </a:rPr>
              <a:t>http://asmedigitalcollection.asme.org</a:t>
            </a:r>
          </a:p>
        </p:txBody>
      </p:sp>
      <p:sp>
        <p:nvSpPr>
          <p:cNvPr id="6" name="Rectangle 3"/>
          <p:cNvSpPr>
            <a:spLocks noChangeArrowheads="1"/>
          </p:cNvSpPr>
          <p:nvPr/>
        </p:nvSpPr>
        <p:spPr bwMode="auto">
          <a:xfrm>
            <a:off x="760412" y="4502820"/>
            <a:ext cx="8060059" cy="1014412"/>
          </a:xfrm>
          <a:prstGeom prst="rect">
            <a:avLst/>
          </a:prstGeom>
          <a:noFill/>
          <a:ln w="3175" algn="ctr">
            <a:noFill/>
            <a:prstDash val="dash"/>
            <a:miter lim="800000"/>
            <a:headEnd/>
            <a:tailEnd/>
          </a:ln>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auto">
              <a:lnSpc>
                <a:spcPct val="150000"/>
              </a:lnSpc>
              <a:spcBef>
                <a:spcPts val="0"/>
              </a:spcBef>
              <a:spcAft>
                <a:spcPts val="0"/>
              </a:spcAft>
              <a:buClr>
                <a:srgbClr val="5B8CC1"/>
              </a:buClr>
              <a:buFont typeface="Wingdings" pitchFamily="2" charset="2"/>
              <a:buNone/>
              <a:defRPr/>
            </a:pPr>
            <a:r>
              <a:rPr lang="en-US" altLang="zh-CN" sz="2400" b="1" kern="0" dirty="0">
                <a:solidFill>
                  <a:srgbClr val="00B0F0"/>
                </a:solidFill>
                <a:latin typeface="+mj-lt"/>
                <a:ea typeface="微软雅黑" pitchFamily="34" charset="-122"/>
              </a:rPr>
              <a:t>ASME</a:t>
            </a:r>
            <a:r>
              <a:rPr lang="zh-CN" altLang="en-US" sz="2400" b="1" kern="0" dirty="0">
                <a:solidFill>
                  <a:srgbClr val="00B0F0"/>
                </a:solidFill>
                <a:latin typeface="+mj-lt"/>
                <a:ea typeface="微软雅黑" pitchFamily="34" charset="-122"/>
              </a:rPr>
              <a:t>出版物数据库在中国由 </a:t>
            </a:r>
            <a:r>
              <a:rPr lang="en-US" altLang="zh-CN" sz="2400" b="1" kern="0" dirty="0">
                <a:solidFill>
                  <a:srgbClr val="00B0F0"/>
                </a:solidFill>
                <a:latin typeface="+mj-lt"/>
                <a:ea typeface="微软雅黑" pitchFamily="34" charset="-122"/>
              </a:rPr>
              <a:t>iGroup </a:t>
            </a:r>
            <a:r>
              <a:rPr lang="zh-CN" altLang="en-US" sz="2400" b="1" kern="0" dirty="0">
                <a:solidFill>
                  <a:srgbClr val="00B0F0"/>
                </a:solidFill>
                <a:latin typeface="+mj-lt"/>
                <a:ea typeface="微软雅黑" pitchFamily="34" charset="-122"/>
              </a:rPr>
              <a:t>公司独家代理</a:t>
            </a:r>
            <a:endParaRPr lang="en-US" altLang="zh-CN" sz="2400" b="1" kern="0" dirty="0">
              <a:solidFill>
                <a:srgbClr val="00B0F0"/>
              </a:solidFill>
              <a:latin typeface="+mj-lt"/>
              <a:ea typeface="微软雅黑" pitchFamily="34" charset="-122"/>
            </a:endParaRPr>
          </a:p>
          <a:p>
            <a:pPr fontAlgn="auto">
              <a:lnSpc>
                <a:spcPct val="150000"/>
              </a:lnSpc>
              <a:spcBef>
                <a:spcPts val="0"/>
              </a:spcBef>
              <a:spcAft>
                <a:spcPts val="0"/>
              </a:spcAft>
              <a:buClr>
                <a:srgbClr val="5B8CC1"/>
              </a:buClr>
              <a:buFont typeface="Wingdings" pitchFamily="2" charset="2"/>
              <a:buNone/>
              <a:defRPr/>
            </a:pPr>
            <a:r>
              <a:rPr lang="en-US" altLang="zh-CN" sz="2400" u="sng" kern="0" dirty="0">
                <a:latin typeface="+mj-lt"/>
                <a:ea typeface="微软雅黑" pitchFamily="34" charset="-122"/>
              </a:rPr>
              <a:t>http://www.igroup.com.cn</a:t>
            </a:r>
          </a:p>
        </p:txBody>
      </p:sp>
      <p:sp>
        <p:nvSpPr>
          <p:cNvPr id="10" name="Rectangle 3"/>
          <p:cNvSpPr>
            <a:spLocks noChangeArrowheads="1"/>
          </p:cNvSpPr>
          <p:nvPr/>
        </p:nvSpPr>
        <p:spPr bwMode="auto">
          <a:xfrm>
            <a:off x="740073" y="2918644"/>
            <a:ext cx="6064175" cy="954087"/>
          </a:xfrm>
          <a:prstGeom prst="rect">
            <a:avLst/>
          </a:prstGeom>
          <a:noFill/>
          <a:ln w="3175" algn="ctr">
            <a:noFill/>
            <a:prstDash val="dash"/>
            <a:miter lim="800000"/>
            <a:headEnd/>
            <a:tailEnd/>
          </a:ln>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auto">
              <a:lnSpc>
                <a:spcPct val="150000"/>
              </a:lnSpc>
              <a:spcBef>
                <a:spcPts val="0"/>
              </a:spcBef>
              <a:spcAft>
                <a:spcPts val="0"/>
              </a:spcAft>
              <a:buClr>
                <a:srgbClr val="5B8CC1"/>
              </a:buClr>
              <a:buFont typeface="Wingdings" pitchFamily="2" charset="2"/>
              <a:buNone/>
              <a:defRPr/>
            </a:pPr>
            <a:r>
              <a:rPr lang="zh-CN" altLang="en-US" sz="2400" b="1" kern="0" dirty="0">
                <a:solidFill>
                  <a:srgbClr val="00B0F0"/>
                </a:solidFill>
                <a:latin typeface="+mj-lt"/>
                <a:ea typeface="微软雅黑" pitchFamily="34" charset="-122"/>
              </a:rPr>
              <a:t>查看 </a:t>
            </a:r>
            <a:r>
              <a:rPr lang="en-US" altLang="zh-CN" sz="2400" b="1" kern="0" dirty="0">
                <a:solidFill>
                  <a:srgbClr val="00B0F0"/>
                </a:solidFill>
                <a:latin typeface="+mj-lt"/>
                <a:ea typeface="微软雅黑" pitchFamily="34" charset="-122"/>
              </a:rPr>
              <a:t>ASME</a:t>
            </a:r>
            <a:r>
              <a:rPr lang="zh-CN" altLang="en-US" sz="2400" b="1" kern="0" dirty="0">
                <a:solidFill>
                  <a:srgbClr val="00B0F0"/>
                </a:solidFill>
                <a:latin typeface="+mj-lt"/>
                <a:ea typeface="微软雅黑" pitchFamily="34" charset="-122"/>
              </a:rPr>
              <a:t>规范和标准，请访问：</a:t>
            </a:r>
            <a:r>
              <a:rPr lang="en-US" altLang="zh-CN" sz="2400" u="sng" kern="0" dirty="0">
                <a:latin typeface="+mj-lt"/>
                <a:ea typeface="微软雅黑" pitchFamily="34" charset="-122"/>
              </a:rPr>
              <a:t>http://asmestandardscollection.org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Rectangle 4"/>
          <p:cNvSpPr>
            <a:spLocks noChangeArrowheads="1"/>
          </p:cNvSpPr>
          <p:nvPr/>
        </p:nvSpPr>
        <p:spPr bwMode="auto">
          <a:xfrm>
            <a:off x="827584" y="2420888"/>
            <a:ext cx="7772400" cy="1368152"/>
          </a:xfrm>
          <a:prstGeom prst="rect">
            <a:avLst/>
          </a:prstGeom>
          <a:noFill/>
          <a:ln w="9525">
            <a:noFill/>
            <a:miter lim="800000"/>
            <a:headEnd/>
            <a:tailEnd/>
          </a:ln>
          <a:effectLst/>
        </p:spPr>
        <p:txBody>
          <a:bodyPr/>
          <a:lstStyle/>
          <a:p>
            <a:pPr algn="l">
              <a:spcBef>
                <a:spcPct val="20000"/>
              </a:spcBef>
            </a:pPr>
            <a:r>
              <a:rPr lang="en-US" altLang="zh-CN" sz="2100" b="1" dirty="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请合理使用资源，注意知识产权的保护。</a:t>
            </a:r>
          </a:p>
          <a:p>
            <a:pPr>
              <a:lnSpc>
                <a:spcPts val="1800"/>
              </a:lnSpc>
              <a:spcBef>
                <a:spcPct val="20000"/>
              </a:spcBef>
            </a:pPr>
            <a:endParaRPr lang="zh-CN" altLang="en-US" sz="2100" b="1" dirty="0">
              <a:solidFill>
                <a:schemeClr val="tx1">
                  <a:lumMod val="75000"/>
                  <a:lumOff val="25000"/>
                </a:schemeClr>
              </a:solidFill>
              <a:latin typeface="微软雅黑" pitchFamily="34" charset="-122"/>
              <a:ea typeface="微软雅黑" pitchFamily="34" charset="-122"/>
            </a:endParaRPr>
          </a:p>
          <a:p>
            <a:pPr algn="l">
              <a:spcBef>
                <a:spcPct val="20000"/>
              </a:spcBef>
            </a:pPr>
            <a:r>
              <a:rPr lang="en-US" altLang="zh-CN" sz="2100" b="1" dirty="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请不要使用下载软件进行下载，请不要进行系统性批量下载。</a:t>
            </a:r>
          </a:p>
        </p:txBody>
      </p:sp>
      <p:sp>
        <p:nvSpPr>
          <p:cNvPr id="5" name="标题 1"/>
          <p:cNvSpPr txBox="1">
            <a:spLocks/>
          </p:cNvSpPr>
          <p:nvPr/>
        </p:nvSpPr>
        <p:spPr>
          <a:xfrm>
            <a:off x="518864" y="1412776"/>
            <a:ext cx="8229600" cy="796908"/>
          </a:xfrm>
          <a:prstGeom prst="rect">
            <a:avLst/>
          </a:prstGeom>
          <a:noFill/>
          <a:ln w="9525">
            <a:noFill/>
            <a:miter lim="800000"/>
            <a:headEnd/>
            <a:tailEnd/>
          </a:ln>
        </p:spPr>
        <p:txBody>
          <a:bodyPr/>
          <a:lstStyle/>
          <a:p>
            <a:pPr marL="342900" marR="0" lvl="0" indent="-342900" algn="ctr" fontAlgn="base">
              <a:lnSpc>
                <a:spcPct val="100000"/>
              </a:lnSpc>
              <a:spcBef>
                <a:spcPts val="600"/>
              </a:spcBef>
              <a:spcAft>
                <a:spcPct val="0"/>
              </a:spcAft>
              <a:buClrTx/>
              <a:buSzTx/>
              <a:tabLst/>
              <a:defRPr/>
            </a:pPr>
            <a:r>
              <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rPr>
              <a:t>合理使用</a:t>
            </a:r>
          </a:p>
        </p:txBody>
      </p:sp>
      <p:pic>
        <p:nvPicPr>
          <p:cNvPr id="9218" name="Picture 2" descr="https://timgsa.baidu.com/timg?image&amp;quality=80&amp;size=b9999_10000&amp;sec=1498025394829&amp;di=6cefa2dfeff8aa7d9d79a3515735385f&amp;imgtype=0&amp;src=http%3A%2F%2Fpic.58pic.com%2F58pic%2F15%2F47%2F30%2F55e58PIC2mq_1024.png"/>
          <p:cNvPicPr>
            <a:picLocks noChangeAspect="1" noChangeArrowheads="1"/>
          </p:cNvPicPr>
          <p:nvPr/>
        </p:nvPicPr>
        <p:blipFill>
          <a:blip r:embed="rId3" cstate="print"/>
          <a:srcRect/>
          <a:stretch>
            <a:fillRect/>
          </a:stretch>
        </p:blipFill>
        <p:spPr bwMode="auto">
          <a:xfrm>
            <a:off x="2555776" y="4197415"/>
            <a:ext cx="4248472" cy="1895881"/>
          </a:xfrm>
          <a:prstGeom prst="rect">
            <a:avLst/>
          </a:prstGeom>
          <a:noFill/>
        </p:spPr>
      </p:pic>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76872"/>
            <a:ext cx="9144000" cy="3672408"/>
          </a:xfrm>
          <a:prstGeom prst="rect">
            <a:avLst/>
          </a:prstGeom>
          <a:solidFill>
            <a:schemeClr val="bg1">
              <a:lumMod val="85000"/>
            </a:schemeClr>
          </a:solidFill>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zh-CN" altLang="zh-CN">
              <a:solidFill>
                <a:srgbClr val="FFCC00"/>
              </a:solidFill>
              <a:latin typeface="微软雅黑" pitchFamily="34" charset="-122"/>
              <a:ea typeface="微软雅黑" pitchFamily="34" charset="-122"/>
            </a:endParaRPr>
          </a:p>
        </p:txBody>
      </p:sp>
      <p:sp>
        <p:nvSpPr>
          <p:cNvPr id="8" name="Text Box 4"/>
          <p:cNvSpPr txBox="1">
            <a:spLocks noChangeArrowheads="1"/>
          </p:cNvSpPr>
          <p:nvPr/>
        </p:nvSpPr>
        <p:spPr bwMode="auto">
          <a:xfrm>
            <a:off x="642938" y="1330457"/>
            <a:ext cx="4990405" cy="923330"/>
          </a:xfrm>
          <a:prstGeom prst="rect">
            <a:avLst/>
          </a:prstGeom>
          <a:noFill/>
          <a:ln w="9525">
            <a:noFill/>
            <a:miter lim="800000"/>
            <a:headEnd/>
            <a:tailEnd/>
          </a:ln>
        </p:spPr>
        <p:txBody>
          <a:bodyPr wrap="none">
            <a:spAutoFit/>
          </a:bodyPr>
          <a:lstStyle/>
          <a:p>
            <a:pPr>
              <a:lnSpc>
                <a:spcPct val="150000"/>
              </a:lnSpc>
            </a:pPr>
            <a:r>
              <a:rPr lang="en-US" altLang="zh-CN" b="1" dirty="0">
                <a:solidFill>
                  <a:schemeClr val="tx2"/>
                </a:solidFill>
                <a:latin typeface="微软雅黑" pitchFamily="34" charset="-122"/>
                <a:ea typeface="微软雅黑" pitchFamily="34" charset="-122"/>
              </a:rPr>
              <a:t>ASME </a:t>
            </a:r>
            <a:r>
              <a:rPr lang="zh-CN" altLang="en-US" b="1" dirty="0">
                <a:solidFill>
                  <a:schemeClr val="tx2"/>
                </a:solidFill>
                <a:latin typeface="微软雅黑" pitchFamily="34" charset="-122"/>
                <a:ea typeface="微软雅黑" pitchFamily="34" charset="-122"/>
              </a:rPr>
              <a:t>系列数据库 </a:t>
            </a:r>
            <a:r>
              <a:rPr lang="zh-CN" altLang="en-US" b="1" dirty="0">
                <a:solidFill>
                  <a:srgbClr val="000000"/>
                </a:solidFill>
                <a:latin typeface="微软雅黑" pitchFamily="34" charset="-122"/>
                <a:ea typeface="微软雅黑" pitchFamily="34" charset="-122"/>
              </a:rPr>
              <a:t>在国内由</a:t>
            </a:r>
            <a:r>
              <a:rPr lang="en-US" altLang="zh-CN" b="1" dirty="0">
                <a:solidFill>
                  <a:srgbClr val="000000"/>
                </a:solidFill>
                <a:latin typeface="微软雅黑" pitchFamily="34" charset="-122"/>
                <a:ea typeface="微软雅黑" pitchFamily="34" charset="-122"/>
              </a:rPr>
              <a:t>iGroup</a:t>
            </a:r>
            <a:r>
              <a:rPr lang="zh-CN" altLang="en-US" b="1" dirty="0">
                <a:solidFill>
                  <a:srgbClr val="000000"/>
                </a:solidFill>
                <a:latin typeface="微软雅黑" pitchFamily="34" charset="-122"/>
                <a:ea typeface="微软雅黑" pitchFamily="34" charset="-122"/>
              </a:rPr>
              <a:t>公司代理，</a:t>
            </a:r>
          </a:p>
          <a:p>
            <a:pPr>
              <a:lnSpc>
                <a:spcPct val="150000"/>
              </a:lnSpc>
            </a:pPr>
            <a:r>
              <a:rPr lang="zh-CN" altLang="en-US" b="1" dirty="0">
                <a:solidFill>
                  <a:srgbClr val="000000"/>
                </a:solidFill>
                <a:latin typeface="微软雅黑" pitchFamily="34" charset="-122"/>
                <a:ea typeface="微软雅黑" pitchFamily="34" charset="-122"/>
              </a:rPr>
              <a:t>请就近联系以下</a:t>
            </a:r>
            <a:r>
              <a:rPr lang="en-US" altLang="zh-CN" b="1" dirty="0">
                <a:solidFill>
                  <a:srgbClr val="000000"/>
                </a:solidFill>
                <a:latin typeface="微软雅黑" pitchFamily="34" charset="-122"/>
                <a:ea typeface="微软雅黑" pitchFamily="34" charset="-122"/>
              </a:rPr>
              <a:t>iGroup</a:t>
            </a:r>
            <a:r>
              <a:rPr lang="zh-CN" altLang="en-US" b="1" dirty="0">
                <a:solidFill>
                  <a:srgbClr val="000000"/>
                </a:solidFill>
                <a:latin typeface="微软雅黑" pitchFamily="34" charset="-122"/>
                <a:ea typeface="微软雅黑" pitchFamily="34" charset="-122"/>
              </a:rPr>
              <a:t>各代表处。</a:t>
            </a:r>
          </a:p>
        </p:txBody>
      </p:sp>
      <p:sp>
        <p:nvSpPr>
          <p:cNvPr id="9" name="Text Box 6"/>
          <p:cNvSpPr txBox="1">
            <a:spLocks noChangeArrowheads="1"/>
          </p:cNvSpPr>
          <p:nvPr/>
        </p:nvSpPr>
        <p:spPr bwMode="auto">
          <a:xfrm>
            <a:off x="709613" y="2500313"/>
            <a:ext cx="3733800" cy="646112"/>
          </a:xfrm>
          <a:prstGeom prst="rect">
            <a:avLst/>
          </a:prstGeom>
          <a:noFill/>
          <a:ln w="9525">
            <a:noFill/>
            <a:miter lim="800000"/>
            <a:headEnd/>
            <a:tailEnd/>
          </a:ln>
        </p:spPr>
        <p:txBody>
          <a:bodyPr>
            <a:spAutoFit/>
          </a:bodyPr>
          <a:lstStyle/>
          <a:p>
            <a:r>
              <a:rPr lang="en-US" altLang="zh-CN" b="1" dirty="0">
                <a:solidFill>
                  <a:srgbClr val="000000"/>
                </a:solidFill>
                <a:latin typeface="微软雅黑" pitchFamily="34" charset="-122"/>
                <a:ea typeface="微软雅黑" pitchFamily="34" charset="-122"/>
              </a:rPr>
              <a:t>iGroup </a:t>
            </a:r>
            <a:r>
              <a:rPr lang="en-US" altLang="zh-CN" b="1" dirty="0">
                <a:solidFill>
                  <a:srgbClr val="000000"/>
                </a:solidFill>
                <a:latin typeface="宋体" pitchFamily="2" charset="-122"/>
              </a:rPr>
              <a:t>· </a:t>
            </a:r>
            <a:r>
              <a:rPr lang="zh-CN" altLang="en-US" b="1" dirty="0">
                <a:solidFill>
                  <a:srgbClr val="000000"/>
                </a:solidFill>
                <a:latin typeface="微软雅黑" pitchFamily="34" charset="-122"/>
                <a:ea typeface="微软雅黑" pitchFamily="34" charset="-122"/>
              </a:rPr>
              <a:t>中国</a:t>
            </a:r>
          </a:p>
          <a:p>
            <a:r>
              <a:rPr lang="en-US" altLang="zh-CN" dirty="0">
                <a:solidFill>
                  <a:srgbClr val="000000"/>
                </a:solidFill>
                <a:latin typeface="微软雅黑" pitchFamily="34" charset="-122"/>
                <a:ea typeface="微软雅黑" pitchFamily="34" charset="-122"/>
              </a:rPr>
              <a:t>Email</a:t>
            </a:r>
            <a:r>
              <a:rPr lang="zh-CN" altLang="en-US" dirty="0">
                <a:solidFill>
                  <a:srgbClr val="000000"/>
                </a:solidFill>
                <a:latin typeface="微软雅黑" pitchFamily="34" charset="-122"/>
                <a:ea typeface="微软雅黑" pitchFamily="34" charset="-122"/>
              </a:rPr>
              <a:t>：</a:t>
            </a:r>
            <a:r>
              <a:rPr lang="en-US" altLang="zh-CN" dirty="0">
                <a:solidFill>
                  <a:srgbClr val="000000"/>
                </a:solidFill>
                <a:latin typeface="微软雅黑" pitchFamily="34" charset="-122"/>
                <a:ea typeface="微软雅黑" pitchFamily="34" charset="-122"/>
                <a:hlinkClick r:id="rId2"/>
              </a:rPr>
              <a:t>info@igroup.com.cn</a:t>
            </a:r>
            <a:endParaRPr lang="en-US" altLang="zh-CN" dirty="0">
              <a:solidFill>
                <a:srgbClr val="000000"/>
              </a:solidFill>
              <a:latin typeface="微软雅黑" pitchFamily="34" charset="-122"/>
              <a:ea typeface="微软雅黑" pitchFamily="34" charset="-122"/>
            </a:endParaRPr>
          </a:p>
        </p:txBody>
      </p:sp>
      <p:sp>
        <p:nvSpPr>
          <p:cNvPr id="10" name="Text Box 7"/>
          <p:cNvSpPr txBox="1">
            <a:spLocks noChangeArrowheads="1"/>
          </p:cNvSpPr>
          <p:nvPr/>
        </p:nvSpPr>
        <p:spPr bwMode="auto">
          <a:xfrm>
            <a:off x="709613" y="3286125"/>
            <a:ext cx="3648075"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上海：上海市斜土路</a:t>
            </a:r>
            <a:r>
              <a:rPr lang="en-US" altLang="zh-CN" sz="1600" dirty="0">
                <a:solidFill>
                  <a:srgbClr val="000000"/>
                </a:solidFill>
                <a:latin typeface="微软雅黑" pitchFamily="34" charset="-122"/>
                <a:ea typeface="微软雅黑" pitchFamily="34" charset="-122"/>
              </a:rPr>
              <a:t>2899</a:t>
            </a:r>
            <a:r>
              <a:rPr lang="zh-CN" altLang="en-US" sz="1600" dirty="0">
                <a:solidFill>
                  <a:srgbClr val="000000"/>
                </a:solidFill>
                <a:latin typeface="微软雅黑" pitchFamily="34" charset="-122"/>
                <a:ea typeface="微软雅黑" pitchFamily="34" charset="-122"/>
              </a:rPr>
              <a:t>号甲</a:t>
            </a:r>
            <a:r>
              <a:rPr lang="en-US" altLang="zh-CN" sz="1600" dirty="0">
                <a:solidFill>
                  <a:srgbClr val="000000"/>
                </a:solidFill>
                <a:latin typeface="微软雅黑" pitchFamily="34" charset="-122"/>
                <a:ea typeface="微软雅黑" pitchFamily="34" charset="-122"/>
              </a:rPr>
              <a:t>B</a:t>
            </a:r>
            <a:r>
              <a:rPr lang="zh-CN" altLang="en-US" sz="1600" dirty="0">
                <a:solidFill>
                  <a:srgbClr val="000000"/>
                </a:solidFill>
                <a:latin typeface="微软雅黑" pitchFamily="34" charset="-122"/>
                <a:ea typeface="微软雅黑" pitchFamily="34" charset="-122"/>
              </a:rPr>
              <a:t>栋</a:t>
            </a:r>
            <a:r>
              <a:rPr lang="en-US" altLang="zh-CN" sz="1600" dirty="0">
                <a:solidFill>
                  <a:srgbClr val="000000"/>
                </a:solidFill>
                <a:latin typeface="微软雅黑" pitchFamily="34" charset="-122"/>
                <a:ea typeface="微软雅黑" pitchFamily="34" charset="-122"/>
              </a:rPr>
              <a:t>601</a:t>
            </a:r>
            <a:r>
              <a:rPr lang="zh-CN" altLang="en-US" sz="1600" dirty="0">
                <a:solidFill>
                  <a:srgbClr val="000000"/>
                </a:solidFill>
                <a:latin typeface="微软雅黑" pitchFamily="34" charset="-122"/>
                <a:ea typeface="微软雅黑" pitchFamily="34" charset="-122"/>
              </a:rPr>
              <a:t>（光启文化广场）</a:t>
            </a:r>
            <a:endParaRPr lang="en-US" altLang="zh-CN" sz="1600" dirty="0">
              <a:solidFill>
                <a:srgbClr val="000000"/>
              </a:solidFill>
              <a:latin typeface="微软雅黑" pitchFamily="34" charset="-122"/>
              <a:ea typeface="微软雅黑" pitchFamily="34" charset="-122"/>
            </a:endParaRPr>
          </a:p>
          <a:p>
            <a:r>
              <a:rPr lang="en-US" altLang="zh-CN" sz="1600" dirty="0">
                <a:solidFill>
                  <a:srgbClr val="000000"/>
                </a:solidFill>
                <a:latin typeface="微软雅黑" pitchFamily="34" charset="-122"/>
                <a:ea typeface="微软雅黑" pitchFamily="34" charset="-122"/>
              </a:rPr>
              <a:t>Tel: 021-64454595</a:t>
            </a:r>
          </a:p>
          <a:p>
            <a:r>
              <a:rPr lang="en-US" altLang="zh-CN" sz="1600" dirty="0">
                <a:solidFill>
                  <a:srgbClr val="000000"/>
                </a:solidFill>
                <a:latin typeface="微软雅黑" pitchFamily="34" charset="-122"/>
                <a:ea typeface="微软雅黑" pitchFamily="34" charset="-122"/>
              </a:rPr>
              <a:t>Fax: 8032</a:t>
            </a:r>
          </a:p>
        </p:txBody>
      </p:sp>
      <p:sp>
        <p:nvSpPr>
          <p:cNvPr id="11" name="Text Box 8"/>
          <p:cNvSpPr txBox="1">
            <a:spLocks noChangeArrowheads="1"/>
          </p:cNvSpPr>
          <p:nvPr/>
        </p:nvSpPr>
        <p:spPr bwMode="auto">
          <a:xfrm>
            <a:off x="4857750" y="4505325"/>
            <a:ext cx="365760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西安：陕西省西安市碑林区长安路长安大街</a:t>
            </a:r>
            <a:r>
              <a:rPr lang="en-US" altLang="zh-CN" sz="1600" dirty="0">
                <a:solidFill>
                  <a:srgbClr val="000000"/>
                </a:solidFill>
                <a:latin typeface="微软雅黑" pitchFamily="34" charset="-122"/>
                <a:ea typeface="微软雅黑" pitchFamily="34" charset="-122"/>
              </a:rPr>
              <a:t>3</a:t>
            </a:r>
            <a:r>
              <a:rPr lang="zh-CN" altLang="en-US" sz="1600" dirty="0">
                <a:solidFill>
                  <a:srgbClr val="000000"/>
                </a:solidFill>
                <a:latin typeface="微软雅黑" pitchFamily="34" charset="-122"/>
                <a:ea typeface="微软雅黑" pitchFamily="34" charset="-122"/>
              </a:rPr>
              <a:t>号</a:t>
            </a:r>
            <a:r>
              <a:rPr lang="en-US" altLang="zh-CN" sz="1600" dirty="0">
                <a:solidFill>
                  <a:srgbClr val="000000"/>
                </a:solidFill>
                <a:latin typeface="微软雅黑" pitchFamily="34" charset="-122"/>
                <a:ea typeface="微软雅黑" pitchFamily="34" charset="-122"/>
              </a:rPr>
              <a:t>CASA--A</a:t>
            </a:r>
            <a:r>
              <a:rPr lang="zh-CN" altLang="en-US" sz="1600" dirty="0">
                <a:solidFill>
                  <a:srgbClr val="000000"/>
                </a:solidFill>
                <a:latin typeface="微软雅黑" pitchFamily="34" charset="-122"/>
                <a:ea typeface="微软雅黑" pitchFamily="34" charset="-122"/>
              </a:rPr>
              <a:t>座</a:t>
            </a:r>
            <a:r>
              <a:rPr lang="en-US" altLang="zh-CN" sz="1600" dirty="0">
                <a:solidFill>
                  <a:srgbClr val="000000"/>
                </a:solidFill>
                <a:latin typeface="微软雅黑" pitchFamily="34" charset="-122"/>
                <a:ea typeface="微软雅黑" pitchFamily="34" charset="-122"/>
              </a:rPr>
              <a:t>--2207(710061) </a:t>
            </a:r>
          </a:p>
          <a:p>
            <a:r>
              <a:rPr lang="en-US" altLang="zh-CN" sz="1600" dirty="0">
                <a:solidFill>
                  <a:srgbClr val="000000"/>
                </a:solidFill>
                <a:latin typeface="微软雅黑" pitchFamily="34" charset="-122"/>
                <a:ea typeface="微软雅黑" pitchFamily="34" charset="-122"/>
              </a:rPr>
              <a:t>Tel: 029-89353458</a:t>
            </a:r>
          </a:p>
          <a:p>
            <a:r>
              <a:rPr lang="en-US" altLang="zh-CN" sz="1600" dirty="0">
                <a:solidFill>
                  <a:srgbClr val="000000"/>
                </a:solidFill>
                <a:latin typeface="微软雅黑" pitchFamily="34" charset="-122"/>
                <a:ea typeface="微软雅黑" pitchFamily="34" charset="-122"/>
              </a:rPr>
              <a:t>Fax: 029-89353458</a:t>
            </a:r>
          </a:p>
        </p:txBody>
      </p:sp>
      <p:sp>
        <p:nvSpPr>
          <p:cNvPr id="12" name="Text Box 9"/>
          <p:cNvSpPr txBox="1">
            <a:spLocks noChangeArrowheads="1"/>
          </p:cNvSpPr>
          <p:nvPr/>
        </p:nvSpPr>
        <p:spPr bwMode="auto">
          <a:xfrm>
            <a:off x="709613" y="4505325"/>
            <a:ext cx="3657600" cy="1069975"/>
          </a:xfrm>
          <a:prstGeom prst="rect">
            <a:avLst/>
          </a:prstGeom>
          <a:noFill/>
          <a:ln w="9525" algn="ctr">
            <a:noFill/>
            <a:miter lim="800000"/>
            <a:headEnd/>
            <a:tailEnd/>
          </a:ln>
        </p:spPr>
        <p:txBody>
          <a:bodyPr>
            <a:spAutoFit/>
          </a:bodyPr>
          <a:lstStyle/>
          <a:p>
            <a:r>
              <a:rPr lang="zh-CN" altLang="en-US" sz="1600">
                <a:solidFill>
                  <a:srgbClr val="000000"/>
                </a:solidFill>
                <a:latin typeface="微软雅黑" pitchFamily="34" charset="-122"/>
                <a:ea typeface="微软雅黑" pitchFamily="34" charset="-122"/>
              </a:rPr>
              <a:t>广州：越秀区东风中路</a:t>
            </a:r>
            <a:r>
              <a:rPr lang="en-US" altLang="zh-CN" sz="1600">
                <a:solidFill>
                  <a:srgbClr val="000000"/>
                </a:solidFill>
                <a:latin typeface="微软雅黑" pitchFamily="34" charset="-122"/>
                <a:ea typeface="微软雅黑" pitchFamily="34" charset="-122"/>
              </a:rPr>
              <a:t>318</a:t>
            </a:r>
            <a:r>
              <a:rPr lang="zh-CN" altLang="en-US" sz="1600">
                <a:solidFill>
                  <a:srgbClr val="000000"/>
                </a:solidFill>
                <a:latin typeface="微软雅黑" pitchFamily="34" charset="-122"/>
                <a:ea typeface="微软雅黑" pitchFamily="34" charset="-122"/>
              </a:rPr>
              <a:t>号嘉业大厦</a:t>
            </a:r>
            <a:r>
              <a:rPr lang="en-US" altLang="zh-CN" sz="1600">
                <a:solidFill>
                  <a:srgbClr val="000000"/>
                </a:solidFill>
                <a:latin typeface="微软雅黑" pitchFamily="34" charset="-122"/>
                <a:ea typeface="微软雅黑" pitchFamily="34" charset="-122"/>
              </a:rPr>
              <a:t>2705</a:t>
            </a:r>
            <a:r>
              <a:rPr lang="zh-CN" altLang="en-US" sz="1600">
                <a:solidFill>
                  <a:srgbClr val="000000"/>
                </a:solidFill>
                <a:latin typeface="微软雅黑" pitchFamily="34" charset="-122"/>
                <a:ea typeface="微软雅黑" pitchFamily="34" charset="-122"/>
              </a:rPr>
              <a:t>室</a:t>
            </a:r>
            <a:r>
              <a:rPr lang="en-US" altLang="zh-CN" sz="1600">
                <a:solidFill>
                  <a:srgbClr val="000000"/>
                </a:solidFill>
                <a:latin typeface="微软雅黑" pitchFamily="34" charset="-122"/>
                <a:ea typeface="微软雅黑" pitchFamily="34" charset="-122"/>
              </a:rPr>
              <a:t>(510030)</a:t>
            </a:r>
          </a:p>
          <a:p>
            <a:r>
              <a:rPr lang="en-US" altLang="zh-CN" sz="1600">
                <a:solidFill>
                  <a:srgbClr val="000000"/>
                </a:solidFill>
                <a:latin typeface="微软雅黑" pitchFamily="34" charset="-122"/>
                <a:ea typeface="微软雅黑" pitchFamily="34" charset="-122"/>
              </a:rPr>
              <a:t>Tel: 020-83274076</a:t>
            </a:r>
          </a:p>
          <a:p>
            <a:r>
              <a:rPr lang="en-US" altLang="zh-CN" sz="1600">
                <a:solidFill>
                  <a:srgbClr val="000000"/>
                </a:solidFill>
                <a:latin typeface="微软雅黑" pitchFamily="34" charset="-122"/>
                <a:ea typeface="微软雅黑" pitchFamily="34" charset="-122"/>
              </a:rPr>
              <a:t>Fax: 020-83274078</a:t>
            </a:r>
          </a:p>
        </p:txBody>
      </p:sp>
      <p:sp>
        <p:nvSpPr>
          <p:cNvPr id="13" name="Text Box 10"/>
          <p:cNvSpPr txBox="1">
            <a:spLocks noChangeArrowheads="1"/>
          </p:cNvSpPr>
          <p:nvPr/>
        </p:nvSpPr>
        <p:spPr bwMode="auto">
          <a:xfrm>
            <a:off x="4857750" y="3286125"/>
            <a:ext cx="371475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北京：海淀区知春路</a:t>
            </a:r>
            <a:r>
              <a:rPr lang="en-US" altLang="zh-CN" sz="1600" dirty="0">
                <a:solidFill>
                  <a:srgbClr val="000000"/>
                </a:solidFill>
                <a:latin typeface="微软雅黑" pitchFamily="34" charset="-122"/>
                <a:ea typeface="微软雅黑" pitchFamily="34" charset="-122"/>
              </a:rPr>
              <a:t>1</a:t>
            </a:r>
            <a:r>
              <a:rPr lang="zh-CN" altLang="en-US" sz="1600" dirty="0">
                <a:solidFill>
                  <a:srgbClr val="000000"/>
                </a:solidFill>
                <a:latin typeface="微软雅黑" pitchFamily="34" charset="-122"/>
                <a:ea typeface="微软雅黑" pitchFamily="34" charset="-122"/>
              </a:rPr>
              <a:t>号学院国际大厦</a:t>
            </a:r>
            <a:r>
              <a:rPr lang="en-US" altLang="zh-CN" sz="1600" dirty="0">
                <a:solidFill>
                  <a:srgbClr val="000000"/>
                </a:solidFill>
                <a:latin typeface="微软雅黑" pitchFamily="34" charset="-122"/>
                <a:ea typeface="微软雅黑" pitchFamily="34" charset="-122"/>
              </a:rPr>
              <a:t>1213</a:t>
            </a:r>
            <a:r>
              <a:rPr lang="zh-CN" altLang="en-US" sz="1600" dirty="0">
                <a:solidFill>
                  <a:srgbClr val="000000"/>
                </a:solidFill>
                <a:latin typeface="微软雅黑" pitchFamily="34" charset="-122"/>
                <a:ea typeface="微软雅黑" pitchFamily="34" charset="-122"/>
              </a:rPr>
              <a:t>室（</a:t>
            </a:r>
            <a:r>
              <a:rPr lang="en-US" altLang="zh-CN" sz="1600" dirty="0">
                <a:solidFill>
                  <a:srgbClr val="000000"/>
                </a:solidFill>
                <a:latin typeface="微软雅黑" pitchFamily="34" charset="-122"/>
                <a:ea typeface="微软雅黑" pitchFamily="34" charset="-122"/>
              </a:rPr>
              <a:t>100083</a:t>
            </a:r>
            <a:r>
              <a:rPr lang="zh-CN" altLang="en-US" sz="1600" dirty="0">
                <a:solidFill>
                  <a:srgbClr val="000000"/>
                </a:solidFill>
                <a:latin typeface="微软雅黑" pitchFamily="34" charset="-122"/>
                <a:ea typeface="微软雅黑" pitchFamily="34" charset="-122"/>
              </a:rPr>
              <a:t>） </a:t>
            </a:r>
          </a:p>
          <a:p>
            <a:r>
              <a:rPr lang="en-US" altLang="zh-CN" sz="1600" dirty="0">
                <a:solidFill>
                  <a:srgbClr val="000000"/>
                </a:solidFill>
                <a:latin typeface="微软雅黑" pitchFamily="34" charset="-122"/>
                <a:ea typeface="微软雅黑" pitchFamily="34" charset="-122"/>
              </a:rPr>
              <a:t>Tel: 010-82331971</a:t>
            </a:r>
          </a:p>
          <a:p>
            <a:r>
              <a:rPr lang="en-US" altLang="zh-CN" sz="1600" dirty="0">
                <a:solidFill>
                  <a:srgbClr val="000000"/>
                </a:solidFill>
                <a:latin typeface="微软雅黑" pitchFamily="34" charset="-122"/>
                <a:ea typeface="微软雅黑" pitchFamily="34" charset="-122"/>
              </a:rPr>
              <a:t>Fax: 010-82331961</a:t>
            </a:r>
          </a:p>
        </p:txBody>
      </p:sp>
      <p:sp>
        <p:nvSpPr>
          <p:cNvPr id="14" name="Text Box 6"/>
          <p:cNvSpPr txBox="1">
            <a:spLocks noChangeArrowheads="1"/>
          </p:cNvSpPr>
          <p:nvPr/>
        </p:nvSpPr>
        <p:spPr bwMode="auto">
          <a:xfrm>
            <a:off x="3995936" y="6228020"/>
            <a:ext cx="4933753" cy="369332"/>
          </a:xfrm>
          <a:prstGeom prst="rect">
            <a:avLst/>
          </a:prstGeom>
          <a:noFill/>
          <a:ln w="9525">
            <a:noFill/>
            <a:miter lim="800000"/>
            <a:headEnd/>
            <a:tailEnd/>
          </a:ln>
        </p:spPr>
        <p:txBody>
          <a:bodyPr wrap="square">
            <a:spAutoFit/>
          </a:bodyPr>
          <a:lstStyle/>
          <a:p>
            <a:r>
              <a:rPr lang="zh-CN" altLang="en-US" dirty="0">
                <a:solidFill>
                  <a:srgbClr val="000000"/>
                </a:solidFill>
                <a:latin typeface="微软雅黑" pitchFamily="34" charset="-122"/>
                <a:ea typeface="微软雅黑" pitchFamily="34" charset="-122"/>
              </a:rPr>
              <a:t>更多内容，请访问   </a:t>
            </a:r>
            <a:r>
              <a:rPr lang="en-US" altLang="zh-CN" dirty="0">
                <a:solidFill>
                  <a:srgbClr val="000000"/>
                </a:solidFill>
                <a:latin typeface="微软雅黑" pitchFamily="34" charset="-122"/>
                <a:ea typeface="微软雅黑" pitchFamily="34" charset="-122"/>
                <a:hlinkClick r:id="rId3"/>
              </a:rPr>
              <a:t>www.igroup.com.cn</a:t>
            </a:r>
            <a:endParaRPr lang="en-US" altLang="zh-CN" dirty="0">
              <a:solidFill>
                <a:srgbClr val="000000"/>
              </a:solidFill>
              <a:latin typeface="微软雅黑" pitchFamily="34" charset="-122"/>
              <a:ea typeface="微软雅黑" pitchFamily="34" charset="-122"/>
            </a:endParaRP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PPT模板末页.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521968" y="333559"/>
            <a:ext cx="3764280" cy="707886"/>
          </a:xfrm>
          <a:prstGeom prst="rect">
            <a:avLst/>
          </a:prstGeom>
          <a:noFill/>
        </p:spPr>
        <p:txBody>
          <a:bodyPr wrap="square" rtlCol="0">
            <a:spAutoFit/>
          </a:bodyPr>
          <a:lstStyle/>
          <a:p>
            <a:r>
              <a:rPr lang="en-US" altLang="zh-CN" sz="4000" dirty="0">
                <a:latin typeface="微软雅黑" pitchFamily="34" charset="-122"/>
                <a:ea typeface="微软雅黑" pitchFamily="34" charset="-122"/>
              </a:rPr>
              <a:t>iGroup</a:t>
            </a:r>
            <a:r>
              <a:rPr lang="zh-CN" altLang="en-US" sz="4000" dirty="0">
                <a:latin typeface="微软雅黑" pitchFamily="34" charset="-122"/>
                <a:ea typeface="微软雅黑" pitchFamily="34" charset="-122"/>
              </a:rPr>
              <a:t>服务 </a:t>
            </a:r>
          </a:p>
        </p:txBody>
      </p:sp>
      <p:pic>
        <p:nvPicPr>
          <p:cNvPr id="6" name="Picture 2"/>
          <p:cNvPicPr>
            <a:picLocks noChangeAspect="1" noChangeArrowheads="1"/>
          </p:cNvPicPr>
          <p:nvPr/>
        </p:nvPicPr>
        <p:blipFill>
          <a:blip r:embed="rId3" cstate="print"/>
          <a:srcRect/>
          <a:stretch>
            <a:fillRect/>
          </a:stretch>
        </p:blipFill>
        <p:spPr bwMode="auto">
          <a:xfrm>
            <a:off x="2091688" y="1910800"/>
            <a:ext cx="1455003" cy="1372721"/>
          </a:xfrm>
          <a:prstGeom prst="rect">
            <a:avLst/>
          </a:prstGeom>
          <a:noFill/>
          <a:ln w="9525">
            <a:noFill/>
            <a:miter lim="800000"/>
            <a:headEnd/>
            <a:tailEnd/>
          </a:ln>
        </p:spPr>
      </p:pic>
      <p:sp>
        <p:nvSpPr>
          <p:cNvPr id="7" name="TextBox 6"/>
          <p:cNvSpPr txBox="1"/>
          <p:nvPr/>
        </p:nvSpPr>
        <p:spPr>
          <a:xfrm>
            <a:off x="582928" y="1142984"/>
            <a:ext cx="3124200" cy="646331"/>
          </a:xfrm>
          <a:prstGeom prst="rect">
            <a:avLst/>
          </a:prstGeom>
          <a:noFill/>
        </p:spPr>
        <p:txBody>
          <a:bodyPr wrap="square" rtlCol="0">
            <a:spAutoFit/>
          </a:bodyPr>
          <a:lstStyle/>
          <a:p>
            <a:endParaRPr lang="zh-CN" altLang="en-US" dirty="0"/>
          </a:p>
          <a:p>
            <a:r>
              <a:rPr lang="en-US" altLang="zh-CN" b="1" dirty="0">
                <a:latin typeface="微软雅黑" pitchFamily="34" charset="-122"/>
                <a:ea typeface="微软雅黑" pitchFamily="34" charset="-122"/>
              </a:rPr>
              <a:t>iGroup</a:t>
            </a:r>
            <a:r>
              <a:rPr lang="zh-CN" altLang="en-US" b="1" dirty="0">
                <a:latin typeface="微软雅黑" pitchFamily="34" charset="-122"/>
                <a:ea typeface="微软雅黑" pitchFamily="34" charset="-122"/>
              </a:rPr>
              <a:t>信息服务 </a:t>
            </a:r>
          </a:p>
        </p:txBody>
      </p:sp>
      <p:pic>
        <p:nvPicPr>
          <p:cNvPr id="8" name="Picture 3"/>
          <p:cNvPicPr>
            <a:picLocks noChangeAspect="1" noChangeArrowheads="1"/>
          </p:cNvPicPr>
          <p:nvPr/>
        </p:nvPicPr>
        <p:blipFill>
          <a:blip r:embed="rId4" cstate="print"/>
          <a:srcRect/>
          <a:stretch>
            <a:fillRect/>
          </a:stretch>
        </p:blipFill>
        <p:spPr bwMode="auto">
          <a:xfrm>
            <a:off x="6388716" y="1937234"/>
            <a:ext cx="1457960" cy="1375510"/>
          </a:xfrm>
          <a:prstGeom prst="rect">
            <a:avLst/>
          </a:prstGeom>
          <a:noFill/>
          <a:ln w="9525">
            <a:noFill/>
            <a:miter lim="800000"/>
            <a:headEnd/>
            <a:tailEnd/>
          </a:ln>
        </p:spPr>
      </p:pic>
      <p:sp>
        <p:nvSpPr>
          <p:cNvPr id="9" name="矩形 8"/>
          <p:cNvSpPr/>
          <p:nvPr/>
        </p:nvSpPr>
        <p:spPr>
          <a:xfrm>
            <a:off x="4857752" y="3357562"/>
            <a:ext cx="3643338" cy="1156855"/>
          </a:xfrm>
          <a:prstGeom prst="rect">
            <a:avLst/>
          </a:prstGeom>
        </p:spPr>
        <p:txBody>
          <a:bodyPr wrap="square">
            <a:spAutoFit/>
          </a:bodyPr>
          <a:lstStyle/>
          <a:p>
            <a:pPr>
              <a:lnSpc>
                <a:spcPct val="150000"/>
              </a:lnSpc>
            </a:pPr>
            <a:r>
              <a:rPr lang="zh-CN" altLang="en-US" sz="1600" dirty="0">
                <a:solidFill>
                  <a:schemeClr val="tx2"/>
                </a:solidFill>
                <a:latin typeface="微软雅黑" pitchFamily="34" charset="-122"/>
                <a:ea typeface="微软雅黑" pitchFamily="34" charset="-122"/>
              </a:rPr>
              <a:t>“学术猫”微信公众平台专注于为学术研究者提供信息检索、讲座培训以及论文写作投稿与就业方面的知识与经验。</a:t>
            </a:r>
          </a:p>
        </p:txBody>
      </p:sp>
      <p:pic>
        <p:nvPicPr>
          <p:cNvPr id="10" name="Picture 6"/>
          <p:cNvPicPr>
            <a:picLocks noChangeAspect="1" noChangeArrowheads="1"/>
          </p:cNvPicPr>
          <p:nvPr/>
        </p:nvPicPr>
        <p:blipFill>
          <a:blip r:embed="rId5" cstate="print"/>
          <a:srcRect/>
          <a:stretch>
            <a:fillRect/>
          </a:stretch>
        </p:blipFill>
        <p:spPr bwMode="auto">
          <a:xfrm>
            <a:off x="4959015" y="2013049"/>
            <a:ext cx="1299542" cy="1226051"/>
          </a:xfrm>
          <a:prstGeom prst="rect">
            <a:avLst/>
          </a:prstGeom>
          <a:noFill/>
          <a:ln w="9525">
            <a:noFill/>
            <a:miter lim="800000"/>
            <a:headEnd/>
            <a:tailEnd/>
          </a:ln>
        </p:spPr>
      </p:pic>
      <p:sp>
        <p:nvSpPr>
          <p:cNvPr id="11" name="TextBox 10"/>
          <p:cNvSpPr txBox="1"/>
          <p:nvPr/>
        </p:nvSpPr>
        <p:spPr>
          <a:xfrm>
            <a:off x="4874876" y="1429887"/>
            <a:ext cx="25908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学术猫</a:t>
            </a:r>
          </a:p>
        </p:txBody>
      </p:sp>
      <p:pic>
        <p:nvPicPr>
          <p:cNvPr id="12" name="Picture 8" descr="D:\work\VI设计资料\iGroup产品设计\iGroup LOGO\iGroup Logo\iGroup Logo小图\igroup logo .png"/>
          <p:cNvPicPr>
            <a:picLocks noChangeAspect="1" noChangeArrowheads="1"/>
          </p:cNvPicPr>
          <p:nvPr/>
        </p:nvPicPr>
        <p:blipFill>
          <a:blip r:embed="rId6" cstate="print"/>
          <a:srcRect/>
          <a:stretch>
            <a:fillRect/>
          </a:stretch>
        </p:blipFill>
        <p:spPr bwMode="auto">
          <a:xfrm>
            <a:off x="691513" y="2003679"/>
            <a:ext cx="1323975" cy="1191804"/>
          </a:xfrm>
          <a:prstGeom prst="rect">
            <a:avLst/>
          </a:prstGeom>
          <a:noFill/>
        </p:spPr>
      </p:pic>
      <p:sp>
        <p:nvSpPr>
          <p:cNvPr id="13" name="TextBox 12"/>
          <p:cNvSpPr txBox="1"/>
          <p:nvPr/>
        </p:nvSpPr>
        <p:spPr>
          <a:xfrm>
            <a:off x="445768" y="3357562"/>
            <a:ext cx="3697604" cy="1200329"/>
          </a:xfrm>
          <a:prstGeom prst="rect">
            <a:avLst/>
          </a:prstGeom>
          <a:noFill/>
        </p:spPr>
        <p:txBody>
          <a:bodyPr wrap="square" rtlCol="0">
            <a:spAutoFit/>
          </a:bodyPr>
          <a:lstStyle/>
          <a:p>
            <a:pPr>
              <a:lnSpc>
                <a:spcPct val="150000"/>
              </a:lnSpc>
            </a:pPr>
            <a:r>
              <a:rPr lang="zh-CN" altLang="en-US" sz="1600" dirty="0">
                <a:solidFill>
                  <a:schemeClr val="tx2"/>
                </a:solidFill>
                <a:latin typeface="微软雅黑" pitchFamily="34" charset="-122"/>
                <a:ea typeface="微软雅黑" pitchFamily="34" charset="-122"/>
              </a:rPr>
              <a:t>“</a:t>
            </a:r>
            <a:r>
              <a:rPr lang="en-US" altLang="zh-CN" sz="1600" dirty="0">
                <a:solidFill>
                  <a:schemeClr val="tx2"/>
                </a:solidFill>
                <a:latin typeface="微软雅黑" pitchFamily="34" charset="-122"/>
                <a:ea typeface="微软雅黑" pitchFamily="34" charset="-122"/>
              </a:rPr>
              <a:t>iGroup</a:t>
            </a:r>
            <a:r>
              <a:rPr lang="zh-CN" altLang="en-US" sz="1600" dirty="0">
                <a:solidFill>
                  <a:schemeClr val="tx2"/>
                </a:solidFill>
                <a:latin typeface="微软雅黑" pitchFamily="34" charset="-122"/>
                <a:ea typeface="微软雅黑" pitchFamily="34" charset="-122"/>
              </a:rPr>
              <a:t>信息服务”微信公众号是国内最受欢迎的学术图书馆员职业培训和互动交流平台之一。</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a:spLocks/>
          </p:cNvSpPr>
          <p:nvPr/>
        </p:nvSpPr>
        <p:spPr bwMode="auto">
          <a:xfrm>
            <a:off x="684213" y="2788766"/>
            <a:ext cx="6048375" cy="1008063"/>
          </a:xfrm>
          <a:prstGeom prst="rect">
            <a:avLst/>
          </a:prstGeom>
          <a:noFill/>
          <a:ln w="9525">
            <a:noFill/>
            <a:miter lim="800000"/>
            <a:headEnd/>
            <a:tailEnd/>
          </a:ln>
        </p:spPr>
        <p:txBody>
          <a:bodyPr/>
          <a:lstStyle/>
          <a:p>
            <a:r>
              <a:rPr lang="zh-CN" altLang="en-US" sz="2000" dirty="0">
                <a:latin typeface="微软雅黑" pitchFamily="34" charset="-122"/>
                <a:ea typeface="微软雅黑" pitchFamily="34" charset="-122"/>
              </a:rPr>
              <a:t>期刊</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会议录</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电子图书</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规范和标准</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杂志</a:t>
            </a:r>
            <a:endParaRPr lang="en-US" altLang="zh-CN"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pic>
        <p:nvPicPr>
          <p:cNvPr id="5124"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
        <p:nvSpPr>
          <p:cNvPr id="8" name="右大括号 7"/>
          <p:cNvSpPr/>
          <p:nvPr/>
        </p:nvSpPr>
        <p:spPr>
          <a:xfrm>
            <a:off x="2627313" y="2860204"/>
            <a:ext cx="215900" cy="792162"/>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9" name="Content Placeholder 2"/>
          <p:cNvSpPr txBox="1">
            <a:spLocks/>
          </p:cNvSpPr>
          <p:nvPr/>
        </p:nvSpPr>
        <p:spPr bwMode="auto">
          <a:xfrm>
            <a:off x="2843213" y="2788766"/>
            <a:ext cx="4176712" cy="1008063"/>
          </a:xfrm>
          <a:prstGeom prst="rect">
            <a:avLst/>
          </a:prstGeom>
          <a:noFill/>
          <a:ln w="9525">
            <a:noFill/>
            <a:miter lim="800000"/>
            <a:headEnd/>
            <a:tailEnd/>
          </a:ln>
        </p:spPr>
        <p:txBody>
          <a:bodyPr/>
          <a:lstStyle/>
          <a:p>
            <a:endParaRPr lang="en-US" altLang="zh-CN" sz="2000" dirty="0">
              <a:latin typeface="微软雅黑" pitchFamily="34" charset="-122"/>
              <a:ea typeface="微软雅黑" pitchFamily="34" charset="-122"/>
            </a:endParaRPr>
          </a:p>
          <a:p>
            <a:r>
              <a:rPr lang="en-US" altLang="zh-CN" sz="2000" dirty="0">
                <a:latin typeface="微软雅黑" pitchFamily="34" charset="-122"/>
                <a:ea typeface="微软雅黑" pitchFamily="34" charset="-122"/>
              </a:rPr>
              <a:t>ASME Digital Collection </a:t>
            </a:r>
            <a:r>
              <a:rPr lang="zh-CN" altLang="en-US" sz="2000" dirty="0">
                <a:latin typeface="微软雅黑" pitchFamily="34" charset="-122"/>
                <a:ea typeface="微软雅黑" pitchFamily="34" charset="-122"/>
              </a:rPr>
              <a:t>平台</a:t>
            </a:r>
            <a:endParaRPr lang="en-US" altLang="zh-CN" sz="2000" dirty="0">
              <a:latin typeface="微软雅黑" pitchFamily="34" charset="-122"/>
              <a:ea typeface="微软雅黑" pitchFamily="34" charset="-122"/>
            </a:endParaRPr>
          </a:p>
        </p:txBody>
      </p:sp>
      <p:sp>
        <p:nvSpPr>
          <p:cNvPr id="10" name="Content Placeholder 2"/>
          <p:cNvSpPr txBox="1">
            <a:spLocks/>
          </p:cNvSpPr>
          <p:nvPr/>
        </p:nvSpPr>
        <p:spPr bwMode="auto">
          <a:xfrm>
            <a:off x="2412554" y="3364979"/>
            <a:ext cx="4751734" cy="1008063"/>
          </a:xfrm>
          <a:prstGeom prst="rect">
            <a:avLst/>
          </a:prstGeom>
          <a:noFill/>
          <a:ln w="9525">
            <a:noFill/>
            <a:miter lim="800000"/>
            <a:headEnd/>
            <a:tailEnd/>
          </a:ln>
        </p:spPr>
        <p:txBody>
          <a:bodyPr/>
          <a:lstStyle/>
          <a:p>
            <a:endParaRPr lang="en-US" altLang="zh-CN" sz="2000" dirty="0">
              <a:latin typeface="微软雅黑" pitchFamily="34" charset="-122"/>
              <a:ea typeface="微软雅黑" pitchFamily="34" charset="-122"/>
            </a:endParaRPr>
          </a:p>
          <a:p>
            <a:r>
              <a:rPr lang="en-US" altLang="zh-CN" sz="2000" dirty="0">
                <a:latin typeface="微软雅黑" pitchFamily="34" charset="-122"/>
                <a:ea typeface="微软雅黑" pitchFamily="34" charset="-122"/>
              </a:rPr>
              <a:t>----ASME Standards Collection </a:t>
            </a:r>
            <a:r>
              <a:rPr lang="zh-CN" altLang="en-US" sz="2000" dirty="0">
                <a:latin typeface="微软雅黑" pitchFamily="34" charset="-122"/>
                <a:ea typeface="微软雅黑" pitchFamily="34" charset="-122"/>
              </a:rPr>
              <a:t>平台</a:t>
            </a:r>
            <a:endParaRPr lang="en-US" altLang="zh-CN" sz="2000" dirty="0">
              <a:latin typeface="微软雅黑" pitchFamily="34" charset="-122"/>
              <a:ea typeface="微软雅黑" pitchFamily="34" charset="-122"/>
            </a:endParaRPr>
          </a:p>
        </p:txBody>
      </p:sp>
      <p:sp>
        <p:nvSpPr>
          <p:cNvPr id="11" name="Title 1"/>
          <p:cNvSpPr txBox="1">
            <a:spLocks/>
          </p:cNvSpPr>
          <p:nvPr/>
        </p:nvSpPr>
        <p:spPr bwMode="auto">
          <a:xfrm>
            <a:off x="671513" y="1729904"/>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a:latin typeface="微软雅黑" pitchFamily="34" charset="-122"/>
                <a:ea typeface="微软雅黑" pitchFamily="34" charset="-122"/>
              </a:rPr>
              <a:t>出版物</a:t>
            </a:r>
            <a:endParaRPr lang="en-US" altLang="zh-CN" sz="4400" dirty="0">
              <a:latin typeface="微软雅黑" pitchFamily="34" charset="-122"/>
              <a:ea typeface="微软雅黑" pitchFamily="34" charset="-122"/>
            </a:endParaRPr>
          </a:p>
        </p:txBody>
      </p:sp>
      <p:sp>
        <p:nvSpPr>
          <p:cNvPr id="12" name="Content Placeholder 2"/>
          <p:cNvSpPr txBox="1">
            <a:spLocks/>
          </p:cNvSpPr>
          <p:nvPr/>
        </p:nvSpPr>
        <p:spPr bwMode="auto">
          <a:xfrm>
            <a:off x="2412554" y="3725068"/>
            <a:ext cx="4103662" cy="1008063"/>
          </a:xfrm>
          <a:prstGeom prst="rect">
            <a:avLst/>
          </a:prstGeom>
          <a:noFill/>
          <a:ln w="9525">
            <a:noFill/>
            <a:miter lim="800000"/>
            <a:headEnd/>
            <a:tailEnd/>
          </a:ln>
        </p:spPr>
        <p:txBody>
          <a:bodyPr/>
          <a:lstStyle/>
          <a:p>
            <a:endParaRPr lang="en-US" altLang="zh-CN" sz="2000" dirty="0">
              <a:latin typeface="微软雅黑" pitchFamily="34" charset="-122"/>
              <a:ea typeface="微软雅黑" pitchFamily="34" charset="-122"/>
            </a:endParaRPr>
          </a:p>
          <a:p>
            <a:r>
              <a:rPr lang="en-US" altLang="zh-CN" sz="2000" dirty="0">
                <a:latin typeface="微软雅黑" pitchFamily="34" charset="-122"/>
                <a:ea typeface="微软雅黑" pitchFamily="34" charset="-122"/>
              </a:rPr>
              <a:t>----print only</a:t>
            </a:r>
          </a:p>
        </p:txBody>
      </p:sp>
      <p:pic>
        <p:nvPicPr>
          <p:cNvPr id="3073" name="Picture 1"/>
          <p:cNvPicPr>
            <a:picLocks noChangeAspect="1" noChangeArrowheads="1"/>
          </p:cNvPicPr>
          <p:nvPr/>
        </p:nvPicPr>
        <p:blipFill>
          <a:blip r:embed="rId3" cstate="print"/>
          <a:srcRect/>
          <a:stretch>
            <a:fillRect/>
          </a:stretch>
        </p:blipFill>
        <p:spPr bwMode="auto">
          <a:xfrm>
            <a:off x="683568" y="5021163"/>
            <a:ext cx="3305175" cy="100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4" cstate="print"/>
          <a:srcRect/>
          <a:stretch>
            <a:fillRect/>
          </a:stretch>
        </p:blipFill>
        <p:spPr bwMode="auto">
          <a:xfrm>
            <a:off x="4392288" y="5093171"/>
            <a:ext cx="2772000" cy="756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lide(from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73"/>
                                        </p:tgtEl>
                                        <p:attrNameLst>
                                          <p:attrName>style.visibility</p:attrName>
                                        </p:attrNameLst>
                                      </p:cBhvr>
                                      <p:to>
                                        <p:strVal val="visible"/>
                                      </p:to>
                                    </p:set>
                                    <p:animEffect transition="in" filter="blinds(horizontal)">
                                      <p:cBhvr>
                                        <p:cTn id="30" dur="500"/>
                                        <p:tgtEl>
                                          <p:spTgt spid="307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blinds(horizontal)">
                                      <p:cBhvr>
                                        <p:cTn id="3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8" grpId="0" animBg="1"/>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graphicFrame>
        <p:nvGraphicFramePr>
          <p:cNvPr id="5" name="表格 4"/>
          <p:cNvGraphicFramePr>
            <a:graphicFrameLocks noGrp="1"/>
          </p:cNvGraphicFramePr>
          <p:nvPr>
            <p:extLst>
              <p:ext uri="{D42A27DB-BD31-4B8C-83A1-F6EECF244321}">
                <p14:modId xmlns:p14="http://schemas.microsoft.com/office/powerpoint/2010/main" val="2994969794"/>
              </p:ext>
            </p:extLst>
          </p:nvPr>
        </p:nvGraphicFramePr>
        <p:xfrm>
          <a:off x="642910" y="2928934"/>
          <a:ext cx="7920038" cy="3286148"/>
        </p:xfrm>
        <a:graphic>
          <a:graphicData uri="http://schemas.openxmlformats.org/drawingml/2006/table">
            <a:tbl>
              <a:tblPr/>
              <a:tblGrid>
                <a:gridCol w="3239518">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590393">
                <a:tc gridSpan="2">
                  <a:txBody>
                    <a:bodyPr/>
                    <a:lstStyle/>
                    <a:p>
                      <a:pPr marL="287338"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F243E"/>
                          </a:solidFill>
                          <a:effectLst/>
                          <a:latin typeface="Times New Roman" pitchFamily="18" charset="0"/>
                          <a:ea typeface="微软雅黑" pitchFamily="34" charset="-122"/>
                          <a:cs typeface="MicrosoftYaHei-Bold"/>
                        </a:rPr>
                        <a:t>机械工程及其相关学科的权威期刊、涉及工业制造、材料加工、能源、自动化等应用领域</a:t>
                      </a:r>
                      <a:endParaRPr kumimoji="0" lang="zh-CN" sz="1400" b="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2695755">
                <a:tc>
                  <a:txBody>
                    <a:bodyPr/>
                    <a:lstStyle/>
                    <a:p>
                      <a:pPr marL="21590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a:ln>
                            <a:noFill/>
                          </a:ln>
                          <a:solidFill>
                            <a:schemeClr val="tx1"/>
                          </a:solidFill>
                          <a:effectLst/>
                          <a:latin typeface="微软雅黑" pitchFamily="34" charset="-122"/>
                          <a:ea typeface="微软雅黑" pitchFamily="34" charset="-122"/>
                        </a:rPr>
                        <a:t>期刊种数</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a:ln>
                            <a:noFill/>
                          </a:ln>
                          <a:solidFill>
                            <a:schemeClr val="tx1"/>
                          </a:solidFill>
                          <a:effectLst/>
                          <a:latin typeface="微软雅黑" pitchFamily="34" charset="-122"/>
                          <a:ea typeface="微软雅黑" pitchFamily="34" charset="-122"/>
                        </a:rPr>
                        <a:t>34</a:t>
                      </a:r>
                      <a:r>
                        <a:rPr kumimoji="0" lang="zh-CN" altLang="zh-CN" sz="1400" b="1" i="0" u="none" strike="noStrike" cap="none" normalizeH="0" baseline="0" dirty="0">
                          <a:ln>
                            <a:noFill/>
                          </a:ln>
                          <a:solidFill>
                            <a:schemeClr val="tx1"/>
                          </a:solidFill>
                          <a:effectLst/>
                          <a:latin typeface="微软雅黑" pitchFamily="34" charset="-122"/>
                          <a:ea typeface="微软雅黑" pitchFamily="34" charset="-122"/>
                        </a:rPr>
                        <a:t>种</a:t>
                      </a:r>
                      <a:endParaRPr kumimoji="0" lang="zh-CN" altLang="zh-CN" sz="1400" b="0" i="0" u="none" strike="noStrike" cap="none" normalizeH="0" baseline="0" dirty="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SCI </a:t>
                      </a:r>
                      <a:r>
                        <a:rPr kumimoji="0" lang="zh-CN" altLang="zh-CN" sz="1400" b="0" i="0" u="none" strike="noStrike" cap="none" normalizeH="0" baseline="0" dirty="0">
                          <a:ln>
                            <a:noFill/>
                          </a:ln>
                          <a:solidFill>
                            <a:schemeClr val="tx1"/>
                          </a:solidFill>
                          <a:effectLst/>
                          <a:latin typeface="微软雅黑" pitchFamily="34" charset="-122"/>
                          <a:ea typeface="微软雅黑" pitchFamily="34" charset="-122"/>
                        </a:rPr>
                        <a:t>收录</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a:ln>
                            <a:noFill/>
                          </a:ln>
                          <a:solidFill>
                            <a:schemeClr val="tx1"/>
                          </a:solidFill>
                          <a:effectLst/>
                          <a:latin typeface="微软雅黑" pitchFamily="34" charset="-122"/>
                          <a:ea typeface="微软雅黑" pitchFamily="34" charset="-122"/>
                        </a:rPr>
                        <a:t>25 </a:t>
                      </a:r>
                      <a:r>
                        <a:rPr kumimoji="0" lang="zh-CN" altLang="zh-CN" sz="1400" b="1" i="0" u="none" strike="noStrike" cap="none" normalizeH="0" baseline="0" dirty="0">
                          <a:ln>
                            <a:noFill/>
                          </a:ln>
                          <a:solidFill>
                            <a:schemeClr val="tx1"/>
                          </a:solidFill>
                          <a:effectLst/>
                          <a:latin typeface="微软雅黑" pitchFamily="34" charset="-122"/>
                          <a:ea typeface="微软雅黑" pitchFamily="34" charset="-122"/>
                        </a:rPr>
                        <a:t>种</a:t>
                      </a:r>
                      <a:endParaRPr kumimoji="0" lang="zh-CN" altLang="zh-CN" sz="1400" b="0" i="0" u="none" strike="noStrike" cap="none" normalizeH="0" baseline="0" dirty="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a:ln>
                            <a:noFill/>
                          </a:ln>
                          <a:solidFill>
                            <a:schemeClr val="tx1"/>
                          </a:solidFill>
                          <a:effectLst/>
                          <a:latin typeface="微软雅黑" pitchFamily="34" charset="-122"/>
                          <a:ea typeface="微软雅黑" pitchFamily="34" charset="-122"/>
                        </a:rPr>
                        <a:t>更新频率</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a:t>
                      </a:r>
                      <a:r>
                        <a:rPr kumimoji="0" lang="zh-CN" altLang="zh-CN" sz="1400" b="1" i="0" u="none" strike="noStrike" cap="none" normalizeH="0" baseline="0" dirty="0">
                          <a:ln>
                            <a:noFill/>
                          </a:ln>
                          <a:solidFill>
                            <a:schemeClr val="tx1"/>
                          </a:solidFill>
                          <a:effectLst/>
                          <a:latin typeface="微软雅黑" pitchFamily="34" charset="-122"/>
                          <a:ea typeface="微软雅黑" pitchFamily="34" charset="-122"/>
                        </a:rPr>
                        <a:t>每年</a:t>
                      </a:r>
                      <a:r>
                        <a:rPr kumimoji="0" lang="en-US" altLang="zh-CN" sz="1400" b="1" i="0" u="none" strike="noStrike" cap="none" normalizeH="0" baseline="0" dirty="0">
                          <a:ln>
                            <a:noFill/>
                          </a:ln>
                          <a:solidFill>
                            <a:schemeClr val="tx1"/>
                          </a:solidFill>
                          <a:effectLst/>
                          <a:latin typeface="微软雅黑" pitchFamily="34" charset="-122"/>
                          <a:ea typeface="微软雅黑" pitchFamily="34" charset="-122"/>
                        </a:rPr>
                        <a:t>200</a:t>
                      </a:r>
                      <a:r>
                        <a:rPr kumimoji="0" lang="zh-CN" altLang="en-US" sz="1400" b="1" i="0" u="none" strike="noStrike" cap="none" normalizeH="0" baseline="0" dirty="0">
                          <a:ln>
                            <a:noFill/>
                          </a:ln>
                          <a:solidFill>
                            <a:schemeClr val="tx1"/>
                          </a:solidFill>
                          <a:effectLst/>
                          <a:latin typeface="微软雅黑" pitchFamily="34" charset="-122"/>
                          <a:ea typeface="微软雅黑" pitchFamily="34" charset="-122"/>
                        </a:rPr>
                        <a:t>多</a:t>
                      </a:r>
                      <a:r>
                        <a:rPr kumimoji="0" lang="zh-CN" altLang="zh-CN" sz="1400" b="1" i="0" u="none" strike="noStrike" cap="none" normalizeH="0" baseline="0" dirty="0">
                          <a:ln>
                            <a:noFill/>
                          </a:ln>
                          <a:solidFill>
                            <a:schemeClr val="tx1"/>
                          </a:solidFill>
                          <a:effectLst/>
                          <a:latin typeface="微软雅黑" pitchFamily="34" charset="-122"/>
                          <a:ea typeface="微软雅黑" pitchFamily="34" charset="-122"/>
                        </a:rPr>
                        <a:t>期</a:t>
                      </a:r>
                      <a:endParaRPr kumimoji="0" lang="zh-CN" altLang="zh-CN" sz="1400" b="0" i="0" u="none" strike="noStrike" cap="none" normalizeH="0" baseline="0" dirty="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a:ln>
                            <a:noFill/>
                          </a:ln>
                          <a:solidFill>
                            <a:schemeClr val="tx1"/>
                          </a:solidFill>
                          <a:effectLst/>
                          <a:latin typeface="微软雅黑" pitchFamily="34" charset="-122"/>
                          <a:ea typeface="微软雅黑" pitchFamily="34" charset="-122"/>
                        </a:rPr>
                        <a:t>收录年限</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a:ln>
                            <a:noFill/>
                          </a:ln>
                          <a:solidFill>
                            <a:schemeClr val="tx1"/>
                          </a:solidFill>
                          <a:effectLst/>
                          <a:latin typeface="微软雅黑" pitchFamily="34" charset="-122"/>
                          <a:ea typeface="微软雅黑" pitchFamily="34" charset="-122"/>
                        </a:rPr>
                        <a:t>1959 </a:t>
                      </a:r>
                      <a:r>
                        <a:rPr kumimoji="0" lang="zh-CN" altLang="zh-CN" sz="1400" b="1" i="0" u="none" strike="noStrike" cap="none" normalizeH="0" baseline="0" dirty="0">
                          <a:ln>
                            <a:noFill/>
                          </a:ln>
                          <a:solidFill>
                            <a:schemeClr val="tx1"/>
                          </a:solidFill>
                          <a:effectLst/>
                          <a:latin typeface="微软雅黑" pitchFamily="34" charset="-122"/>
                          <a:ea typeface="微软雅黑" pitchFamily="34" charset="-122"/>
                        </a:rPr>
                        <a:t>年至今</a:t>
                      </a:r>
                      <a:endParaRPr kumimoji="0" lang="en-US" altLang="zh-CN" sz="1400" b="1" i="0" u="none" strike="noStrike" cap="none" normalizeH="0" baseline="0" dirty="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微软雅黑" pitchFamily="34" charset="-122"/>
                          <a:ea typeface="微软雅黑" pitchFamily="34" charset="-122"/>
                        </a:rPr>
                        <a:t>            </a:t>
                      </a:r>
                      <a:r>
                        <a:rPr kumimoji="0" lang="zh-CN" altLang="en-US" sz="1400" b="1" i="0" u="none" strike="noStrike" cap="none" normalizeH="0" baseline="0" dirty="0">
                          <a:ln>
                            <a:noFill/>
                          </a:ln>
                          <a:solidFill>
                            <a:schemeClr val="tx1"/>
                          </a:solidFill>
                          <a:effectLst/>
                          <a:latin typeface="微软雅黑" pitchFamily="34" charset="-122"/>
                          <a:ea typeface="微软雅黑" pitchFamily="34" charset="-122"/>
                        </a:rPr>
                        <a:t>（现刊起始于</a:t>
                      </a:r>
                      <a:r>
                        <a:rPr kumimoji="0" lang="en-US" altLang="zh-CN" sz="1400" b="1" i="0" u="none" strike="noStrike" cap="none" normalizeH="0" baseline="0" dirty="0">
                          <a:ln>
                            <a:noFill/>
                          </a:ln>
                          <a:solidFill>
                            <a:schemeClr val="tx1"/>
                          </a:solidFill>
                          <a:effectLst/>
                          <a:latin typeface="微软雅黑" pitchFamily="34" charset="-122"/>
                          <a:ea typeface="微软雅黑" pitchFamily="34" charset="-122"/>
                        </a:rPr>
                        <a:t>2000</a:t>
                      </a:r>
                      <a:r>
                        <a:rPr kumimoji="0" lang="zh-CN" altLang="en-US" sz="1400" b="1" i="0" u="none" strike="noStrike" cap="none" normalizeH="0" baseline="0" dirty="0">
                          <a:ln>
                            <a:noFill/>
                          </a:ln>
                          <a:solidFill>
                            <a:schemeClr val="tx1"/>
                          </a:solidFill>
                          <a:effectLst/>
                          <a:latin typeface="微软雅黑" pitchFamily="34" charset="-122"/>
                          <a:ea typeface="微软雅黑" pitchFamily="34" charset="-122"/>
                        </a:rPr>
                        <a:t>年）</a:t>
                      </a:r>
                      <a:endParaRPr kumimoji="0" lang="zh-CN" altLang="zh-CN" sz="1400" b="1" i="0" u="none" strike="noStrike" cap="none" normalizeH="0" baseline="0" dirty="0">
                        <a:ln>
                          <a:noFill/>
                        </a:ln>
                        <a:solidFill>
                          <a:schemeClr val="tx1"/>
                        </a:solidFill>
                        <a:effectLst/>
                        <a:latin typeface="微软雅黑" pitchFamily="34" charset="-122"/>
                        <a:ea typeface="微软雅黑" pitchFamily="34" charset="-122"/>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c>
                  <a:txBody>
                    <a:bodyPr/>
                    <a:lstStyle/>
                    <a:p>
                      <a:pPr marL="21590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a:ln>
                            <a:noFill/>
                          </a:ln>
                          <a:solidFill>
                            <a:schemeClr val="tx1"/>
                          </a:solidFill>
                          <a:effectLst/>
                          <a:latin typeface="微软雅黑" pitchFamily="34" charset="-122"/>
                          <a:ea typeface="微软雅黑" pitchFamily="34" charset="-122"/>
                        </a:rPr>
                        <a:t>最新创刊</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a:t>
                      </a:r>
                      <a:r>
                        <a:rPr kumimoji="0" lang="en-US" altLang="zh-CN" sz="1400" b="1" i="0" u="none" strike="noStrike" kern="1200" cap="none" normalizeH="0" baseline="0" dirty="0">
                          <a:ln>
                            <a:noFill/>
                          </a:ln>
                          <a:solidFill>
                            <a:schemeClr val="tx1"/>
                          </a:solidFill>
                          <a:effectLst/>
                          <a:latin typeface="微软雅黑" pitchFamily="34" charset="-122"/>
                          <a:ea typeface="微软雅黑" pitchFamily="34" charset="-122"/>
                          <a:cs typeface="+mn-cs"/>
                        </a:rPr>
                        <a:t>《</a:t>
                      </a:r>
                      <a:r>
                        <a:rPr kumimoji="0" lang="zh-CN" altLang="en-US" sz="1400" b="1" i="0" u="none" strike="noStrike" kern="1200" cap="none" normalizeH="0" baseline="0" dirty="0">
                          <a:ln>
                            <a:noFill/>
                          </a:ln>
                          <a:solidFill>
                            <a:schemeClr val="tx1"/>
                          </a:solidFill>
                          <a:effectLst/>
                          <a:latin typeface="微软雅黑" pitchFamily="34" charset="-122"/>
                          <a:ea typeface="微软雅黑" pitchFamily="34" charset="-122"/>
                          <a:cs typeface="+mn-cs"/>
                        </a:rPr>
                        <a:t>自动驾驶车辆和系统期刊</a:t>
                      </a:r>
                      <a:r>
                        <a:rPr kumimoji="0" lang="en-US" altLang="zh-CN" sz="1400" b="1" i="0" u="none" strike="noStrike" kern="1200" cap="none" normalizeH="0" baseline="0" dirty="0">
                          <a:ln>
                            <a:noFill/>
                          </a:ln>
                          <a:solidFill>
                            <a:schemeClr val="tx1"/>
                          </a:solidFill>
                          <a:effectLst/>
                          <a:latin typeface="微软雅黑" pitchFamily="34" charset="-122"/>
                          <a:ea typeface="微软雅黑" pitchFamily="34" charset="-122"/>
                          <a:cs typeface="+mn-cs"/>
                        </a:rPr>
                        <a:t>》</a:t>
                      </a:r>
                      <a:r>
                        <a:rPr kumimoji="0" lang="en-US" altLang="zh-CN" sz="1100" b="1" i="1" u="none" strike="noStrike" kern="1200" cap="none" normalizeH="0" baseline="0" dirty="0">
                          <a:ln>
                            <a:noFill/>
                          </a:ln>
                          <a:solidFill>
                            <a:srgbClr val="FF0000"/>
                          </a:solidFill>
                          <a:effectLst/>
                          <a:latin typeface="微软雅黑" pitchFamily="34" charset="-122"/>
                          <a:ea typeface="微软雅黑" pitchFamily="34" charset="-122"/>
                          <a:cs typeface="+mn-cs"/>
                        </a:rPr>
                        <a:t>NEW IN 2021</a:t>
                      </a:r>
                    </a:p>
                    <a:p>
                      <a:pPr marL="21590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1400" b="1" i="0" u="none" strike="noStrike" kern="1200" cap="none" normalizeH="0" baseline="0" dirty="0">
                          <a:ln>
                            <a:noFill/>
                          </a:ln>
                          <a:solidFill>
                            <a:schemeClr val="tx1"/>
                          </a:solidFill>
                          <a:effectLst/>
                          <a:latin typeface="微软雅黑" pitchFamily="34" charset="-122"/>
                          <a:ea typeface="微软雅黑" pitchFamily="34" charset="-122"/>
                          <a:cs typeface="+mn-cs"/>
                        </a:rPr>
                        <a:t>                 《ASME</a:t>
                      </a:r>
                      <a:r>
                        <a:rPr kumimoji="0" lang="zh-CN" altLang="en-US" sz="1400" b="1" i="0" u="none" strike="noStrike" kern="1200" cap="none" normalizeH="0" baseline="0" dirty="0">
                          <a:ln>
                            <a:noFill/>
                          </a:ln>
                          <a:solidFill>
                            <a:schemeClr val="tx1"/>
                          </a:solidFill>
                          <a:effectLst/>
                          <a:latin typeface="微软雅黑" pitchFamily="34" charset="-122"/>
                          <a:ea typeface="微软雅黑" pitchFamily="34" charset="-122"/>
                          <a:cs typeface="+mn-cs"/>
                        </a:rPr>
                        <a:t>动态系统与控制快报</a:t>
                      </a:r>
                      <a:r>
                        <a:rPr kumimoji="0" lang="en-US" altLang="zh-CN" sz="1400" b="1" i="0" u="none" strike="noStrike" kern="1200" cap="none" normalizeH="0" baseline="0" dirty="0">
                          <a:ln>
                            <a:noFill/>
                          </a:ln>
                          <a:solidFill>
                            <a:schemeClr val="tx1"/>
                          </a:solidFill>
                          <a:effectLst/>
                          <a:latin typeface="微软雅黑" pitchFamily="34" charset="-122"/>
                          <a:ea typeface="微软雅黑" pitchFamily="34" charset="-122"/>
                          <a:cs typeface="+mn-cs"/>
                        </a:rPr>
                        <a:t>》</a:t>
                      </a:r>
                      <a:r>
                        <a:rPr kumimoji="0" lang="en-US" altLang="zh-CN" sz="1100" b="1" i="1" u="none" strike="noStrike" kern="1200" cap="none" normalizeH="0" baseline="0" dirty="0">
                          <a:ln>
                            <a:noFill/>
                          </a:ln>
                          <a:solidFill>
                            <a:srgbClr val="FF0000"/>
                          </a:solidFill>
                          <a:effectLst/>
                          <a:latin typeface="微软雅黑" pitchFamily="34" charset="-122"/>
                          <a:ea typeface="微软雅黑" pitchFamily="34" charset="-122"/>
                          <a:cs typeface="+mn-cs"/>
                        </a:rPr>
                        <a:t>NEW IN 2021</a:t>
                      </a:r>
                      <a:endParaRPr kumimoji="0" lang="zh-CN" altLang="en-US" sz="1400" b="1" i="0" u="none" strike="noStrike" kern="1200" cap="none" normalizeH="0" baseline="0" dirty="0">
                        <a:ln>
                          <a:noFill/>
                        </a:ln>
                        <a:solidFill>
                          <a:schemeClr val="tx1"/>
                        </a:solidFill>
                        <a:effectLst/>
                        <a:latin typeface="微软雅黑" pitchFamily="34" charset="-122"/>
                        <a:ea typeface="微软雅黑" pitchFamily="34" charset="-122"/>
                        <a:cs typeface="+mn-cs"/>
                      </a:endParaRPr>
                    </a:p>
                    <a:p>
                      <a:pPr marL="21590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400" b="1" i="0" u="none" strike="noStrike" kern="1200" cap="none" normalizeH="0" baseline="0" dirty="0">
                          <a:ln>
                            <a:noFill/>
                          </a:ln>
                          <a:solidFill>
                            <a:schemeClr val="tx1"/>
                          </a:solidFill>
                          <a:effectLst/>
                          <a:latin typeface="微软雅黑" pitchFamily="34" charset="-122"/>
                          <a:ea typeface="微软雅黑" pitchFamily="34" charset="-122"/>
                          <a:cs typeface="+mn-cs"/>
                        </a:rPr>
                        <a:t>     </a:t>
                      </a:r>
                      <a:r>
                        <a:rPr kumimoji="0" lang="en-US" altLang="zh-CN" sz="1400" b="1" i="0" u="none" strike="noStrike" kern="1200" cap="none" normalizeH="0" baseline="0" dirty="0">
                          <a:ln>
                            <a:noFill/>
                          </a:ln>
                          <a:solidFill>
                            <a:schemeClr val="tx1"/>
                          </a:solidFill>
                          <a:effectLst/>
                          <a:latin typeface="微软雅黑" pitchFamily="34" charset="-122"/>
                          <a:ea typeface="微软雅黑" pitchFamily="34" charset="-122"/>
                          <a:cs typeface="+mn-cs"/>
                        </a:rPr>
                        <a:t>《ASME </a:t>
                      </a:r>
                      <a:r>
                        <a:rPr kumimoji="0" lang="zh-CN" altLang="en-US" sz="1400" b="1" i="0" u="none" strike="noStrike" kern="1200" cap="none" normalizeH="0" baseline="0" dirty="0">
                          <a:ln>
                            <a:noFill/>
                          </a:ln>
                          <a:solidFill>
                            <a:schemeClr val="tx1"/>
                          </a:solidFill>
                          <a:effectLst/>
                          <a:latin typeface="微软雅黑" pitchFamily="34" charset="-122"/>
                          <a:ea typeface="微软雅黑" pitchFamily="34" charset="-122"/>
                          <a:cs typeface="+mn-cs"/>
                        </a:rPr>
                        <a:t>可持续建筑与城市工程杂志</a:t>
                      </a:r>
                      <a:r>
                        <a:rPr kumimoji="0" lang="en-US" altLang="zh-CN" sz="1400" b="1" i="0" u="none" strike="noStrike" kern="1200" cap="none" normalizeH="0" baseline="0" dirty="0">
                          <a:ln>
                            <a:noFill/>
                          </a:ln>
                          <a:solidFill>
                            <a:schemeClr val="tx1"/>
                          </a:solidFill>
                          <a:effectLst/>
                          <a:latin typeface="微软雅黑" pitchFamily="34" charset="-122"/>
                          <a:ea typeface="微软雅黑" pitchFamily="34" charset="-122"/>
                          <a:cs typeface="+mn-cs"/>
                        </a:rPr>
                        <a:t>》</a:t>
                      </a:r>
                      <a:r>
                        <a:rPr kumimoji="0" lang="en-US" altLang="zh-CN" sz="1100" b="1" i="1" u="none" strike="noStrike" kern="1200" cap="none" normalizeH="0" baseline="0" dirty="0">
                          <a:ln>
                            <a:noFill/>
                          </a:ln>
                          <a:solidFill>
                            <a:srgbClr val="FF0000"/>
                          </a:solidFill>
                          <a:effectLst/>
                          <a:latin typeface="微软雅黑" pitchFamily="34" charset="-122"/>
                          <a:ea typeface="微软雅黑" pitchFamily="34" charset="-122"/>
                          <a:cs typeface="+mn-cs"/>
                        </a:rPr>
                        <a:t>NEW IN 2020</a:t>
                      </a:r>
                      <a:endParaRPr kumimoji="0" lang="zh-CN" altLang="en-US" sz="1400" b="1" i="0" u="none" strike="noStrike" kern="1200" cap="none" normalizeH="0" baseline="0" dirty="0">
                        <a:ln>
                          <a:noFill/>
                        </a:ln>
                        <a:solidFill>
                          <a:schemeClr val="tx1"/>
                        </a:solidFill>
                        <a:effectLst/>
                        <a:latin typeface="微软雅黑" pitchFamily="34" charset="-122"/>
                        <a:ea typeface="微软雅黑"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    </a:t>
                      </a:r>
                      <a:r>
                        <a:rPr kumimoji="0" lang="zh-CN" altLang="zh-CN" sz="1400" b="0" i="0" u="none" strike="noStrike" cap="none" normalizeH="0" baseline="0" dirty="0">
                          <a:ln>
                            <a:noFill/>
                          </a:ln>
                          <a:solidFill>
                            <a:schemeClr val="tx1"/>
                          </a:solidFill>
                          <a:effectLst/>
                          <a:latin typeface="微软雅黑" pitchFamily="34" charset="-122"/>
                          <a:ea typeface="微软雅黑" pitchFamily="34" charset="-122"/>
                        </a:rPr>
                        <a:t>最高影响因子</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a:ln>
                            <a:noFill/>
                          </a:ln>
                          <a:solidFill>
                            <a:schemeClr val="tx1"/>
                          </a:solidFill>
                          <a:effectLst/>
                          <a:latin typeface="微软雅黑" pitchFamily="34" charset="-122"/>
                          <a:ea typeface="微软雅黑" pitchFamily="34" charset="-122"/>
                        </a:rPr>
                        <a:t>6.733</a:t>
                      </a:r>
                      <a:r>
                        <a:rPr kumimoji="0" lang="zh-CN" altLang="zh-CN" sz="1400" b="1" i="0" u="none" strike="noStrike" cap="none" normalizeH="0" baseline="0" dirty="0">
                          <a:ln>
                            <a:noFill/>
                          </a:ln>
                          <a:solidFill>
                            <a:schemeClr val="tx1"/>
                          </a:solidFill>
                          <a:effectLst/>
                          <a:latin typeface="微软雅黑" pitchFamily="34" charset="-122"/>
                          <a:ea typeface="微软雅黑" pitchFamily="34" charset="-122"/>
                        </a:rPr>
                        <a:t>《应用力学评论》</a:t>
                      </a:r>
                      <a:endParaRPr kumimoji="0" lang="zh-CN" altLang="zh-CN" sz="1400" b="0" i="0" u="none" strike="noStrike" cap="none" normalizeH="0" baseline="0" dirty="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    </a:t>
                      </a:r>
                      <a:r>
                        <a:rPr kumimoji="0" lang="zh-CN" altLang="zh-CN" sz="1400" b="0" i="0" u="none" strike="noStrike" cap="none" normalizeH="0" baseline="0" dirty="0">
                          <a:ln>
                            <a:noFill/>
                          </a:ln>
                          <a:solidFill>
                            <a:schemeClr val="tx1"/>
                          </a:solidFill>
                          <a:effectLst/>
                          <a:latin typeface="微软雅黑" pitchFamily="34" charset="-122"/>
                          <a:ea typeface="微软雅黑" pitchFamily="34" charset="-122"/>
                        </a:rPr>
                        <a:t>最高引用次数</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a:ln>
                            <a:noFill/>
                          </a:ln>
                          <a:solidFill>
                            <a:schemeClr val="tx1"/>
                          </a:solidFill>
                          <a:effectLst/>
                          <a:latin typeface="微软雅黑" pitchFamily="34" charset="-122"/>
                          <a:ea typeface="微软雅黑" pitchFamily="34" charset="-122"/>
                        </a:rPr>
                        <a:t>14,900+</a:t>
                      </a:r>
                      <a:r>
                        <a:rPr kumimoji="0" lang="zh-CN" altLang="zh-CN" sz="1400" b="1" i="0" u="none" strike="noStrike" cap="none" normalizeH="0" baseline="0" dirty="0">
                          <a:ln>
                            <a:noFill/>
                          </a:ln>
                          <a:solidFill>
                            <a:schemeClr val="tx1"/>
                          </a:solidFill>
                          <a:effectLst/>
                          <a:latin typeface="微软雅黑" pitchFamily="34" charset="-122"/>
                          <a:ea typeface="微软雅黑" pitchFamily="34" charset="-122"/>
                        </a:rPr>
                        <a:t>《应用力学期刊》</a:t>
                      </a:r>
                      <a:endParaRPr kumimoji="0" lang="en-US" altLang="zh-CN" sz="1400" b="1" i="0" u="none" strike="noStrike" cap="none" normalizeH="0" baseline="0" dirty="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微软雅黑" pitchFamily="34" charset="-122"/>
                          <a:ea typeface="微软雅黑" pitchFamily="34" charset="-122"/>
                        </a:rPr>
                        <a:t>                            13,800+</a:t>
                      </a:r>
                      <a:r>
                        <a:rPr kumimoji="0" lang="zh-CN" altLang="zh-CN" sz="1400" b="1" i="0" u="none" strike="noStrike" cap="none" normalizeH="0" baseline="0" dirty="0">
                          <a:ln>
                            <a:noFill/>
                          </a:ln>
                          <a:solidFill>
                            <a:schemeClr val="tx1"/>
                          </a:solidFill>
                          <a:effectLst/>
                          <a:latin typeface="微软雅黑" pitchFamily="34" charset="-122"/>
                          <a:ea typeface="微软雅黑" pitchFamily="34" charset="-122"/>
                        </a:rPr>
                        <a:t>《传热期刊》</a:t>
                      </a:r>
                      <a:endParaRPr kumimoji="0" lang="en-US" altLang="zh-CN" sz="1400" b="0" i="0" u="none" strike="noStrike" cap="none" normalizeH="0" baseline="0" dirty="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dirty="0">
                          <a:ln>
                            <a:noFill/>
                          </a:ln>
                          <a:solidFill>
                            <a:srgbClr val="FF0000"/>
                          </a:solidFill>
                          <a:effectLst/>
                          <a:latin typeface="微软雅黑" pitchFamily="34" charset="-122"/>
                          <a:ea typeface="微软雅黑" pitchFamily="34" charset="-122"/>
                        </a:rPr>
                        <a:t>                          </a:t>
                      </a:r>
                      <a:endParaRPr kumimoji="0" lang="zh-CN" altLang="zh-CN" sz="1400" b="0" i="0" u="none" strike="noStrike" cap="none" normalizeH="0" baseline="0" dirty="0">
                        <a:ln>
                          <a:noFill/>
                        </a:ln>
                        <a:solidFill>
                          <a:srgbClr val="FF0000"/>
                        </a:solidFill>
                        <a:effectLst/>
                        <a:latin typeface="微软雅黑" pitchFamily="34" charset="-122"/>
                        <a:ea typeface="微软雅黑" pitchFamily="34" charset="-122"/>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Title 1"/>
          <p:cNvSpPr txBox="1">
            <a:spLocks/>
          </p:cNvSpPr>
          <p:nvPr/>
        </p:nvSpPr>
        <p:spPr bwMode="auto">
          <a:xfrm>
            <a:off x="671513" y="1095648"/>
            <a:ext cx="7908925"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pic>
        <p:nvPicPr>
          <p:cNvPr id="129026" name="Picture 2"/>
          <p:cNvPicPr>
            <a:picLocks noChangeAspect="1" noChangeArrowheads="1"/>
          </p:cNvPicPr>
          <p:nvPr/>
        </p:nvPicPr>
        <p:blipFill>
          <a:blip r:embed="rId3"/>
          <a:stretch>
            <a:fillRect/>
          </a:stretch>
        </p:blipFill>
        <p:spPr bwMode="auto">
          <a:xfrm>
            <a:off x="571472" y="2047919"/>
            <a:ext cx="6500858" cy="4761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754335" y="2132856"/>
            <a:ext cx="7562081" cy="2219325"/>
          </a:xfrm>
          <a:prstGeom prst="rect">
            <a:avLst/>
          </a:prstGeom>
          <a:noFill/>
          <a:ln w="9525">
            <a:noFill/>
            <a:miter lim="800000"/>
            <a:headEnd/>
            <a:tailEnd/>
          </a:ln>
        </p:spPr>
        <p:txBody>
          <a:bodyPr/>
          <a:lstStyle/>
          <a:p>
            <a:pPr marL="342900" indent="-342900" fontAlgn="auto">
              <a:spcBef>
                <a:spcPts val="1200"/>
              </a:spcBef>
              <a:spcAft>
                <a:spcPts val="0"/>
              </a:spcAft>
              <a:buFont typeface="Wingdings" pitchFamily="2" charset="2"/>
              <a:buChar char="p"/>
              <a:defRPr/>
            </a:pPr>
            <a:r>
              <a:rPr lang="en-US" altLang="zh-CN" dirty="0">
                <a:latin typeface="微软雅黑" pitchFamily="34" charset="-122"/>
                <a:ea typeface="微软雅黑" pitchFamily="34" charset="-122"/>
              </a:rPr>
              <a:t>34</a:t>
            </a:r>
            <a:r>
              <a:rPr lang="zh-CN" altLang="en-US" dirty="0">
                <a:latin typeface="微软雅黑" pitchFamily="34" charset="-122"/>
                <a:ea typeface="微软雅黑" pitchFamily="34" charset="-122"/>
              </a:rPr>
              <a:t>种期刊，</a:t>
            </a:r>
            <a:r>
              <a:rPr lang="en-US" altLang="zh-CN" dirty="0">
                <a:solidFill>
                  <a:srgbClr val="FF0000"/>
                </a:solidFill>
                <a:latin typeface="微软雅黑" pitchFamily="34" charset="-122"/>
                <a:ea typeface="微软雅黑" pitchFamily="34" charset="-122"/>
              </a:rPr>
              <a:t> </a:t>
            </a:r>
            <a:r>
              <a:rPr lang="en-US" altLang="zh-CN" dirty="0">
                <a:latin typeface="微软雅黑" pitchFamily="34" charset="-122"/>
                <a:ea typeface="微软雅黑" pitchFamily="34" charset="-122"/>
              </a:rPr>
              <a:t>7 </a:t>
            </a:r>
            <a:r>
              <a:rPr lang="zh-CN" altLang="en-US" dirty="0">
                <a:latin typeface="微软雅黑" pitchFamily="34" charset="-122"/>
                <a:ea typeface="微软雅黑" pitchFamily="34" charset="-122"/>
              </a:rPr>
              <a:t>种属于</a:t>
            </a:r>
            <a:r>
              <a:rPr lang="en-US" altLang="zh-CN" dirty="0">
                <a:latin typeface="微软雅黑" pitchFamily="34" charset="-122"/>
                <a:ea typeface="微软雅黑" pitchFamily="34" charset="-122"/>
              </a:rPr>
              <a:t>SCI</a:t>
            </a:r>
            <a:r>
              <a:rPr lang="zh-CN" altLang="en-US" dirty="0">
                <a:latin typeface="微软雅黑" pitchFamily="34" charset="-122"/>
                <a:ea typeface="微软雅黑" pitchFamily="34" charset="-122"/>
              </a:rPr>
              <a:t>一区和二区（</a:t>
            </a:r>
            <a:r>
              <a:rPr lang="en-US" altLang="zh-CN" dirty="0">
                <a:latin typeface="微软雅黑" pitchFamily="34" charset="-122"/>
                <a:ea typeface="微软雅黑" pitchFamily="34" charset="-122"/>
              </a:rPr>
              <a:t>Q1</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Q2</a:t>
            </a:r>
            <a:r>
              <a:rPr lang="zh-CN" altLang="en-US" dirty="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marL="342900" indent="-342900" fontAlgn="auto">
              <a:spcBef>
                <a:spcPts val="1200"/>
              </a:spcBef>
              <a:spcAft>
                <a:spcPts val="0"/>
              </a:spcAft>
              <a:buFont typeface="Wingdings" pitchFamily="2" charset="2"/>
              <a:buChar char="p"/>
              <a:defRPr/>
            </a:pPr>
            <a:r>
              <a:rPr lang="en-US" altLang="zh-CN" dirty="0">
                <a:latin typeface="微软雅黑" pitchFamily="34" charset="-122"/>
                <a:ea typeface="微软雅黑" pitchFamily="34" charset="-122"/>
              </a:rPr>
              <a:t>2015</a:t>
            </a:r>
            <a:r>
              <a:rPr lang="zh-CN" altLang="en-US" dirty="0">
                <a:latin typeface="微软雅黑" pitchFamily="34" charset="-122"/>
                <a:ea typeface="微软雅黑" pitchFamily="34" charset="-122"/>
              </a:rPr>
              <a:t>至</a:t>
            </a:r>
            <a:r>
              <a:rPr lang="en-US" altLang="zh-CN" dirty="0">
                <a:latin typeface="微软雅黑" pitchFamily="34" charset="-122"/>
                <a:ea typeface="微软雅黑" pitchFamily="34" charset="-122"/>
              </a:rPr>
              <a:t>2018</a:t>
            </a:r>
            <a:r>
              <a:rPr lang="zh-CN" altLang="en-US" dirty="0">
                <a:latin typeface="微软雅黑" pitchFamily="34" charset="-122"/>
                <a:ea typeface="微软雅黑" pitchFamily="34" charset="-122"/>
              </a:rPr>
              <a:t>年，先后有</a:t>
            </a:r>
            <a:r>
              <a:rPr lang="en-US" altLang="zh-CN" dirty="0">
                <a:latin typeface="微软雅黑" pitchFamily="34" charset="-122"/>
                <a:ea typeface="微软雅黑" pitchFamily="34" charset="-122"/>
              </a:rPr>
              <a:t>10</a:t>
            </a:r>
            <a:r>
              <a:rPr lang="zh-CN" altLang="en-US" dirty="0">
                <a:latin typeface="微软雅黑" pitchFamily="34" charset="-122"/>
                <a:ea typeface="微软雅黑" pitchFamily="34" charset="-122"/>
              </a:rPr>
              <a:t>种期刊提高了出版频率</a:t>
            </a:r>
            <a:endParaRPr lang="en-US" altLang="zh-CN" dirty="0">
              <a:latin typeface="微软雅黑" pitchFamily="34" charset="-122"/>
              <a:ea typeface="微软雅黑" pitchFamily="34" charset="-122"/>
            </a:endParaRPr>
          </a:p>
          <a:p>
            <a:pPr marL="342900" indent="-342900" fontAlgn="auto">
              <a:spcBef>
                <a:spcPts val="1200"/>
              </a:spcBef>
              <a:spcAft>
                <a:spcPts val="0"/>
              </a:spcAft>
              <a:buFont typeface="Wingdings" pitchFamily="2" charset="2"/>
              <a:buChar char="p"/>
              <a:defRPr/>
            </a:pPr>
            <a:r>
              <a:rPr lang="zh-CN" altLang="en-US" dirty="0">
                <a:latin typeface="微软雅黑" pitchFamily="34" charset="-122"/>
                <a:ea typeface="微软雅黑" pitchFamily="34" charset="-122"/>
              </a:rPr>
              <a:t>每篇文章都经过严格的评审流程</a:t>
            </a:r>
            <a:endParaRPr lang="en-US" altLang="zh-CN" dirty="0">
              <a:latin typeface="微软雅黑" pitchFamily="34" charset="-122"/>
              <a:ea typeface="微软雅黑" pitchFamily="34" charset="-122"/>
            </a:endParaRPr>
          </a:p>
          <a:p>
            <a:pPr marL="342900" indent="-342900">
              <a:spcBef>
                <a:spcPts val="1200"/>
              </a:spcBef>
              <a:buFont typeface="Wingdings" pitchFamily="2" charset="2"/>
              <a:buChar char="p"/>
              <a:defRPr/>
            </a:pPr>
            <a:r>
              <a:rPr lang="zh-CN" altLang="en-US" dirty="0">
                <a:latin typeface="微软雅黑" pitchFamily="34" charset="-122"/>
                <a:ea typeface="微软雅黑" pitchFamily="34" charset="-122"/>
              </a:rPr>
              <a:t>影响因子：根据近五年的</a:t>
            </a:r>
            <a:r>
              <a:rPr lang="en-US" altLang="zh-CN" dirty="0">
                <a:latin typeface="微软雅黑" pitchFamily="34" charset="-122"/>
                <a:ea typeface="微软雅黑" pitchFamily="34" charset="-122"/>
              </a:rPr>
              <a:t>JCR《</a:t>
            </a:r>
            <a:r>
              <a:rPr lang="zh-CN" altLang="en-US" dirty="0">
                <a:latin typeface="微软雅黑" pitchFamily="34" charset="-122"/>
                <a:ea typeface="微软雅黑" pitchFamily="34" charset="-122"/>
              </a:rPr>
              <a:t>期刊引用报告</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ASME</a:t>
            </a:r>
            <a:r>
              <a:rPr lang="zh-CN" altLang="en-US" dirty="0">
                <a:latin typeface="微软雅黑" pitchFamily="34" charset="-122"/>
                <a:ea typeface="微软雅黑" pitchFamily="34" charset="-122"/>
              </a:rPr>
              <a:t>期刊影响因子持续上涨，五年刊均影响因子约</a:t>
            </a:r>
            <a:r>
              <a:rPr lang="en-US" altLang="zh-CN" dirty="0">
                <a:latin typeface="微软雅黑" pitchFamily="34" charset="-122"/>
                <a:ea typeface="微软雅黑" pitchFamily="34" charset="-122"/>
              </a:rPr>
              <a:t>2.3</a:t>
            </a:r>
          </a:p>
          <a:p>
            <a:pPr marL="342900" indent="-342900">
              <a:spcBef>
                <a:spcPts val="1200"/>
              </a:spcBef>
              <a:buFont typeface="Wingdings" pitchFamily="2" charset="2"/>
              <a:buChar char="p"/>
              <a:defRPr/>
            </a:pPr>
            <a:r>
              <a:rPr lang="en-US" altLang="zh-CN" dirty="0">
                <a:latin typeface="微软雅黑" pitchFamily="34" charset="-122"/>
                <a:ea typeface="微软雅黑" pitchFamily="34" charset="-122"/>
              </a:rPr>
              <a:t>  2020</a:t>
            </a:r>
            <a:r>
              <a:rPr lang="zh-CN" altLang="en-US" dirty="0">
                <a:latin typeface="微软雅黑" pitchFamily="34" charset="-122"/>
                <a:ea typeface="微软雅黑" pitchFamily="34" charset="-122"/>
              </a:rPr>
              <a:t>年发布的最新</a:t>
            </a:r>
            <a:r>
              <a:rPr lang="en-US" altLang="zh-CN" dirty="0">
                <a:latin typeface="微软雅黑" pitchFamily="34" charset="-122"/>
                <a:ea typeface="微软雅黑" pitchFamily="34" charset="-122"/>
              </a:rPr>
              <a:t>JCR</a:t>
            </a:r>
            <a:r>
              <a:rPr lang="zh-CN" altLang="en-US" dirty="0">
                <a:latin typeface="微软雅黑" pitchFamily="34" charset="-122"/>
                <a:ea typeface="微软雅黑" pitchFamily="34" charset="-122"/>
              </a:rPr>
              <a:t>公布，</a:t>
            </a:r>
            <a:r>
              <a:rPr lang="en-US" altLang="zh-CN" dirty="0">
                <a:latin typeface="微软雅黑" pitchFamily="34" charset="-122"/>
                <a:ea typeface="微软雅黑" pitchFamily="34" charset="-122"/>
              </a:rPr>
              <a:t>8</a:t>
            </a:r>
            <a:r>
              <a:rPr lang="zh-CN" altLang="en-US" dirty="0">
                <a:latin typeface="微软雅黑" pitchFamily="34" charset="-122"/>
                <a:ea typeface="微软雅黑" pitchFamily="34" charset="-122"/>
              </a:rPr>
              <a:t>种期刊影响因子涨幅超过</a:t>
            </a:r>
            <a:r>
              <a:rPr lang="en-US" altLang="zh-CN" dirty="0">
                <a:latin typeface="微软雅黑" pitchFamily="34" charset="-122"/>
                <a:ea typeface="微软雅黑" pitchFamily="34" charset="-122"/>
              </a:rPr>
              <a:t>20%</a:t>
            </a:r>
            <a:r>
              <a:rPr lang="zh-CN" altLang="en-US" dirty="0">
                <a:latin typeface="微软雅黑" pitchFamily="34" charset="-122"/>
                <a:ea typeface="微软雅黑" pitchFamily="34" charset="-122"/>
              </a:rPr>
              <a:t> </a:t>
            </a:r>
            <a:r>
              <a:rPr lang="zh-CN" altLang="en-US" b="1" dirty="0"/>
              <a:t>。</a:t>
            </a:r>
            <a:endParaRPr lang="zh-CN" altLang="en-US" dirty="0"/>
          </a:p>
          <a:p>
            <a:pPr marL="342900" indent="-342900" fontAlgn="auto">
              <a:spcBef>
                <a:spcPts val="1200"/>
              </a:spcBef>
              <a:spcAft>
                <a:spcPts val="0"/>
              </a:spcAft>
              <a:buFont typeface="Wingdings" pitchFamily="2" charset="2"/>
              <a:buChar char="p"/>
              <a:defRPr/>
            </a:pPr>
            <a:endParaRPr lang="en-US" altLang="zh-CN" dirty="0">
              <a:latin typeface="微软雅黑" pitchFamily="34" charset="-122"/>
              <a:ea typeface="微软雅黑" pitchFamily="34" charset="-122"/>
            </a:endParaRPr>
          </a:p>
        </p:txBody>
      </p:sp>
      <p:sp>
        <p:nvSpPr>
          <p:cNvPr id="16" name="Content Placeholder 2"/>
          <p:cNvSpPr txBox="1">
            <a:spLocks/>
          </p:cNvSpPr>
          <p:nvPr/>
        </p:nvSpPr>
        <p:spPr bwMode="auto">
          <a:xfrm flipH="1">
            <a:off x="2987824" y="4797152"/>
            <a:ext cx="5688633" cy="1584175"/>
          </a:xfrm>
          <a:prstGeom prst="homePlate">
            <a:avLst>
              <a:gd name="adj" fmla="val 16767"/>
            </a:avLst>
          </a:prstGeom>
          <a:ln>
            <a:headEnd/>
            <a:tailEnd/>
          </a:ln>
        </p:spPr>
        <p:style>
          <a:lnRef idx="0">
            <a:schemeClr val="accent5"/>
          </a:lnRef>
          <a:fillRef idx="3">
            <a:schemeClr val="accent5"/>
          </a:fillRef>
          <a:effectRef idx="3">
            <a:schemeClr val="accent5"/>
          </a:effectRef>
          <a:fontRef idx="minor">
            <a:schemeClr val="lt1"/>
          </a:fontRef>
        </p:style>
        <p:txBody>
          <a:bodyPr/>
          <a:lstStyle/>
          <a:p>
            <a:pPr marL="360000" indent="-342900" algn="ctr">
              <a:spcBef>
                <a:spcPts val="1200"/>
              </a:spcBef>
            </a:pPr>
            <a:r>
              <a:rPr lang="zh-CN" altLang="en-US" sz="1600" b="1" dirty="0">
                <a:solidFill>
                  <a:schemeClr val="bg1"/>
                </a:solidFill>
                <a:latin typeface="微软雅黑" pitchFamily="34" charset="-122"/>
                <a:ea typeface="微软雅黑" pitchFamily="34" charset="-122"/>
              </a:rPr>
              <a:t>工程类期刊影响因子的特点</a:t>
            </a:r>
            <a:endParaRPr lang="en-US" altLang="zh-CN" sz="1600" b="1" dirty="0">
              <a:solidFill>
                <a:schemeClr val="bg1"/>
              </a:solidFill>
              <a:latin typeface="微软雅黑" pitchFamily="34" charset="-122"/>
              <a:ea typeface="微软雅黑" pitchFamily="34" charset="-122"/>
            </a:endParaRPr>
          </a:p>
          <a:p>
            <a:pPr marL="360000" indent="-342900" algn="ctr">
              <a:spcBef>
                <a:spcPts val="1200"/>
              </a:spcBef>
              <a:buFont typeface="Wingdings" pitchFamily="2" charset="2"/>
              <a:buChar char="p"/>
            </a:pPr>
            <a:r>
              <a:rPr lang="zh-CN" altLang="en-US" sz="1600" dirty="0">
                <a:solidFill>
                  <a:schemeClr val="bg1"/>
                </a:solidFill>
                <a:latin typeface="微软雅黑" pitchFamily="34" charset="-122"/>
                <a:ea typeface="微软雅黑" pitchFamily="34" charset="-122"/>
              </a:rPr>
              <a:t>研究</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实践</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发文周期较长</a:t>
            </a:r>
            <a:endParaRPr lang="en-US" altLang="zh-CN" sz="1600" dirty="0">
              <a:solidFill>
                <a:schemeClr val="bg1"/>
              </a:solidFill>
              <a:latin typeface="微软雅黑" pitchFamily="34" charset="-122"/>
              <a:ea typeface="微软雅黑" pitchFamily="34" charset="-122"/>
            </a:endParaRPr>
          </a:p>
          <a:p>
            <a:pPr marL="360000" indent="-342900" algn="ctr">
              <a:spcBef>
                <a:spcPts val="1200"/>
              </a:spcBef>
              <a:buFont typeface="Wingdings" pitchFamily="2" charset="2"/>
              <a:buChar char="p"/>
            </a:pPr>
            <a:r>
              <a:rPr lang="zh-CN" altLang="en-US" sz="1600" dirty="0">
                <a:solidFill>
                  <a:schemeClr val="bg1"/>
                </a:solidFill>
                <a:latin typeface="微软雅黑" pitchFamily="34" charset="-122"/>
                <a:ea typeface="微软雅黑" pitchFamily="34" charset="-122"/>
              </a:rPr>
              <a:t>发文研究人员数量：较其他热门学科少</a:t>
            </a:r>
            <a:endParaRPr lang="en-US" altLang="zh-CN" sz="1600" dirty="0">
              <a:solidFill>
                <a:schemeClr val="bg1"/>
              </a:solidFill>
              <a:latin typeface="微软雅黑" pitchFamily="34" charset="-122"/>
              <a:ea typeface="微软雅黑" pitchFamily="34" charset="-122"/>
            </a:endParaRPr>
          </a:p>
          <a:p>
            <a:pPr marL="360000" indent="-342900" algn="ctr">
              <a:spcBef>
                <a:spcPts val="1200"/>
              </a:spcBef>
              <a:buFont typeface="Wingdings" pitchFamily="2" charset="2"/>
              <a:buChar char="p"/>
            </a:pPr>
            <a:r>
              <a:rPr lang="zh-CN" altLang="en-US" sz="1600" dirty="0">
                <a:solidFill>
                  <a:schemeClr val="bg1"/>
                </a:solidFill>
                <a:latin typeface="微软雅黑" pitchFamily="34" charset="-122"/>
                <a:ea typeface="微软雅黑" pitchFamily="34" charset="-122"/>
              </a:rPr>
              <a:t>研究人员和从业者阅读习惯：“只参考、不引用”</a:t>
            </a:r>
            <a:endParaRPr lang="en-US" altLang="zh-CN" sz="1600" dirty="0">
              <a:solidFill>
                <a:schemeClr val="bg1"/>
              </a:solidFill>
              <a:latin typeface="微软雅黑" pitchFamily="34" charset="-122"/>
              <a:ea typeface="微软雅黑" pitchFamily="34" charset="-122"/>
            </a:endParaRPr>
          </a:p>
        </p:txBody>
      </p:sp>
      <p:sp>
        <p:nvSpPr>
          <p:cNvPr id="18" name="Title 1"/>
          <p:cNvSpPr txBox="1">
            <a:spLocks/>
          </p:cNvSpPr>
          <p:nvPr/>
        </p:nvSpPr>
        <p:spPr bwMode="auto">
          <a:xfrm>
            <a:off x="671513" y="1095648"/>
            <a:ext cx="7908925"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2354</TotalTime>
  <Words>4452</Words>
  <Application>Microsoft Office PowerPoint</Application>
  <PresentationFormat>全屏显示(4:3)</PresentationFormat>
  <Paragraphs>553</Paragraphs>
  <Slides>68</Slides>
  <Notes>52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68</vt:i4>
      </vt:variant>
    </vt:vector>
  </HeadingPairs>
  <TitlesOfParts>
    <vt:vector size="77" baseType="lpstr">
      <vt:lpstr>华文细黑</vt:lpstr>
      <vt:lpstr>宋体</vt:lpstr>
      <vt:lpstr>微软雅黑</vt:lpstr>
      <vt:lpstr>Arial</vt:lpstr>
      <vt:lpstr>Calibri</vt:lpstr>
      <vt:lpstr>Times New Roman</vt:lpstr>
      <vt:lpstr>Verdana</vt:lpstr>
      <vt:lpstr>Wingdings</vt:lpstr>
      <vt:lpstr>Office 主题</vt:lpstr>
      <vt:lpstr>ASME（美国机械工程师学会）数据库 使用指南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aimee</dc:creator>
  <cp:lastModifiedBy>Lu Frank</cp:lastModifiedBy>
  <cp:revision>253</cp:revision>
  <dcterms:created xsi:type="dcterms:W3CDTF">2016-06-24T05:33:05Z</dcterms:created>
  <dcterms:modified xsi:type="dcterms:W3CDTF">2021-03-09T07:53:31Z</dcterms:modified>
</cp:coreProperties>
</file>