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K2lyt0Q62Vf+PwKKzea494/Jp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85" y="3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−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rabicPeriod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lphaLcPeriod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737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−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rabicPeriod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lphaLcPeriod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−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rabicPeriod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lphaLcPeriod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2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6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7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Nature Portfolio">
  <p:cSld name="Title Nature Portfoli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 t="116" b="116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1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17" name="Google Shape;17;p21"/>
            <p:cNvSpPr/>
            <p:nvPr/>
          </p:nvSpPr>
          <p:spPr>
            <a:xfrm>
              <a:off x="394140" y="339988"/>
              <a:ext cx="3830552" cy="3830564"/>
            </a:xfrm>
            <a:custGeom>
              <a:avLst/>
              <a:gdLst/>
              <a:ahLst/>
              <a:cxnLst/>
              <a:rect l="l" t="t" r="r" b="b"/>
              <a:pathLst>
                <a:path w="3830552" h="3830564" extrusionOk="0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392507" y="337809"/>
              <a:ext cx="3834367" cy="3834378"/>
            </a:xfrm>
            <a:custGeom>
              <a:avLst/>
              <a:gdLst/>
              <a:ahLst/>
              <a:cxnLst/>
              <a:rect l="l" t="t" r="r" b="b"/>
              <a:pathLst>
                <a:path w="3834367" h="3834378" extrusionOk="0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BE181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zh-CN" sz="15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9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1406" y="4629665"/>
            <a:ext cx="1764227" cy="27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pringer">
  <p:cSld name="Title Spring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1"/>
          <p:cNvPicPr preferRelativeResize="0"/>
          <p:nvPr/>
        </p:nvPicPr>
        <p:blipFill rotWithShape="1">
          <a:blip r:embed="rId2">
            <a:alphaModFix/>
          </a:blip>
          <a:srcRect l="113" r="112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31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97" name="Google Shape;97;p31"/>
            <p:cNvSpPr/>
            <p:nvPr/>
          </p:nvSpPr>
          <p:spPr>
            <a:xfrm>
              <a:off x="394140" y="339988"/>
              <a:ext cx="3830552" cy="3830564"/>
            </a:xfrm>
            <a:custGeom>
              <a:avLst/>
              <a:gdLst/>
              <a:ahLst/>
              <a:cxnLst/>
              <a:rect l="l" t="t" r="r" b="b"/>
              <a:pathLst>
                <a:path w="3830552" h="3830564" extrusionOk="0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392507" y="337809"/>
              <a:ext cx="3834367" cy="3834378"/>
            </a:xfrm>
            <a:custGeom>
              <a:avLst/>
              <a:gdLst/>
              <a:ahLst/>
              <a:cxnLst/>
              <a:rect l="l" t="t" r="r" b="b"/>
              <a:pathLst>
                <a:path w="3834367" h="3834378" extrusionOk="0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F17E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zh-CN" sz="1500" b="1" i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" name="Google Shape;99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31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8969" y="4385258"/>
            <a:ext cx="1795412" cy="78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algrave Macmillan">
  <p:cSld name="Title Palgrave Macmilla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2"/>
          <p:cNvPicPr preferRelativeResize="0"/>
          <p:nvPr/>
        </p:nvPicPr>
        <p:blipFill rotWithShape="1">
          <a:blip r:embed="rId2">
            <a:alphaModFix/>
          </a:blip>
          <a:srcRect l="71" r="71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32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107" name="Google Shape;107;p32"/>
            <p:cNvSpPr/>
            <p:nvPr/>
          </p:nvSpPr>
          <p:spPr>
            <a:xfrm>
              <a:off x="394140" y="339988"/>
              <a:ext cx="3830552" cy="3830564"/>
            </a:xfrm>
            <a:custGeom>
              <a:avLst/>
              <a:gdLst/>
              <a:ahLst/>
              <a:cxnLst/>
              <a:rect l="l" t="t" r="r" b="b"/>
              <a:pathLst>
                <a:path w="3830552" h="3830564" extrusionOk="0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2"/>
            <p:cNvSpPr/>
            <p:nvPr/>
          </p:nvSpPr>
          <p:spPr>
            <a:xfrm>
              <a:off x="392507" y="337809"/>
              <a:ext cx="3834367" cy="3834378"/>
            </a:xfrm>
            <a:custGeom>
              <a:avLst/>
              <a:gdLst/>
              <a:ahLst/>
              <a:cxnLst/>
              <a:rect l="l" t="t" r="r" b="b"/>
              <a:pathLst>
                <a:path w="3834367" h="3834378" extrusionOk="0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BB3D5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zh-CN" sz="1500" b="1" i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32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2960" y="4371950"/>
            <a:ext cx="1772727" cy="7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pringer Nature - Blank">
  <p:cSld name="Title Springer Nature - 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3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Nature Portfolio - Blank">
  <p:cSld name="Title Nature Portfolio - 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4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34" descr="Shap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1406" y="4629665"/>
            <a:ext cx="1764227" cy="27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BMC - Blank">
  <p:cSld name="Title BMC - 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2514" y="4442439"/>
            <a:ext cx="1464194" cy="63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pringer - Springer">
  <p:cSld name="Title Springer - Spring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" name="Google Shape;13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8969" y="4385258"/>
            <a:ext cx="1795412" cy="78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algrave Macmillan - Blank">
  <p:cSld name="Title Palgrave Macmillan - 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7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2960" y="4371950"/>
            <a:ext cx="1772727" cy="7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Blue">
  <p:cSld name="Thank you Blu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/>
          <p:nvPr/>
        </p:nvSpPr>
        <p:spPr>
          <a:xfrm>
            <a:off x="0" y="0"/>
            <a:ext cx="9144000" cy="4470400"/>
          </a:xfrm>
          <a:prstGeom prst="rect">
            <a:avLst/>
          </a:prstGeom>
          <a:solidFill>
            <a:srgbClr val="0070A8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>
              <a:solidFill>
                <a:srgbClr val="007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8"/>
          <p:cNvSpPr txBox="1">
            <a:spLocks noGrp="1"/>
          </p:cNvSpPr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body" idx="1"/>
          </p:nvPr>
        </p:nvSpPr>
        <p:spPr>
          <a:xfrm>
            <a:off x="4733924" y="1331090"/>
            <a:ext cx="3984626" cy="111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marL="3657600" lvl="7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marL="4114800" lvl="8" indent="-323850" algn="l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 Blue">
  <p:cSld name="Thank you Dark Blu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/>
          <p:nvPr/>
        </p:nvSpPr>
        <p:spPr>
          <a:xfrm>
            <a:off x="0" y="-1"/>
            <a:ext cx="9144000" cy="4470401"/>
          </a:xfrm>
          <a:prstGeom prst="rect">
            <a:avLst/>
          </a:prstGeom>
          <a:solidFill>
            <a:srgbClr val="01324B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>
              <a:solidFill>
                <a:srgbClr val="007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9"/>
          <p:cNvSpPr txBox="1">
            <a:spLocks noGrp="1"/>
          </p:cNvSpPr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body" idx="1"/>
          </p:nvPr>
        </p:nvSpPr>
        <p:spPr>
          <a:xfrm>
            <a:off x="4733924" y="1331090"/>
            <a:ext cx="3984626" cy="111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marL="3657600" lvl="7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marL="4114800" lvl="8" indent="-323850" algn="l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Grey Blue Light">
  <p:cSld name="Thank you Grey Blue Ligh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/>
          <p:nvPr/>
        </p:nvSpPr>
        <p:spPr>
          <a:xfrm>
            <a:off x="0" y="-1"/>
            <a:ext cx="9144000" cy="4470401"/>
          </a:xfrm>
          <a:prstGeom prst="rect">
            <a:avLst/>
          </a:prstGeom>
          <a:solidFill>
            <a:srgbClr val="EBF1F5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>
              <a:solidFill>
                <a:srgbClr val="007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0"/>
          <p:cNvSpPr txBox="1">
            <a:spLocks noGrp="1"/>
          </p:cNvSpPr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1"/>
          </p:nvPr>
        </p:nvSpPr>
        <p:spPr>
          <a:xfrm>
            <a:off x="4733924" y="1331090"/>
            <a:ext cx="3984626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One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22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w="9525" cap="flat" cmpd="sng">
            <a:solidFill>
              <a:srgbClr val="0070A8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419100" y="1077518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3850" algn="l">
              <a:spcBef>
                <a:spcPts val="450"/>
              </a:spcBef>
              <a:spcAft>
                <a:spcPts val="0"/>
              </a:spcAft>
              <a:buSzPts val="15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/>
            </a:lvl7pPr>
            <a:lvl8pPr marL="3657600" lvl="7" indent="-323850" algn="l">
              <a:spcBef>
                <a:spcPts val="450"/>
              </a:spcBef>
              <a:spcAft>
                <a:spcPts val="0"/>
              </a:spcAft>
              <a:buSzPts val="1500"/>
              <a:buAutoNum type="arabicPeriod"/>
              <a:defRPr/>
            </a:lvl8pPr>
            <a:lvl9pPr marL="4114800" lvl="8" indent="-323850" algn="l">
              <a:spcBef>
                <a:spcPts val="450"/>
              </a:spcBef>
              <a:spcAft>
                <a:spcPts val="450"/>
              </a:spcAft>
              <a:buSzPts val="15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Blue">
  <p:cSld name="Section Divider Blue">
    <p:bg>
      <p:bgPr>
        <a:solidFill>
          <a:srgbClr val="0070A8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Forest">
  <p:cSld name="Section Divider Forest">
    <p:bg>
      <p:bgPr>
        <a:solidFill>
          <a:srgbClr val="007373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2"/>
          <p:cNvSpPr txBox="1">
            <a:spLocks noGrp="1"/>
          </p:cNvSpPr>
          <p:nvPr>
            <p:ph type="body" idx="1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Purple">
  <p:cSld name="Section Divider Purple">
    <p:bg>
      <p:bgPr>
        <a:solidFill>
          <a:srgbClr val="785BA7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3"/>
          <p:cNvSpPr txBox="1">
            <a:spLocks noGrp="1"/>
          </p:cNvSpPr>
          <p:nvPr>
            <p:ph type="body" idx="1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Orange">
  <p:cSld name="Section Divider Orange">
    <p:bg>
      <p:bgPr>
        <a:solidFill>
          <a:srgbClr val="C7530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4"/>
          <p:cNvSpPr txBox="1">
            <a:spLocks noGrp="1"/>
          </p:cNvSpPr>
          <p:nvPr>
            <p:ph type="body" idx="1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179" name="Google Shape;179;p44"/>
          <p:cNvSpPr txBox="1">
            <a:spLocks noGrp="1"/>
          </p:cNvSpPr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Dark Blue">
  <p:cSld name="Section Divider Dark Blue">
    <p:bg>
      <p:bgPr>
        <a:solidFill>
          <a:srgbClr val="01324B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5"/>
          <p:cNvSpPr txBox="1">
            <a:spLocks noGrp="1"/>
          </p:cNvSpPr>
          <p:nvPr>
            <p:ph type="body" idx="1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Red">
  <p:cSld name="Section Divider Red">
    <p:bg>
      <p:bgPr>
        <a:solidFill>
          <a:schemeClr val="accent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6"/>
          <p:cNvSpPr txBox="1">
            <a:spLocks noGrp="1"/>
          </p:cNvSpPr>
          <p:nvPr>
            <p:ph type="body" idx="1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189" name="Google Shape;189;p46"/>
          <p:cNvSpPr txBox="1">
            <a:spLocks noGrp="1"/>
          </p:cNvSpPr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Blue">
  <p:cSld name="One column Blue">
    <p:bg>
      <p:bgPr>
        <a:solidFill>
          <a:schemeClr val="dk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7"/>
          <p:cNvSpPr/>
          <p:nvPr/>
        </p:nvSpPr>
        <p:spPr>
          <a:xfrm>
            <a:off x="1" y="0"/>
            <a:ext cx="9144000" cy="1972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7"/>
          <p:cNvSpPr/>
          <p:nvPr/>
        </p:nvSpPr>
        <p:spPr>
          <a:xfrm>
            <a:off x="0" y="874368"/>
            <a:ext cx="9144000" cy="4269132"/>
          </a:xfrm>
          <a:prstGeom prst="rect">
            <a:avLst/>
          </a:prstGeom>
          <a:solidFill>
            <a:srgbClr val="0070A8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>
              <a:solidFill>
                <a:srgbClr val="002F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7"/>
          <p:cNvSpPr/>
          <p:nvPr/>
        </p:nvSpPr>
        <p:spPr>
          <a:xfrm>
            <a:off x="409272" y="4729895"/>
            <a:ext cx="137858" cy="165763"/>
          </a:xfrm>
          <a:custGeom>
            <a:avLst/>
            <a:gdLst/>
            <a:ahLst/>
            <a:cxnLst/>
            <a:rect l="l" t="t" r="r" b="b"/>
            <a:pathLst>
              <a:path w="323215" h="443230" extrusionOk="0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27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fld id="{00000000-1234-1234-1234-123412341234}" type="slidenum">
              <a:rPr lang="zh-CN" sz="9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7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7"/>
          <p:cNvSpPr txBox="1">
            <a:spLocks noGrp="1"/>
          </p:cNvSpPr>
          <p:nvPr>
            <p:ph type="subTitle" idx="1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197" name="Google Shape;197;p47"/>
          <p:cNvSpPr txBox="1">
            <a:spLocks noGrp="1"/>
          </p:cNvSpPr>
          <p:nvPr>
            <p:ph type="body" idx="2"/>
          </p:nvPr>
        </p:nvSpPr>
        <p:spPr>
          <a:xfrm>
            <a:off x="419100" y="1077518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marL="2743200" lvl="5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−"/>
              <a:defRPr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marL="3657600" lvl="7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marL="4114800" lvl="8" indent="-323850" algn="l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Dark Blue">
  <p:cSld name="One column Dark Blue">
    <p:bg>
      <p:bgPr>
        <a:solidFill>
          <a:schemeClr val="dk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/>
          <p:nvPr/>
        </p:nvSpPr>
        <p:spPr>
          <a:xfrm>
            <a:off x="1" y="0"/>
            <a:ext cx="9144000" cy="1972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8"/>
          <p:cNvSpPr/>
          <p:nvPr/>
        </p:nvSpPr>
        <p:spPr>
          <a:xfrm>
            <a:off x="0" y="874368"/>
            <a:ext cx="9144000" cy="4269132"/>
          </a:xfrm>
          <a:prstGeom prst="rect">
            <a:avLst/>
          </a:prstGeom>
          <a:solidFill>
            <a:srgbClr val="01324B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>
              <a:solidFill>
                <a:srgbClr val="002F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8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8"/>
          <p:cNvSpPr/>
          <p:nvPr/>
        </p:nvSpPr>
        <p:spPr>
          <a:xfrm>
            <a:off x="409272" y="4729895"/>
            <a:ext cx="137858" cy="165763"/>
          </a:xfrm>
          <a:custGeom>
            <a:avLst/>
            <a:gdLst/>
            <a:ahLst/>
            <a:cxnLst/>
            <a:rect l="l" t="t" r="r" b="b"/>
            <a:pathLst>
              <a:path w="323215" h="443230" extrusionOk="0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27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fld id="{00000000-1234-1234-1234-123412341234}" type="slidenum">
              <a:rPr lang="zh-CN" sz="9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8"/>
          <p:cNvSpPr txBox="1">
            <a:spLocks noGrp="1"/>
          </p:cNvSpPr>
          <p:nvPr>
            <p:ph type="subTitle" idx="1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205" name="Google Shape;205;p48"/>
          <p:cNvSpPr txBox="1">
            <a:spLocks noGrp="1"/>
          </p:cNvSpPr>
          <p:nvPr>
            <p:ph type="body" idx="2"/>
          </p:nvPr>
        </p:nvSpPr>
        <p:spPr>
          <a:xfrm>
            <a:off x="419100" y="1077518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marL="2743200" lvl="5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−"/>
              <a:defRPr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marL="3657600" lvl="7" indent="-32385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marL="4114800" lvl="8" indent="-323850" algn="l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ight Grey Blue">
  <p:cSld name="One column Light Grey Blue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9"/>
          <p:cNvSpPr/>
          <p:nvPr/>
        </p:nvSpPr>
        <p:spPr>
          <a:xfrm>
            <a:off x="0" y="874368"/>
            <a:ext cx="9144000" cy="4269132"/>
          </a:xfrm>
          <a:prstGeom prst="rect">
            <a:avLst/>
          </a:prstGeom>
          <a:solidFill>
            <a:srgbClr val="EBF1F5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9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9"/>
          <p:cNvSpPr/>
          <p:nvPr/>
        </p:nvSpPr>
        <p:spPr>
          <a:xfrm>
            <a:off x="409272" y="4729895"/>
            <a:ext cx="137858" cy="165763"/>
          </a:xfrm>
          <a:custGeom>
            <a:avLst/>
            <a:gdLst/>
            <a:ahLst/>
            <a:cxnLst/>
            <a:rect l="l" t="t" r="r" b="b"/>
            <a:pathLst>
              <a:path w="323215" h="443230" extrusionOk="0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27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lang="zh-CN" sz="9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82" y="4732416"/>
            <a:ext cx="1148017" cy="1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9"/>
          <p:cNvSpPr txBox="1">
            <a:spLocks noGrp="1"/>
          </p:cNvSpPr>
          <p:nvPr>
            <p:ph type="body" idx="1"/>
          </p:nvPr>
        </p:nvSpPr>
        <p:spPr>
          <a:xfrm>
            <a:off x="419100" y="1077518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212" name="Google Shape;212;p49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0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5" name="Google Shape;215;p50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w="9525" cap="flat" cmpd="sng">
            <a:solidFill>
              <a:srgbClr val="0070A8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50"/>
          <p:cNvSpPr txBox="1">
            <a:spLocks noGrp="1"/>
          </p:cNvSpPr>
          <p:nvPr>
            <p:ph type="subTitle" idx="1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23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w="9525" cap="flat" cmpd="sng">
            <a:solidFill>
              <a:srgbClr val="0070A8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419100" y="1077518"/>
            <a:ext cx="398880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4729750" y="1077518"/>
            <a:ext cx="398880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ubTitle" idx="3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_grey_background">
  <p:cSld name="One column_SNG_white_background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2"/>
          <p:cNvSpPr/>
          <p:nvPr/>
        </p:nvSpPr>
        <p:spPr>
          <a:xfrm>
            <a:off x="0" y="874368"/>
            <a:ext cx="9144000" cy="42691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83" y="4764632"/>
            <a:ext cx="1148017" cy="8084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2"/>
          <p:cNvSpPr txBox="1">
            <a:spLocks noGrp="1"/>
          </p:cNvSpPr>
          <p:nvPr>
            <p:ph type="body" idx="1"/>
          </p:nvPr>
        </p:nvSpPr>
        <p:spPr>
          <a:xfrm>
            <a:off x="432000" y="1077518"/>
            <a:ext cx="8280000" cy="141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222" name="Google Shape;222;p52"/>
          <p:cNvSpPr txBox="1">
            <a:spLocks noGrp="1"/>
          </p:cNvSpPr>
          <p:nvPr>
            <p:ph type="body" idx="2"/>
          </p:nvPr>
        </p:nvSpPr>
        <p:spPr>
          <a:xfrm>
            <a:off x="432000" y="567339"/>
            <a:ext cx="8280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B0C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marL="2743200" lvl="5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223" name="Google Shape;223;p52"/>
          <p:cNvSpPr txBox="1">
            <a:spLocks noGrp="1"/>
          </p:cNvSpPr>
          <p:nvPr>
            <p:ph type="title"/>
          </p:nvPr>
        </p:nvSpPr>
        <p:spPr>
          <a:xfrm>
            <a:off x="420624" y="283073"/>
            <a:ext cx="828000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419224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" name="Google Shape;37;p24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w="9525" cap="flat" cmpd="sng">
            <a:solidFill>
              <a:srgbClr val="0070A8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419100" y="1077518"/>
            <a:ext cx="255240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32385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Char char="•"/>
              <a:defRPr/>
            </a:lvl3pPr>
            <a:lvl4pPr marL="1828800" lvl="3" indent="-32385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Char char="•"/>
              <a:defRPr/>
            </a:lvl4pPr>
            <a:lvl5pPr marL="2286000" lvl="4" indent="-32385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Char char="─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3292687" y="1077518"/>
            <a:ext cx="255240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2385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2385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sz="1500" b="0" i="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66274" y="1077518"/>
            <a:ext cx="255240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None/>
              <a:defRPr/>
            </a:lvl2pPr>
            <a:lvl3pPr marL="1371600" lvl="2" indent="-32385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23850" algn="l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sz="1500" b="0" i="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marL="4114800" lvl="8" indent="-342900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ubTitle" idx="4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pringer Nature">
  <p:cSld name="Title Springer Natur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6"/>
          <p:cNvPicPr preferRelativeResize="0"/>
          <p:nvPr/>
        </p:nvPicPr>
        <p:blipFill rotWithShape="1">
          <a:blip r:embed="rId2">
            <a:alphaModFix/>
          </a:blip>
          <a:srcRect t="99" b="98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26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50" name="Google Shape;50;p26"/>
            <p:cNvSpPr/>
            <p:nvPr/>
          </p:nvSpPr>
          <p:spPr>
            <a:xfrm>
              <a:off x="394140" y="339988"/>
              <a:ext cx="3830552" cy="3830564"/>
            </a:xfrm>
            <a:custGeom>
              <a:avLst/>
              <a:gdLst/>
              <a:ahLst/>
              <a:cxnLst/>
              <a:rect l="l" t="t" r="r" b="b"/>
              <a:pathLst>
                <a:path w="3830552" h="3830564" extrusionOk="0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01324B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6"/>
            <p:cNvSpPr/>
            <p:nvPr/>
          </p:nvSpPr>
          <p:spPr>
            <a:xfrm>
              <a:off x="392507" y="337809"/>
              <a:ext cx="3834367" cy="3834378"/>
            </a:xfrm>
            <a:custGeom>
              <a:avLst/>
              <a:gdLst/>
              <a:ahLst/>
              <a:cxnLst/>
              <a:rect l="l" t="t" r="r" b="b"/>
              <a:pathLst>
                <a:path w="3834367" h="3834378" extrusionOk="0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0070A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zh-CN" sz="1500" b="1" i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26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6800" y="4683600"/>
            <a:ext cx="1742400" cy="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pringer Nature - Forest">
  <p:cSld name="Title Springer Nature - Fores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7"/>
          <p:cNvPicPr preferRelativeResize="0"/>
          <p:nvPr/>
        </p:nvPicPr>
        <p:blipFill rotWithShape="1">
          <a:blip r:embed="rId2">
            <a:alphaModFix/>
          </a:blip>
          <a:srcRect l="224" r="225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27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59" name="Google Shape;59;p27"/>
            <p:cNvSpPr/>
            <p:nvPr/>
          </p:nvSpPr>
          <p:spPr>
            <a:xfrm>
              <a:off x="394140" y="339988"/>
              <a:ext cx="3830552" cy="3830564"/>
            </a:xfrm>
            <a:custGeom>
              <a:avLst/>
              <a:gdLst/>
              <a:ahLst/>
              <a:cxnLst/>
              <a:rect l="l" t="t" r="r" b="b"/>
              <a:pathLst>
                <a:path w="3830552" h="3830564" extrusionOk="0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01324B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7"/>
            <p:cNvSpPr/>
            <p:nvPr/>
          </p:nvSpPr>
          <p:spPr>
            <a:xfrm>
              <a:off x="392507" y="337809"/>
              <a:ext cx="3834367" cy="3834378"/>
            </a:xfrm>
            <a:custGeom>
              <a:avLst/>
              <a:gdLst/>
              <a:ahLst/>
              <a:cxnLst/>
              <a:rect l="l" t="t" r="r" b="b"/>
              <a:pathLst>
                <a:path w="3834367" h="3834378" extrusionOk="0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zh-CN" sz="1500" b="1" i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7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6800" y="4683600"/>
            <a:ext cx="1742400" cy="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pringer Nature - Purple">
  <p:cSld name="Title Springer Nature - Purp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8"/>
          <p:cNvPicPr preferRelativeResize="0"/>
          <p:nvPr/>
        </p:nvPicPr>
        <p:blipFill rotWithShape="1">
          <a:blip r:embed="rId2">
            <a:alphaModFix/>
          </a:blip>
          <a:srcRect t="14" b="14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28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68" name="Google Shape;68;p28"/>
            <p:cNvSpPr/>
            <p:nvPr/>
          </p:nvSpPr>
          <p:spPr>
            <a:xfrm>
              <a:off x="394140" y="339988"/>
              <a:ext cx="3830552" cy="3830564"/>
            </a:xfrm>
            <a:custGeom>
              <a:avLst/>
              <a:gdLst/>
              <a:ahLst/>
              <a:cxnLst/>
              <a:rect l="l" t="t" r="r" b="b"/>
              <a:pathLst>
                <a:path w="3830552" h="3830564" extrusionOk="0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01324B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8"/>
            <p:cNvSpPr/>
            <p:nvPr/>
          </p:nvSpPr>
          <p:spPr>
            <a:xfrm>
              <a:off x="392507" y="337809"/>
              <a:ext cx="3834367" cy="3834378"/>
            </a:xfrm>
            <a:custGeom>
              <a:avLst/>
              <a:gdLst/>
              <a:ahLst/>
              <a:cxnLst/>
              <a:rect l="l" t="t" r="r" b="b"/>
              <a:pathLst>
                <a:path w="3834367" h="3834378" extrusionOk="0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785B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zh-CN" sz="1500" b="1" i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28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6800" y="4683600"/>
            <a:ext cx="1742400" cy="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pringer Nature - Orange">
  <p:cSld name="Title Springer Nature - Oran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9"/>
          <p:cNvPicPr preferRelativeResize="0"/>
          <p:nvPr/>
        </p:nvPicPr>
        <p:blipFill rotWithShape="1">
          <a:blip r:embed="rId2">
            <a:alphaModFix/>
          </a:blip>
          <a:srcRect t="184" b="183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29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77" name="Google Shape;77;p29"/>
            <p:cNvSpPr/>
            <p:nvPr/>
          </p:nvSpPr>
          <p:spPr>
            <a:xfrm>
              <a:off x="394140" y="339988"/>
              <a:ext cx="3830552" cy="3830564"/>
            </a:xfrm>
            <a:custGeom>
              <a:avLst/>
              <a:gdLst/>
              <a:ahLst/>
              <a:cxnLst/>
              <a:rect l="l" t="t" r="r" b="b"/>
              <a:pathLst>
                <a:path w="3830552" h="3830564" extrusionOk="0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01324B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9"/>
            <p:cNvSpPr/>
            <p:nvPr/>
          </p:nvSpPr>
          <p:spPr>
            <a:xfrm>
              <a:off x="392507" y="337809"/>
              <a:ext cx="3834367" cy="3834378"/>
            </a:xfrm>
            <a:custGeom>
              <a:avLst/>
              <a:gdLst/>
              <a:ahLst/>
              <a:cxnLst/>
              <a:rect l="l" t="t" r="r" b="b"/>
              <a:pathLst>
                <a:path w="3834367" h="3834378" extrusionOk="0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C7530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zh-CN" sz="1500" b="1" i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" name="Google Shape;79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29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6800" y="4683600"/>
            <a:ext cx="1742400" cy="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BMC">
  <p:cSld name="Title BMC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0" descr="A picture containing pers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" t="3853" r="11283" b="31126"/>
          <a:stretch/>
        </p:blipFill>
        <p:spPr>
          <a:xfrm>
            <a:off x="0" y="0"/>
            <a:ext cx="9144000" cy="4467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30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87" name="Google Shape;87;p30"/>
            <p:cNvSpPr/>
            <p:nvPr/>
          </p:nvSpPr>
          <p:spPr>
            <a:xfrm>
              <a:off x="394140" y="339988"/>
              <a:ext cx="3830552" cy="3830564"/>
            </a:xfrm>
            <a:custGeom>
              <a:avLst/>
              <a:gdLst/>
              <a:ahLst/>
              <a:cxnLst/>
              <a:rect l="l" t="t" r="r" b="b"/>
              <a:pathLst>
                <a:path w="3830552" h="3830564" extrusionOk="0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0"/>
            <p:cNvSpPr/>
            <p:nvPr/>
          </p:nvSpPr>
          <p:spPr>
            <a:xfrm>
              <a:off x="392507" y="337809"/>
              <a:ext cx="3834367" cy="3834378"/>
            </a:xfrm>
            <a:custGeom>
              <a:avLst/>
              <a:gdLst/>
              <a:ahLst/>
              <a:cxnLst/>
              <a:rect l="l" t="t" r="r" b="b"/>
              <a:pathLst>
                <a:path w="3834367" h="3834378" extrusionOk="0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26DE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zh-CN" sz="1500" b="1" i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" name="Google Shape;89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30"/>
          <p:cNvSpPr txBox="1">
            <a:spLocks noGrp="1"/>
          </p:cNvSpPr>
          <p:nvPr>
            <p:ph type="subTitle" idx="1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2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2514" y="4442439"/>
            <a:ext cx="1464194" cy="63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409272" y="4729895"/>
            <a:ext cx="137858" cy="165763"/>
          </a:xfrm>
          <a:custGeom>
            <a:avLst/>
            <a:gdLst/>
            <a:ahLst/>
            <a:cxnLst/>
            <a:rect l="l" t="t" r="r" b="b"/>
            <a:pathLst>
              <a:path w="323215" h="443230" extrusionOk="0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27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900"/>
              <a:buFont typeface="Arial"/>
              <a:buNone/>
            </a:pPr>
            <a:fld id="{00000000-1234-1234-1234-123412341234}" type="slidenum">
              <a:rPr lang="zh-CN" sz="900" b="1" i="0" u="none" strike="noStrike" cap="none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rgbClr val="013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19100" y="1077517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−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rabicPeriod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450"/>
              </a:spcBef>
              <a:spcAft>
                <a:spcPts val="450"/>
              </a:spcAft>
              <a:buClr>
                <a:srgbClr val="0070A8"/>
              </a:buClr>
              <a:buSzPts val="1500"/>
              <a:buFont typeface="Calibri"/>
              <a:buAutoNum type="alphaLcPeriod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563600" y="4734000"/>
            <a:ext cx="1148400" cy="1114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pos="264">
          <p15:clr>
            <a:srgbClr val="F26B43"/>
          </p15:clr>
        </p15:guide>
        <p15:guide id="3" pos="5492">
          <p15:clr>
            <a:srgbClr val="F26B43"/>
          </p15:clr>
        </p15:guide>
        <p15:guide id="4" orient="horz" pos="677">
          <p15:clr>
            <a:srgbClr val="F26B43"/>
          </p15:clr>
        </p15:guide>
        <p15:guide id="5" orient="horz" pos="2913">
          <p15:clr>
            <a:srgbClr val="F26B43"/>
          </p15:clr>
        </p15:guide>
        <p15:guide id="6" orient="horz" pos="3048">
          <p15:clr>
            <a:srgbClr val="F26B43"/>
          </p15:clr>
        </p15:guide>
        <p15:guide id="7" pos="1874">
          <p15:clr>
            <a:srgbClr val="F26B43"/>
          </p15:clr>
        </p15:guide>
        <p15:guide id="8" pos="2076">
          <p15:clr>
            <a:srgbClr val="F26B43"/>
          </p15:clr>
        </p15:guide>
        <p15:guide id="9" pos="2778">
          <p15:clr>
            <a:srgbClr val="F26B43"/>
          </p15:clr>
        </p15:guide>
        <p15:guide id="10" pos="2982">
          <p15:clr>
            <a:srgbClr val="F26B43"/>
          </p15:clr>
        </p15:guide>
        <p15:guide id="11" pos="3680">
          <p15:clr>
            <a:srgbClr val="F26B43"/>
          </p15:clr>
        </p15:guide>
        <p15:guide id="12" pos="38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"/>
          <p:cNvSpPr txBox="1">
            <a:spLocks noGrp="1"/>
          </p:cNvSpPr>
          <p:nvPr>
            <p:ph type="title"/>
          </p:nvPr>
        </p:nvSpPr>
        <p:spPr>
          <a:xfrm>
            <a:off x="700355" y="1601998"/>
            <a:ext cx="2547047" cy="65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rPr lang="zh-CN" dirty="0"/>
              <a:t>Nature</a:t>
            </a:r>
            <a:r>
              <a:rPr lang="zh-CN" altLang="en-US" dirty="0"/>
              <a:t>电子期刊介绍及平台使用指南</a:t>
            </a:r>
            <a:endParaRPr dirty="0"/>
          </a:p>
        </p:txBody>
      </p:sp>
      <p:sp>
        <p:nvSpPr>
          <p:cNvPr id="229" name="Google Shape;229;p1"/>
          <p:cNvSpPr txBox="1"/>
          <p:nvPr/>
        </p:nvSpPr>
        <p:spPr>
          <a:xfrm rot="5400000">
            <a:off x="-920252" y="1331915"/>
            <a:ext cx="2526909" cy="1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723" marR="0" lvl="0" indent="0" algn="l" rtl="0">
              <a:lnSpc>
                <a:spcPct val="1046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4"/>
              <a:buFont typeface="Arial"/>
              <a:buNone/>
            </a:pPr>
            <a:r>
              <a:rPr lang="zh-CN" sz="1014" b="0" i="0" u="none" strike="noStrike" cap="none">
                <a:solidFill>
                  <a:srgbClr val="57585B"/>
                </a:solidFill>
                <a:latin typeface="Calibri"/>
                <a:ea typeface="Calibri"/>
                <a:cs typeface="Calibri"/>
                <a:sym typeface="Calibri"/>
              </a:rPr>
              <a:t>Antarctica meltdown could double sea level rise</a:t>
            </a:r>
            <a:endParaRPr sz="101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03" y="890974"/>
            <a:ext cx="5463570" cy="411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2" name="Google Shape;362;p10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检索结果</a:t>
            </a:r>
            <a:endParaRPr/>
          </a:p>
        </p:txBody>
      </p:sp>
      <p:sp>
        <p:nvSpPr>
          <p:cNvPr id="363" name="Google Shape;363;p10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cxnSp>
        <p:nvCxnSpPr>
          <p:cNvPr id="364" name="Google Shape;364;p10"/>
          <p:cNvCxnSpPr>
            <a:stCxn id="365" idx="1"/>
          </p:cNvCxnSpPr>
          <p:nvPr/>
        </p:nvCxnSpPr>
        <p:spPr>
          <a:xfrm flipH="1">
            <a:off x="5414730" y="1550466"/>
            <a:ext cx="1365000" cy="1230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5" name="Google Shape;365;p10"/>
          <p:cNvSpPr/>
          <p:nvPr/>
        </p:nvSpPr>
        <p:spPr>
          <a:xfrm>
            <a:off x="6779730" y="1367586"/>
            <a:ext cx="164592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按期刊、文章类型、学科、出版时间筛选</a:t>
            </a:r>
            <a:endParaRPr/>
          </a:p>
        </p:txBody>
      </p:sp>
      <p:cxnSp>
        <p:nvCxnSpPr>
          <p:cNvPr id="366" name="Google Shape;366;p10"/>
          <p:cNvCxnSpPr>
            <a:stCxn id="367" idx="1"/>
          </p:cNvCxnSpPr>
          <p:nvPr/>
        </p:nvCxnSpPr>
        <p:spPr>
          <a:xfrm flipH="1">
            <a:off x="6424830" y="2043513"/>
            <a:ext cx="354900" cy="960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7" name="Google Shape;367;p10"/>
          <p:cNvSpPr/>
          <p:nvPr/>
        </p:nvSpPr>
        <p:spPr>
          <a:xfrm>
            <a:off x="6779730" y="1860633"/>
            <a:ext cx="164592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按相关度或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出版时间排序</a:t>
            </a:r>
            <a:endParaRPr/>
          </a:p>
        </p:txBody>
      </p:sp>
      <p:sp>
        <p:nvSpPr>
          <p:cNvPr id="368" name="Google Shape;368;p10"/>
          <p:cNvSpPr/>
          <p:nvPr/>
        </p:nvSpPr>
        <p:spPr>
          <a:xfrm>
            <a:off x="6779730" y="2749760"/>
            <a:ext cx="1645920" cy="1725216"/>
          </a:xfrm>
          <a:prstGeom prst="roundRect">
            <a:avLst>
              <a:gd name="adj" fmla="val 9921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文章类型</a:t>
            </a:r>
            <a:endParaRPr/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开放获取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出版时间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文章所属期刊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所属期次、页码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文章标题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文章作者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文章摘要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文章焦点图片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9" name="Google Shape;369;p10"/>
          <p:cNvSpPr txBox="1"/>
          <p:nvPr/>
        </p:nvSpPr>
        <p:spPr>
          <a:xfrm>
            <a:off x="1657467" y="2413027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endParaRPr/>
          </a:p>
        </p:txBody>
      </p:sp>
      <p:sp>
        <p:nvSpPr>
          <p:cNvPr id="370" name="Google Shape;370;p10"/>
          <p:cNvSpPr txBox="1"/>
          <p:nvPr/>
        </p:nvSpPr>
        <p:spPr>
          <a:xfrm>
            <a:off x="1657467" y="2540027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endParaRPr/>
          </a:p>
        </p:txBody>
      </p:sp>
      <p:sp>
        <p:nvSpPr>
          <p:cNvPr id="371" name="Google Shape;371;p10"/>
          <p:cNvSpPr txBox="1"/>
          <p:nvPr/>
        </p:nvSpPr>
        <p:spPr>
          <a:xfrm>
            <a:off x="1657467" y="2667027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endParaRPr/>
          </a:p>
        </p:txBody>
      </p:sp>
      <p:sp>
        <p:nvSpPr>
          <p:cNvPr id="372" name="Google Shape;372;p10"/>
          <p:cNvSpPr txBox="1"/>
          <p:nvPr/>
        </p:nvSpPr>
        <p:spPr>
          <a:xfrm>
            <a:off x="1657467" y="2794027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4)</a:t>
            </a:r>
            <a:endParaRPr/>
          </a:p>
        </p:txBody>
      </p:sp>
      <p:sp>
        <p:nvSpPr>
          <p:cNvPr id="373" name="Google Shape;373;p10"/>
          <p:cNvSpPr txBox="1"/>
          <p:nvPr/>
        </p:nvSpPr>
        <p:spPr>
          <a:xfrm>
            <a:off x="1657467" y="2921027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5)</a:t>
            </a:r>
            <a:endParaRPr/>
          </a:p>
        </p:txBody>
      </p:sp>
      <p:sp>
        <p:nvSpPr>
          <p:cNvPr id="374" name="Google Shape;374;p10"/>
          <p:cNvSpPr txBox="1"/>
          <p:nvPr/>
        </p:nvSpPr>
        <p:spPr>
          <a:xfrm>
            <a:off x="2070470" y="2424981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6)</a:t>
            </a:r>
            <a:endParaRPr/>
          </a:p>
        </p:txBody>
      </p:sp>
      <p:sp>
        <p:nvSpPr>
          <p:cNvPr id="375" name="Google Shape;375;p10"/>
          <p:cNvSpPr txBox="1"/>
          <p:nvPr/>
        </p:nvSpPr>
        <p:spPr>
          <a:xfrm>
            <a:off x="2070470" y="2909075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7)</a:t>
            </a:r>
            <a:endParaRPr/>
          </a:p>
        </p:txBody>
      </p:sp>
      <p:sp>
        <p:nvSpPr>
          <p:cNvPr id="376" name="Google Shape;376;p10"/>
          <p:cNvSpPr txBox="1"/>
          <p:nvPr/>
        </p:nvSpPr>
        <p:spPr>
          <a:xfrm>
            <a:off x="2070470" y="4313545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8)</a:t>
            </a:r>
            <a:endParaRPr/>
          </a:p>
        </p:txBody>
      </p:sp>
      <p:sp>
        <p:nvSpPr>
          <p:cNvPr id="377" name="Google Shape;377;p10"/>
          <p:cNvSpPr txBox="1"/>
          <p:nvPr/>
        </p:nvSpPr>
        <p:spPr>
          <a:xfrm>
            <a:off x="4849160" y="3213875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9)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635" y="883583"/>
            <a:ext cx="4257040" cy="411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3" name="Google Shape;383;p11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期刊文章页面</a:t>
            </a:r>
            <a:endParaRPr/>
          </a:p>
        </p:txBody>
      </p:sp>
      <p:sp>
        <p:nvSpPr>
          <p:cNvPr id="384" name="Google Shape;384;p11"/>
          <p:cNvSpPr/>
          <p:nvPr/>
        </p:nvSpPr>
        <p:spPr>
          <a:xfrm>
            <a:off x="6849634" y="1074738"/>
            <a:ext cx="1868916" cy="3084939"/>
          </a:xfrm>
          <a:prstGeom prst="roundRect">
            <a:avLst>
              <a:gd name="adj" fmla="val 11801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文章类型</a:t>
            </a:r>
            <a:endParaRPr/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在线出版日期</a:t>
            </a:r>
            <a:endParaRPr/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文章标题</a:t>
            </a:r>
            <a:endParaRPr/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作者信息</a:t>
            </a:r>
            <a:endParaRPr/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所发表的期刊、页码</a:t>
            </a:r>
            <a:endParaRPr/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引用该文章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文章下载/访问次数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文章被引用次数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文章Altmetric指数</a:t>
            </a:r>
            <a:endParaRPr/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文章摘要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在线阅读文章全文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下载PDF全文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文章相关内容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文章结构导航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图表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参考文献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EC7A00"/>
              </a:buClr>
              <a:buSzPts val="1100"/>
              <a:buFont typeface="Calibri"/>
              <a:buAutoNum type="arabicParenR"/>
            </a:pPr>
            <a:r>
              <a:rPr lang="zh-CN" sz="1100" b="0" i="0" u="none" strike="noStrike" cap="none">
                <a:solidFill>
                  <a:srgbClr val="0070A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更多信息</a:t>
            </a:r>
            <a:endParaRPr sz="1100" b="0" i="0" u="none" strike="noStrike" cap="none">
              <a:solidFill>
                <a:srgbClr val="0070A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5" name="Google Shape;385;p11"/>
          <p:cNvSpPr txBox="1"/>
          <p:nvPr/>
        </p:nvSpPr>
        <p:spPr>
          <a:xfrm>
            <a:off x="1853453" y="1343239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endParaRPr/>
          </a:p>
        </p:txBody>
      </p:sp>
      <p:sp>
        <p:nvSpPr>
          <p:cNvPr id="386" name="Google Shape;386;p11"/>
          <p:cNvSpPr txBox="1"/>
          <p:nvPr/>
        </p:nvSpPr>
        <p:spPr>
          <a:xfrm>
            <a:off x="2080559" y="1343239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endParaRPr/>
          </a:p>
        </p:txBody>
      </p:sp>
      <p:sp>
        <p:nvSpPr>
          <p:cNvPr id="387" name="Google Shape;387;p11"/>
          <p:cNvSpPr txBox="1"/>
          <p:nvPr/>
        </p:nvSpPr>
        <p:spPr>
          <a:xfrm>
            <a:off x="3157561" y="1671945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endParaRPr sz="900" b="1" i="0" u="none" strike="noStrike" cap="none">
              <a:solidFill>
                <a:srgbClr val="EC7A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1"/>
          <p:cNvSpPr txBox="1"/>
          <p:nvPr/>
        </p:nvSpPr>
        <p:spPr>
          <a:xfrm>
            <a:off x="2016055" y="1928933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4)</a:t>
            </a:r>
            <a:endParaRPr/>
          </a:p>
        </p:txBody>
      </p:sp>
      <p:sp>
        <p:nvSpPr>
          <p:cNvPr id="389" name="Google Shape;389;p11"/>
          <p:cNvSpPr txBox="1"/>
          <p:nvPr/>
        </p:nvSpPr>
        <p:spPr>
          <a:xfrm>
            <a:off x="1651490" y="2072369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5)</a:t>
            </a:r>
            <a:endParaRPr/>
          </a:p>
        </p:txBody>
      </p:sp>
      <p:sp>
        <p:nvSpPr>
          <p:cNvPr id="390" name="Google Shape;390;p11"/>
          <p:cNvSpPr txBox="1"/>
          <p:nvPr/>
        </p:nvSpPr>
        <p:spPr>
          <a:xfrm>
            <a:off x="3307602" y="2072369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6)</a:t>
            </a:r>
            <a:endParaRPr/>
          </a:p>
        </p:txBody>
      </p:sp>
      <p:sp>
        <p:nvSpPr>
          <p:cNvPr id="391" name="Google Shape;391;p11"/>
          <p:cNvSpPr txBox="1"/>
          <p:nvPr/>
        </p:nvSpPr>
        <p:spPr>
          <a:xfrm>
            <a:off x="1921060" y="2287522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7)</a:t>
            </a:r>
            <a:endParaRPr/>
          </a:p>
        </p:txBody>
      </p:sp>
      <p:sp>
        <p:nvSpPr>
          <p:cNvPr id="392" name="Google Shape;392;p11"/>
          <p:cNvSpPr txBox="1"/>
          <p:nvPr/>
        </p:nvSpPr>
        <p:spPr>
          <a:xfrm>
            <a:off x="2339413" y="2287522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8)</a:t>
            </a:r>
            <a:endParaRPr/>
          </a:p>
        </p:txBody>
      </p:sp>
      <p:sp>
        <p:nvSpPr>
          <p:cNvPr id="393" name="Google Shape;393;p11"/>
          <p:cNvSpPr txBox="1"/>
          <p:nvPr/>
        </p:nvSpPr>
        <p:spPr>
          <a:xfrm>
            <a:off x="2853013" y="2287522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9)</a:t>
            </a:r>
            <a:endParaRPr/>
          </a:p>
        </p:txBody>
      </p:sp>
      <p:sp>
        <p:nvSpPr>
          <p:cNvPr id="394" name="Google Shape;394;p11"/>
          <p:cNvSpPr txBox="1"/>
          <p:nvPr/>
        </p:nvSpPr>
        <p:spPr>
          <a:xfrm>
            <a:off x="2199528" y="2407051"/>
            <a:ext cx="3353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10)</a:t>
            </a:r>
            <a:endParaRPr/>
          </a:p>
        </p:txBody>
      </p:sp>
      <p:sp>
        <p:nvSpPr>
          <p:cNvPr id="395" name="Google Shape;395;p11"/>
          <p:cNvSpPr txBox="1"/>
          <p:nvPr/>
        </p:nvSpPr>
        <p:spPr>
          <a:xfrm>
            <a:off x="2121834" y="4086439"/>
            <a:ext cx="3353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11)</a:t>
            </a:r>
            <a:endParaRPr/>
          </a:p>
        </p:txBody>
      </p:sp>
      <p:sp>
        <p:nvSpPr>
          <p:cNvPr id="396" name="Google Shape;396;p11"/>
          <p:cNvSpPr txBox="1"/>
          <p:nvPr/>
        </p:nvSpPr>
        <p:spPr>
          <a:xfrm>
            <a:off x="4572000" y="1731709"/>
            <a:ext cx="3353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12)</a:t>
            </a:r>
            <a:endParaRPr/>
          </a:p>
        </p:txBody>
      </p:sp>
      <p:sp>
        <p:nvSpPr>
          <p:cNvPr id="397" name="Google Shape;397;p11"/>
          <p:cNvSpPr txBox="1"/>
          <p:nvPr/>
        </p:nvSpPr>
        <p:spPr>
          <a:xfrm>
            <a:off x="4572000" y="2006627"/>
            <a:ext cx="3353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13)</a:t>
            </a:r>
            <a:endParaRPr/>
          </a:p>
        </p:txBody>
      </p:sp>
      <p:sp>
        <p:nvSpPr>
          <p:cNvPr id="398" name="Google Shape;398;p11"/>
          <p:cNvSpPr txBox="1"/>
          <p:nvPr/>
        </p:nvSpPr>
        <p:spPr>
          <a:xfrm>
            <a:off x="4964201" y="2478768"/>
            <a:ext cx="3353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14)</a:t>
            </a:r>
            <a:endParaRPr/>
          </a:p>
        </p:txBody>
      </p:sp>
      <p:sp>
        <p:nvSpPr>
          <p:cNvPr id="399" name="Google Shape;399;p11"/>
          <p:cNvSpPr txBox="1"/>
          <p:nvPr/>
        </p:nvSpPr>
        <p:spPr>
          <a:xfrm>
            <a:off x="5382554" y="2472792"/>
            <a:ext cx="3353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15)</a:t>
            </a:r>
            <a:endParaRPr/>
          </a:p>
        </p:txBody>
      </p:sp>
      <p:sp>
        <p:nvSpPr>
          <p:cNvPr id="400" name="Google Shape;400;p11"/>
          <p:cNvSpPr txBox="1"/>
          <p:nvPr/>
        </p:nvSpPr>
        <p:spPr>
          <a:xfrm>
            <a:off x="5798473" y="2472792"/>
            <a:ext cx="3353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16)</a:t>
            </a:r>
            <a:endParaRPr/>
          </a:p>
        </p:txBody>
      </p:sp>
      <p:sp>
        <p:nvSpPr>
          <p:cNvPr id="401" name="Google Shape;401;p11"/>
          <p:cNvSpPr txBox="1"/>
          <p:nvPr/>
        </p:nvSpPr>
        <p:spPr>
          <a:xfrm>
            <a:off x="4615132" y="4283663"/>
            <a:ext cx="3353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17)</a:t>
            </a:r>
            <a:endParaRPr/>
          </a:p>
        </p:txBody>
      </p:sp>
      <p:sp>
        <p:nvSpPr>
          <p:cNvPr id="402" name="Google Shape;402;p11"/>
          <p:cNvSpPr txBox="1"/>
          <p:nvPr/>
        </p:nvSpPr>
        <p:spPr>
          <a:xfrm>
            <a:off x="5527305" y="4208889"/>
            <a:ext cx="10054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CN" sz="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其他信息</a:t>
            </a:r>
            <a:endParaRPr sz="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CN" sz="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扩展数据</a:t>
            </a:r>
            <a:endParaRPr sz="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CN" sz="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补充/辅助材料</a:t>
            </a:r>
            <a:endParaRPr sz="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CN" sz="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版权与再利用许可</a:t>
            </a:r>
            <a:endParaRPr sz="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CN" sz="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关于本文章</a:t>
            </a:r>
            <a:endParaRPr sz="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CN" sz="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延伸阅读</a:t>
            </a:r>
            <a:endParaRPr sz="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1"/>
          <p:cNvSpPr txBox="1"/>
          <p:nvPr/>
        </p:nvSpPr>
        <p:spPr>
          <a:xfrm>
            <a:off x="1669419" y="813128"/>
            <a:ext cx="27764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CN" sz="900" b="1" i="0" u="none" strike="noStrike" cap="none">
                <a:solidFill>
                  <a:srgbClr val="EC7A00"/>
                </a:solidFill>
                <a:latin typeface="Calibri"/>
                <a:ea typeface="Calibri"/>
                <a:cs typeface="Calibri"/>
                <a:sym typeface="Calibri"/>
              </a:rPr>
              <a:t>5)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2"/>
          <p:cNvPicPr preferRelativeResize="0"/>
          <p:nvPr/>
        </p:nvPicPr>
        <p:blipFill rotWithShape="1">
          <a:blip r:embed="rId3">
            <a:alphaModFix/>
          </a:blip>
          <a:srcRect b="7700"/>
          <a:stretch/>
        </p:blipFill>
        <p:spPr>
          <a:xfrm>
            <a:off x="2491030" y="888878"/>
            <a:ext cx="4891067" cy="37979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9" name="Google Shape;409;p12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文章关注指数详情页面</a:t>
            </a:r>
            <a:endParaRPr/>
          </a:p>
        </p:txBody>
      </p:sp>
      <p:sp>
        <p:nvSpPr>
          <p:cNvPr id="410" name="Google Shape;410;p12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cxnSp>
        <p:nvCxnSpPr>
          <p:cNvPr id="411" name="Google Shape;411;p12"/>
          <p:cNvCxnSpPr>
            <a:stCxn id="412" idx="3"/>
          </p:cNvCxnSpPr>
          <p:nvPr/>
        </p:nvCxnSpPr>
        <p:spPr>
          <a:xfrm>
            <a:off x="2058880" y="1628160"/>
            <a:ext cx="487200" cy="1527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2" name="Google Shape;412;p12"/>
          <p:cNvSpPr/>
          <p:nvPr/>
        </p:nvSpPr>
        <p:spPr>
          <a:xfrm>
            <a:off x="626955" y="1445280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文章被访问或被请求访问的次数</a:t>
            </a:r>
            <a:endParaRPr/>
          </a:p>
        </p:txBody>
      </p:sp>
      <p:cxnSp>
        <p:nvCxnSpPr>
          <p:cNvPr id="413" name="Google Shape;413;p12"/>
          <p:cNvCxnSpPr>
            <a:stCxn id="414" idx="3"/>
          </p:cNvCxnSpPr>
          <p:nvPr/>
        </p:nvCxnSpPr>
        <p:spPr>
          <a:xfrm rot="10800000" flipH="1">
            <a:off x="2058880" y="1912407"/>
            <a:ext cx="1676400" cy="2880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4" name="Google Shape;414;p12"/>
          <p:cNvSpPr/>
          <p:nvPr/>
        </p:nvSpPr>
        <p:spPr>
          <a:xfrm>
            <a:off x="626955" y="1926087"/>
            <a:ext cx="1431925" cy="548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在Web of Science及CrossRef上记录下的被引用次数</a:t>
            </a:r>
            <a:endParaRPr/>
          </a:p>
        </p:txBody>
      </p:sp>
      <p:cxnSp>
        <p:nvCxnSpPr>
          <p:cNvPr id="415" name="Google Shape;415;p12"/>
          <p:cNvCxnSpPr/>
          <p:nvPr/>
        </p:nvCxnSpPr>
        <p:spPr>
          <a:xfrm>
            <a:off x="2062737" y="2773082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6" name="Google Shape;416;p12"/>
          <p:cNvSpPr/>
          <p:nvPr/>
        </p:nvSpPr>
        <p:spPr>
          <a:xfrm>
            <a:off x="626955" y="2589774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文章在不同来源被提及的次数</a:t>
            </a:r>
            <a:endParaRPr/>
          </a:p>
        </p:txBody>
      </p:sp>
      <p:cxnSp>
        <p:nvCxnSpPr>
          <p:cNvPr id="417" name="Google Shape;417;p12"/>
          <p:cNvCxnSpPr>
            <a:stCxn id="418" idx="3"/>
          </p:cNvCxnSpPr>
          <p:nvPr/>
        </p:nvCxnSpPr>
        <p:spPr>
          <a:xfrm rot="10800000" flipH="1">
            <a:off x="2058880" y="3795048"/>
            <a:ext cx="504900" cy="1221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8" name="Google Shape;418;p12"/>
          <p:cNvSpPr/>
          <p:nvPr/>
        </p:nvSpPr>
        <p:spPr>
          <a:xfrm>
            <a:off x="626955" y="3734268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文章在新闻媒体及博客被提及的详情</a:t>
            </a:r>
            <a:endParaRPr/>
          </a:p>
        </p:txBody>
      </p:sp>
      <p:cxnSp>
        <p:nvCxnSpPr>
          <p:cNvPr id="419" name="Google Shape;419;p12"/>
          <p:cNvCxnSpPr>
            <a:stCxn id="420" idx="3"/>
          </p:cNvCxnSpPr>
          <p:nvPr/>
        </p:nvCxnSpPr>
        <p:spPr>
          <a:xfrm>
            <a:off x="2058880" y="3344901"/>
            <a:ext cx="522900" cy="1035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0" name="Google Shape;420;p12"/>
          <p:cNvSpPr/>
          <p:nvPr/>
        </p:nvSpPr>
        <p:spPr>
          <a:xfrm>
            <a:off x="626955" y="3070581"/>
            <a:ext cx="1431925" cy="548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点击详情页可查看文章在社交媒体上如何被讨论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"/>
          <p:cNvSpPr txBox="1">
            <a:spLocks noGrp="1"/>
          </p:cNvSpPr>
          <p:nvPr>
            <p:ph type="title"/>
          </p:nvPr>
        </p:nvSpPr>
        <p:spPr>
          <a:xfrm>
            <a:off x="419224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注册个人帐户</a:t>
            </a:r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subTitle" idx="4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欢迎免费注册个人帐户，以获得更好的使用体验</a:t>
            </a:r>
            <a:endParaRPr/>
          </a:p>
        </p:txBody>
      </p:sp>
      <p:pic>
        <p:nvPicPr>
          <p:cNvPr id="427" name="Google Shape;4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186" y="1074738"/>
            <a:ext cx="5852160" cy="53752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28" name="Google Shape;428;p13"/>
          <p:cNvCxnSpPr>
            <a:stCxn id="429" idx="1"/>
          </p:cNvCxnSpPr>
          <p:nvPr/>
        </p:nvCxnSpPr>
        <p:spPr>
          <a:xfrm rot="10800000">
            <a:off x="7374918" y="1213218"/>
            <a:ext cx="489000" cy="444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9" name="Google Shape;429;p13"/>
          <p:cNvSpPr/>
          <p:nvPr/>
        </p:nvSpPr>
        <p:spPr>
          <a:xfrm>
            <a:off x="7863918" y="1074738"/>
            <a:ext cx="118872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点击“Login”登录</a:t>
            </a:r>
            <a:endParaRPr/>
          </a:p>
        </p:txBody>
      </p:sp>
      <p:cxnSp>
        <p:nvCxnSpPr>
          <p:cNvPr id="430" name="Google Shape;430;p13"/>
          <p:cNvCxnSpPr/>
          <p:nvPr/>
        </p:nvCxnSpPr>
        <p:spPr>
          <a:xfrm>
            <a:off x="1188636" y="3467213"/>
            <a:ext cx="269448" cy="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1" name="Google Shape;431;p13"/>
          <p:cNvSpPr/>
          <p:nvPr/>
        </p:nvSpPr>
        <p:spPr>
          <a:xfrm>
            <a:off x="251075" y="2695348"/>
            <a:ext cx="937500" cy="137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已注册用户可直接登录；未注册用户输入邮箱地址后，点击“Continue”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-49675" y="1074738"/>
            <a:ext cx="937549" cy="42826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zh-CN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步骤一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-49676" y="1860808"/>
            <a:ext cx="937549" cy="42826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zh-CN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步骤二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973" y="1744831"/>
            <a:ext cx="2759951" cy="311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3" descr="Graphical user interface, text, application, emai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7571" b="5992"/>
          <a:stretch/>
        </p:blipFill>
        <p:spPr>
          <a:xfrm>
            <a:off x="5141071" y="1916832"/>
            <a:ext cx="2008922" cy="292070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3"/>
          <p:cNvSpPr/>
          <p:nvPr/>
        </p:nvSpPr>
        <p:spPr>
          <a:xfrm>
            <a:off x="7234287" y="2408465"/>
            <a:ext cx="1463040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18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填写个人信息，点击“Register”提交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7255510" y="3198756"/>
            <a:ext cx="1463040" cy="7315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18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随后您的邮箱将收到一封注册确认邮件，点击邮件中的链接以完成注册</a:t>
            </a:r>
            <a:endParaRPr/>
          </a:p>
        </p:txBody>
      </p:sp>
      <p:sp>
        <p:nvSpPr>
          <p:cNvPr id="438" name="Google Shape;438;p13"/>
          <p:cNvSpPr/>
          <p:nvPr/>
        </p:nvSpPr>
        <p:spPr>
          <a:xfrm flipH="1">
            <a:off x="8360229" y="1863879"/>
            <a:ext cx="857467" cy="42826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zh-CN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步骤三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4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注册个人帐户</a:t>
            </a:r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445" name="Google Shape;445;p14"/>
          <p:cNvSpPr/>
          <p:nvPr/>
        </p:nvSpPr>
        <p:spPr>
          <a:xfrm>
            <a:off x="-49675" y="1074738"/>
            <a:ext cx="937549" cy="42826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zh-CN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步骤四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4"/>
          <p:cNvSpPr/>
          <p:nvPr/>
        </p:nvSpPr>
        <p:spPr>
          <a:xfrm>
            <a:off x="529771" y="2201597"/>
            <a:ext cx="1256203" cy="15310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18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完成注册后，点击右上角的“My account-account settings”进入个人帐户，并随时管理个性化推送订阅和个人专业信息和兴趣领域</a:t>
            </a:r>
            <a:endParaRPr/>
          </a:p>
        </p:txBody>
      </p:sp>
      <p:pic>
        <p:nvPicPr>
          <p:cNvPr id="447" name="Google Shape;4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554" y="1002958"/>
            <a:ext cx="5086541" cy="347110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4"/>
          <p:cNvSpPr/>
          <p:nvPr/>
        </p:nvSpPr>
        <p:spPr>
          <a:xfrm>
            <a:off x="7255510" y="2738512"/>
            <a:ext cx="1463040" cy="36754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18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管理期刊和研究资讯的个性化推送订阅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14"/>
          <p:cNvCxnSpPr/>
          <p:nvPr/>
        </p:nvCxnSpPr>
        <p:spPr>
          <a:xfrm flipH="1">
            <a:off x="6932071" y="2922285"/>
            <a:ext cx="316182" cy="433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0" name="Google Shape;450;p14"/>
          <p:cNvSpPr/>
          <p:nvPr/>
        </p:nvSpPr>
        <p:spPr>
          <a:xfrm>
            <a:off x="7248253" y="3726987"/>
            <a:ext cx="1463040" cy="36754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18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管理个人专业信息和兴趣领域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1" name="Google Shape;451;p14"/>
          <p:cNvCxnSpPr/>
          <p:nvPr/>
        </p:nvCxnSpPr>
        <p:spPr>
          <a:xfrm flipH="1">
            <a:off x="6939328" y="3902637"/>
            <a:ext cx="316182" cy="433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75" y="1016162"/>
            <a:ext cx="4666343" cy="19795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7" name="Google Shape;457;p15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个性化推送订阅</a:t>
            </a:r>
            <a:endParaRPr/>
          </a:p>
        </p:txBody>
      </p:sp>
      <p:sp>
        <p:nvSpPr>
          <p:cNvPr id="458" name="Google Shape;458;p15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第一时间获取您感兴趣的《自然》及《自然》系列期刊最新出版内容及资讯推送</a:t>
            </a:r>
            <a:endParaRPr/>
          </a:p>
        </p:txBody>
      </p:sp>
      <p:sp>
        <p:nvSpPr>
          <p:cNvPr id="459" name="Google Shape;459;p15"/>
          <p:cNvSpPr/>
          <p:nvPr/>
        </p:nvSpPr>
        <p:spPr>
          <a:xfrm>
            <a:off x="1102227" y="2388870"/>
            <a:ext cx="164592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18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您可勾选订阅我们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为您推荐的内容</a:t>
            </a:r>
            <a:endParaRPr/>
          </a:p>
        </p:txBody>
      </p:sp>
      <p:pic>
        <p:nvPicPr>
          <p:cNvPr id="460" name="Google Shape;46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6726" y="1169129"/>
            <a:ext cx="4069179" cy="30066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1" name="Google Shape;461;p15"/>
          <p:cNvSpPr/>
          <p:nvPr/>
        </p:nvSpPr>
        <p:spPr>
          <a:xfrm>
            <a:off x="3288853" y="2867101"/>
            <a:ext cx="164592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18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或按学科勾选订阅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指定期刊的内容推送</a:t>
            </a:r>
            <a:endParaRPr/>
          </a:p>
        </p:txBody>
      </p:sp>
      <p:pic>
        <p:nvPicPr>
          <p:cNvPr id="462" name="Google Shape;46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3633" y="3049981"/>
            <a:ext cx="4071089" cy="15574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3" name="Google Shape;463;p15"/>
          <p:cNvSpPr/>
          <p:nvPr/>
        </p:nvSpPr>
        <p:spPr>
          <a:xfrm>
            <a:off x="5541433" y="3632553"/>
            <a:ext cx="1645920" cy="3610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18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或按我们的电邮通讯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类别、读者社群订阅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个人专业信息和兴趣领域</a:t>
            </a:r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让内容及资讯推送更加贴合您的需求</a:t>
            </a:r>
            <a:endParaRPr/>
          </a:p>
        </p:txBody>
      </p:sp>
      <p:sp>
        <p:nvSpPr>
          <p:cNvPr id="470" name="Google Shape;470;p16"/>
          <p:cNvSpPr/>
          <p:nvPr/>
        </p:nvSpPr>
        <p:spPr>
          <a:xfrm>
            <a:off x="738414" y="1835891"/>
            <a:ext cx="1463040" cy="10972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18275" rIns="18275" bIns="18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填写机构、所在地、职位、行业、感兴趣的学科，以获得个性化的内容推送</a:t>
            </a:r>
            <a:endParaRPr/>
          </a:p>
        </p:txBody>
      </p:sp>
      <p:pic>
        <p:nvPicPr>
          <p:cNvPr id="471" name="Google Shape;4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772" y="1024277"/>
            <a:ext cx="3302000" cy="38177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7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底部导航</a:t>
            </a:r>
            <a:endParaRPr/>
          </a:p>
        </p:txBody>
      </p:sp>
      <p:sp>
        <p:nvSpPr>
          <p:cNvPr id="477" name="Google Shape;477;p17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下拉至nature.com任意页面底部，查看平台所有内容及作者、图书馆等更多服务的快速导航</a:t>
            </a:r>
            <a:endParaRPr/>
          </a:p>
        </p:txBody>
      </p:sp>
      <p:pic>
        <p:nvPicPr>
          <p:cNvPr id="478" name="Google Shape;4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" y="1019565"/>
            <a:ext cx="7169822" cy="366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>
            <a:spLocks noGrp="1"/>
          </p:cNvSpPr>
          <p:nvPr>
            <p:ph type="title"/>
          </p:nvPr>
        </p:nvSpPr>
        <p:spPr>
          <a:xfrm>
            <a:off x="487467" y="394168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en-US" altLang="zh-CN" dirty="0"/>
              <a:t>Nature</a:t>
            </a:r>
            <a:r>
              <a:rPr lang="zh-CN" altLang="en-US" dirty="0"/>
              <a:t>电子期刊介绍</a:t>
            </a:r>
            <a:endParaRPr dirty="0"/>
          </a:p>
        </p:txBody>
      </p:sp>
      <p:sp>
        <p:nvSpPr>
          <p:cNvPr id="235" name="Google Shape;235;p2"/>
          <p:cNvSpPr txBox="1">
            <a:spLocks noGrp="1"/>
          </p:cNvSpPr>
          <p:nvPr>
            <p:ph type="body" idx="4294967295"/>
          </p:nvPr>
        </p:nvSpPr>
        <p:spPr>
          <a:xfrm>
            <a:off x="345363" y="1296935"/>
            <a:ext cx="8299500" cy="182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altLang="zh-CN" sz="2000" b="0" dirty="0"/>
              <a:t>《</a:t>
            </a:r>
            <a:r>
              <a:rPr lang="zh-CN" altLang="en-US" sz="2000" b="0" dirty="0"/>
              <a:t>自然</a:t>
            </a:r>
            <a:r>
              <a:rPr lang="en-US" altLang="zh-CN" sz="2000" b="0" dirty="0"/>
              <a:t>》(Nature)</a:t>
            </a:r>
            <a:r>
              <a:rPr lang="zh-CN" altLang="en-US" sz="2000" b="0" dirty="0"/>
              <a:t>：创刊于</a:t>
            </a:r>
            <a:r>
              <a:rPr lang="en-US" altLang="zh-CN" sz="2000" b="0" dirty="0"/>
              <a:t>1869</a:t>
            </a:r>
            <a:r>
              <a:rPr lang="zh-CN" altLang="en-US" sz="2000" b="0" dirty="0"/>
              <a:t>年，是全球最知名的科学期刊之一，涵盖各学科领域，已连续</a:t>
            </a:r>
            <a:r>
              <a:rPr lang="en-US" altLang="zh-CN" sz="2000" b="0" dirty="0"/>
              <a:t>10</a:t>
            </a:r>
            <a:r>
              <a:rPr lang="zh-CN" altLang="en-US" sz="2000" b="0" dirty="0"/>
              <a:t>几年名列多学科领域影响因子排名第一。</a:t>
            </a:r>
            <a:r>
              <a:rPr lang="en-US" altLang="zh-CN" sz="2000" b="0" dirty="0"/>
              <a:t>《</a:t>
            </a:r>
            <a:r>
              <a:rPr lang="zh-CN" altLang="en-US" sz="2000" b="0" dirty="0"/>
              <a:t>自然</a:t>
            </a:r>
            <a:r>
              <a:rPr lang="en-US" altLang="zh-CN" sz="2000" b="0" dirty="0"/>
              <a:t>》</a:t>
            </a:r>
            <a:r>
              <a:rPr lang="zh-CN" altLang="en-US" sz="2000" b="0" dirty="0"/>
              <a:t>期刊一直致力于出版最优质、在科学技术各领域经同行评审的研究成果，贯彻并坚持其原创性、重大性、跨学科影响力、时效性、读者亲和力，发表全球最前沿的学术成果。</a:t>
            </a:r>
            <a:endParaRPr sz="20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>
                <a:latin typeface="Calibri"/>
                <a:ea typeface="Calibri"/>
                <a:cs typeface="Calibri"/>
                <a:sym typeface="Calibri"/>
              </a:rPr>
              <a:t>访问 </a:t>
            </a:r>
            <a:r>
              <a:rPr lang="zh-CN" u="sng">
                <a:solidFill>
                  <a:srgbClr val="3B9C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www.nature.com</a:t>
            </a:r>
            <a:r>
              <a:rPr lang="zh-CN" u="sng">
                <a:solidFill>
                  <a:srgbClr val="3B9CD6"/>
                </a:solidFill>
              </a:rPr>
              <a:t> </a:t>
            </a:r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发现重要科研成果，浏览相关内容，管理个人设置</a:t>
            </a:r>
            <a:endParaRPr/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360" y="1645920"/>
            <a:ext cx="6858000" cy="285007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49" name="Google Shape;249;p3"/>
          <p:cNvCxnSpPr>
            <a:stCxn id="250" idx="0"/>
          </p:cNvCxnSpPr>
          <p:nvPr/>
        </p:nvCxnSpPr>
        <p:spPr>
          <a:xfrm rot="10800000" flipH="1">
            <a:off x="633633" y="2082003"/>
            <a:ext cx="604200" cy="3573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3"/>
          <p:cNvCxnSpPr>
            <a:stCxn id="252" idx="2"/>
          </p:cNvCxnSpPr>
          <p:nvPr/>
        </p:nvCxnSpPr>
        <p:spPr>
          <a:xfrm flipH="1">
            <a:off x="4274325" y="1440498"/>
            <a:ext cx="2400" cy="4734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3" name="Google Shape;253;p3"/>
          <p:cNvCxnSpPr>
            <a:stCxn id="254" idx="2"/>
          </p:cNvCxnSpPr>
          <p:nvPr/>
        </p:nvCxnSpPr>
        <p:spPr>
          <a:xfrm>
            <a:off x="6099075" y="1440498"/>
            <a:ext cx="336900" cy="2337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5" name="Google Shape;255;p3"/>
          <p:cNvCxnSpPr>
            <a:stCxn id="256" idx="2"/>
          </p:cNvCxnSpPr>
          <p:nvPr/>
        </p:nvCxnSpPr>
        <p:spPr>
          <a:xfrm>
            <a:off x="7214067" y="1440498"/>
            <a:ext cx="2700" cy="2547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7" name="Google Shape;257;p3"/>
          <p:cNvCxnSpPr>
            <a:stCxn id="258" idx="0"/>
          </p:cNvCxnSpPr>
          <p:nvPr/>
        </p:nvCxnSpPr>
        <p:spPr>
          <a:xfrm rot="10800000" flipH="1">
            <a:off x="633633" y="3144146"/>
            <a:ext cx="660600" cy="3432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9" name="Google Shape;259;p3"/>
          <p:cNvCxnSpPr>
            <a:stCxn id="260" idx="1"/>
          </p:cNvCxnSpPr>
          <p:nvPr/>
        </p:nvCxnSpPr>
        <p:spPr>
          <a:xfrm rot="10800000">
            <a:off x="7484084" y="2117283"/>
            <a:ext cx="502800" cy="5049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0" name="Google Shape;250;p3"/>
          <p:cNvSpPr/>
          <p:nvPr/>
        </p:nvSpPr>
        <p:spPr>
          <a:xfrm>
            <a:off x="39273" y="2439303"/>
            <a:ext cx="118872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探索发现平台上的热门内容</a:t>
            </a:r>
            <a:endParaRPr/>
          </a:p>
        </p:txBody>
      </p:sp>
      <p:sp>
        <p:nvSpPr>
          <p:cNvPr id="254" name="Google Shape;254;p3"/>
          <p:cNvSpPr/>
          <p:nvPr/>
        </p:nvSpPr>
        <p:spPr>
          <a:xfrm>
            <a:off x="5504715" y="1074738"/>
            <a:ext cx="118872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浏览Nature.com上的所有期刊</a:t>
            </a:r>
            <a:endParaRPr/>
          </a:p>
        </p:txBody>
      </p:sp>
      <p:sp>
        <p:nvSpPr>
          <p:cNvPr id="256" name="Google Shape;256;p3"/>
          <p:cNvSpPr/>
          <p:nvPr/>
        </p:nvSpPr>
        <p:spPr>
          <a:xfrm>
            <a:off x="6756867" y="1074738"/>
            <a:ext cx="91440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检索与发现</a:t>
            </a:r>
            <a:endParaRPr/>
          </a:p>
        </p:txBody>
      </p:sp>
      <p:sp>
        <p:nvSpPr>
          <p:cNvPr id="252" name="Google Shape;252;p3"/>
          <p:cNvSpPr/>
          <p:nvPr/>
        </p:nvSpPr>
        <p:spPr>
          <a:xfrm>
            <a:off x="3819525" y="1074738"/>
            <a:ext cx="91440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个人/机构订阅</a:t>
            </a:r>
            <a:r>
              <a:rPr lang="zh-CN" sz="1100" b="0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endParaRPr sz="1100" b="0" i="1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"/>
          <p:cNvSpPr/>
          <p:nvPr/>
        </p:nvSpPr>
        <p:spPr>
          <a:xfrm>
            <a:off x="39273" y="3487346"/>
            <a:ext cx="1188720" cy="5289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全球科研领域的重大发现及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相关新闻报道</a:t>
            </a:r>
            <a:endParaRPr/>
          </a:p>
        </p:txBody>
      </p:sp>
      <p:sp>
        <p:nvSpPr>
          <p:cNvPr id="260" name="Google Shape;260;p3"/>
          <p:cNvSpPr/>
          <p:nvPr/>
        </p:nvSpPr>
        <p:spPr>
          <a:xfrm>
            <a:off x="7986884" y="2439303"/>
            <a:ext cx="109728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注册电邮通讯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RSS订阅</a:t>
            </a:r>
            <a:endParaRPr/>
          </a:p>
        </p:txBody>
      </p:sp>
      <p:cxnSp>
        <p:nvCxnSpPr>
          <p:cNvPr id="261" name="Google Shape;261;p3"/>
          <p:cNvCxnSpPr>
            <a:stCxn id="262" idx="2"/>
          </p:cNvCxnSpPr>
          <p:nvPr/>
        </p:nvCxnSpPr>
        <p:spPr>
          <a:xfrm>
            <a:off x="2297683" y="1440498"/>
            <a:ext cx="0" cy="4734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2" name="Google Shape;262;p3"/>
          <p:cNvSpPr/>
          <p:nvPr/>
        </p:nvSpPr>
        <p:spPr>
          <a:xfrm>
            <a:off x="1840483" y="1074738"/>
            <a:ext cx="91440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《自然》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期刊介绍</a:t>
            </a:r>
            <a:endParaRPr/>
          </a:p>
        </p:txBody>
      </p:sp>
      <p:cxnSp>
        <p:nvCxnSpPr>
          <p:cNvPr id="263" name="Google Shape;263;p3"/>
          <p:cNvCxnSpPr>
            <a:stCxn id="264" idx="2"/>
          </p:cNvCxnSpPr>
          <p:nvPr/>
        </p:nvCxnSpPr>
        <p:spPr>
          <a:xfrm>
            <a:off x="3287204" y="1440498"/>
            <a:ext cx="0" cy="4755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4" name="Google Shape;264;p3"/>
          <p:cNvSpPr/>
          <p:nvPr/>
        </p:nvSpPr>
        <p:spPr>
          <a:xfrm>
            <a:off x="2830004" y="1074738"/>
            <a:ext cx="91440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《自然》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作者须知</a:t>
            </a:r>
            <a:endParaRPr/>
          </a:p>
        </p:txBody>
      </p:sp>
      <p:cxnSp>
        <p:nvCxnSpPr>
          <p:cNvPr id="265" name="Google Shape;265;p3"/>
          <p:cNvCxnSpPr>
            <a:stCxn id="266" idx="2"/>
          </p:cNvCxnSpPr>
          <p:nvPr/>
        </p:nvCxnSpPr>
        <p:spPr>
          <a:xfrm flipH="1">
            <a:off x="7751199" y="1440498"/>
            <a:ext cx="440700" cy="2337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6" name="Google Shape;266;p3"/>
          <p:cNvSpPr/>
          <p:nvPr/>
        </p:nvSpPr>
        <p:spPr>
          <a:xfrm>
            <a:off x="7734699" y="1074738"/>
            <a:ext cx="91440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登录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个人帐户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发现《自然》热门内容</a:t>
            </a: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subTitle" idx="3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下拉菜单以快速跳转至《自然》的不同专栏</a:t>
            </a:r>
            <a:endParaRPr/>
          </a:p>
        </p:txBody>
      </p:sp>
      <p:pic>
        <p:nvPicPr>
          <p:cNvPr id="273" name="Google Shape;273;p4"/>
          <p:cNvPicPr preferRelativeResize="0"/>
          <p:nvPr/>
        </p:nvPicPr>
        <p:blipFill rotWithShape="1">
          <a:blip r:embed="rId3">
            <a:alphaModFix/>
          </a:blip>
          <a:srcRect t="657" b="-1"/>
          <a:stretch/>
        </p:blipFill>
        <p:spPr>
          <a:xfrm>
            <a:off x="3295649" y="958408"/>
            <a:ext cx="4023288" cy="38404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4" name="Google Shape;274;p4"/>
          <p:cNvSpPr/>
          <p:nvPr/>
        </p:nvSpPr>
        <p:spPr>
          <a:xfrm>
            <a:off x="1415228" y="1610751"/>
            <a:ext cx="1737360" cy="2681337"/>
          </a:xfrm>
          <a:prstGeom prst="roundRect">
            <a:avLst>
              <a:gd name="adj" fmla="val 11441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t" anchorCtr="1">
            <a:noAutofit/>
          </a:bodyPr>
          <a:lstStyle/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研究型文章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科研新闻资讯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学术观点</a:t>
            </a:r>
            <a:endParaRPr/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科学数据分析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自然职场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书评及Futures专栏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自然播客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自然视频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最新期次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浏览所有期次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专题合集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按学科浏览</a:t>
            </a:r>
            <a:endParaRPr/>
          </a:p>
          <a:p>
            <a:pPr marL="171450" marR="0" lvl="0" indent="-101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01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309717" y="1291053"/>
            <a:ext cx="1017247" cy="30804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3309717" y="1649641"/>
            <a:ext cx="1262283" cy="252193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"/>
          <p:cNvPicPr preferRelativeResize="0"/>
          <p:nvPr/>
        </p:nvPicPr>
        <p:blipFill rotWithShape="1">
          <a:blip r:embed="rId3">
            <a:alphaModFix/>
          </a:blip>
          <a:srcRect t="458"/>
          <a:stretch/>
        </p:blipFill>
        <p:spPr>
          <a:xfrm>
            <a:off x="2110104" y="906780"/>
            <a:ext cx="4923791" cy="39319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2" name="Google Shape;282;p5"/>
          <p:cNvSpPr txBox="1">
            <a:spLocks noGrp="1"/>
          </p:cNvSpPr>
          <p:nvPr>
            <p:ph type="title"/>
          </p:nvPr>
        </p:nvSpPr>
        <p:spPr>
          <a:xfrm>
            <a:off x="419224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聚焦《自然》最新研究</a:t>
            </a:r>
            <a:endParaRPr/>
          </a:p>
        </p:txBody>
      </p:sp>
      <p:sp>
        <p:nvSpPr>
          <p:cNvPr id="283" name="Google Shape;283;p5"/>
          <p:cNvSpPr txBox="1">
            <a:spLocks noGrp="1"/>
          </p:cNvSpPr>
          <p:nvPr>
            <p:ph type="subTitle" idx="4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cxnSp>
        <p:nvCxnSpPr>
          <p:cNvPr id="284" name="Google Shape;284;p5"/>
          <p:cNvCxnSpPr>
            <a:stCxn id="285" idx="3"/>
          </p:cNvCxnSpPr>
          <p:nvPr/>
        </p:nvCxnSpPr>
        <p:spPr>
          <a:xfrm>
            <a:off x="1607820" y="3322424"/>
            <a:ext cx="459900" cy="6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5" name="Google Shape;285;p5"/>
          <p:cNvSpPr/>
          <p:nvPr/>
        </p:nvSpPr>
        <p:spPr>
          <a:xfrm>
            <a:off x="419100" y="3139544"/>
            <a:ext cx="118872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《自然》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热门文章精选</a:t>
            </a:r>
            <a:endParaRPr/>
          </a:p>
        </p:txBody>
      </p:sp>
      <p:cxnSp>
        <p:nvCxnSpPr>
          <p:cNvPr id="286" name="Google Shape;286;p5"/>
          <p:cNvCxnSpPr>
            <a:stCxn id="287" idx="1"/>
          </p:cNvCxnSpPr>
          <p:nvPr/>
        </p:nvCxnSpPr>
        <p:spPr>
          <a:xfrm rot="10800000">
            <a:off x="7052230" y="3318427"/>
            <a:ext cx="477600" cy="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7" name="Google Shape;287;p5"/>
          <p:cNvSpPr/>
          <p:nvPr/>
        </p:nvSpPr>
        <p:spPr>
          <a:xfrm>
            <a:off x="7529830" y="3135547"/>
            <a:ext cx="118872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查看《自然》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当前最新期次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6"/>
          <p:cNvPicPr preferRelativeResize="0"/>
          <p:nvPr/>
        </p:nvPicPr>
        <p:blipFill rotWithShape="1">
          <a:blip r:embed="rId3">
            <a:alphaModFix/>
          </a:blip>
          <a:srcRect t="855"/>
          <a:stretch/>
        </p:blipFill>
        <p:spPr>
          <a:xfrm>
            <a:off x="419100" y="1737360"/>
            <a:ext cx="3931920" cy="21543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3" name="Google Shape;293;p6"/>
          <p:cNvSpPr txBox="1">
            <a:spLocks noGrp="1"/>
          </p:cNvSpPr>
          <p:nvPr>
            <p:ph type="title"/>
          </p:nvPr>
        </p:nvSpPr>
        <p:spPr>
          <a:xfrm>
            <a:off x="419224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新闻资讯与时评</a:t>
            </a:r>
            <a:endParaRPr/>
          </a:p>
        </p:txBody>
      </p:sp>
      <p:sp>
        <p:nvSpPr>
          <p:cNvPr id="294" name="Google Shape;294;p6"/>
          <p:cNvSpPr txBox="1">
            <a:spLocks noGrp="1"/>
          </p:cNvSpPr>
          <p:nvPr>
            <p:ph type="subTitle" idx="4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及时追踪全球科研新闻、分析与评论</a:t>
            </a:r>
            <a:endParaRPr/>
          </a:p>
        </p:txBody>
      </p:sp>
      <p:cxnSp>
        <p:nvCxnSpPr>
          <p:cNvPr id="295" name="Google Shape;295;p6"/>
          <p:cNvCxnSpPr>
            <a:stCxn id="296" idx="0"/>
          </p:cNvCxnSpPr>
          <p:nvPr/>
        </p:nvCxnSpPr>
        <p:spPr>
          <a:xfrm rot="10800000" flipH="1">
            <a:off x="2315806" y="3842928"/>
            <a:ext cx="511200" cy="4143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6" name="Google Shape;296;p6"/>
          <p:cNvSpPr/>
          <p:nvPr/>
        </p:nvSpPr>
        <p:spPr>
          <a:xfrm>
            <a:off x="1767166" y="4257228"/>
            <a:ext cx="109728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文章类型/专栏一目了然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6"/>
          <p:cNvCxnSpPr>
            <a:stCxn id="296" idx="0"/>
          </p:cNvCxnSpPr>
          <p:nvPr/>
        </p:nvCxnSpPr>
        <p:spPr>
          <a:xfrm rot="10800000">
            <a:off x="2085706" y="3860928"/>
            <a:ext cx="230100" cy="3963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8" name="Google Shape;298;p6"/>
          <p:cNvCxnSpPr>
            <a:stCxn id="296" idx="0"/>
          </p:cNvCxnSpPr>
          <p:nvPr/>
        </p:nvCxnSpPr>
        <p:spPr>
          <a:xfrm rot="10800000">
            <a:off x="609706" y="3860928"/>
            <a:ext cx="1706100" cy="3963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99" name="Google Shape;29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630" y="1737360"/>
            <a:ext cx="3931920" cy="24301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0" name="Google Shape;300;p6"/>
          <p:cNvCxnSpPr>
            <a:stCxn id="301" idx="2"/>
          </p:cNvCxnSpPr>
          <p:nvPr/>
        </p:nvCxnSpPr>
        <p:spPr>
          <a:xfrm>
            <a:off x="5126038" y="1440498"/>
            <a:ext cx="1800" cy="3165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1" name="Google Shape;301;p6"/>
          <p:cNvSpPr/>
          <p:nvPr/>
        </p:nvSpPr>
        <p:spPr>
          <a:xfrm>
            <a:off x="4410075" y="1074738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页面路径可随时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获知当前所在位置</a:t>
            </a:r>
            <a:endParaRPr/>
          </a:p>
        </p:txBody>
      </p:sp>
      <p:cxnSp>
        <p:nvCxnSpPr>
          <p:cNvPr id="302" name="Google Shape;302;p6"/>
          <p:cNvCxnSpPr>
            <a:stCxn id="303" idx="2"/>
          </p:cNvCxnSpPr>
          <p:nvPr/>
        </p:nvCxnSpPr>
        <p:spPr>
          <a:xfrm flipH="1">
            <a:off x="1655337" y="1623378"/>
            <a:ext cx="41700" cy="2712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3" name="Google Shape;303;p6"/>
          <p:cNvSpPr/>
          <p:nvPr/>
        </p:nvSpPr>
        <p:spPr>
          <a:xfrm>
            <a:off x="419099" y="1074738"/>
            <a:ext cx="2555875" cy="548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时评分析由Nature Portfolio编辑撰写，同时编辑们也会向权威学者邀稿，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就各学科领域的发展发表意见。</a:t>
            </a:r>
            <a:endParaRPr/>
          </a:p>
        </p:txBody>
      </p:sp>
      <p:cxnSp>
        <p:nvCxnSpPr>
          <p:cNvPr id="304" name="Google Shape;304;p6"/>
          <p:cNvCxnSpPr>
            <a:stCxn id="296" idx="0"/>
          </p:cNvCxnSpPr>
          <p:nvPr/>
        </p:nvCxnSpPr>
        <p:spPr>
          <a:xfrm rot="10800000" flipH="1">
            <a:off x="2315806" y="3818928"/>
            <a:ext cx="1293900" cy="4383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5" name="Google Shape;305;p6"/>
          <p:cNvCxnSpPr>
            <a:stCxn id="306" idx="2"/>
          </p:cNvCxnSpPr>
          <p:nvPr/>
        </p:nvCxnSpPr>
        <p:spPr>
          <a:xfrm>
            <a:off x="7929020" y="1440498"/>
            <a:ext cx="1800" cy="5796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6" name="Google Shape;306;p6"/>
          <p:cNvSpPr/>
          <p:nvPr/>
        </p:nvSpPr>
        <p:spPr>
          <a:xfrm>
            <a:off x="7380380" y="1074738"/>
            <a:ext cx="109728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是否有权限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访问全文</a:t>
            </a:r>
            <a:endParaRPr/>
          </a:p>
        </p:txBody>
      </p:sp>
      <p:cxnSp>
        <p:nvCxnSpPr>
          <p:cNvPr id="307" name="Google Shape;307;p6"/>
          <p:cNvCxnSpPr>
            <a:stCxn id="308" idx="0"/>
          </p:cNvCxnSpPr>
          <p:nvPr/>
        </p:nvCxnSpPr>
        <p:spPr>
          <a:xfrm rot="10800000">
            <a:off x="7934996" y="4081928"/>
            <a:ext cx="0" cy="1767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8" name="Google Shape;308;p6"/>
          <p:cNvSpPr/>
          <p:nvPr/>
        </p:nvSpPr>
        <p:spPr>
          <a:xfrm>
            <a:off x="7386356" y="4258628"/>
            <a:ext cx="1097280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文章所涵盖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学科、主题</a:t>
            </a:r>
            <a:endParaRPr/>
          </a:p>
        </p:txBody>
      </p:sp>
      <p:cxnSp>
        <p:nvCxnSpPr>
          <p:cNvPr id="309" name="Google Shape;309;p6"/>
          <p:cNvCxnSpPr>
            <a:stCxn id="303" idx="2"/>
          </p:cNvCxnSpPr>
          <p:nvPr/>
        </p:nvCxnSpPr>
        <p:spPr>
          <a:xfrm>
            <a:off x="1697037" y="1623378"/>
            <a:ext cx="388800" cy="2472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 txBox="1">
            <a:spLocks noGrp="1"/>
          </p:cNvSpPr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发现最受关注的热点文章</a:t>
            </a:r>
            <a:endParaRPr/>
          </a:p>
        </p:txBody>
      </p:sp>
      <p:sp>
        <p:nvSpPr>
          <p:cNvPr id="315" name="Google Shape;315;p7"/>
          <p:cNvSpPr txBox="1">
            <a:spLocks noGrp="1"/>
          </p:cNvSpPr>
          <p:nvPr>
            <p:ph type="body" idx="4294967295"/>
          </p:nvPr>
        </p:nvSpPr>
        <p:spPr>
          <a:xfrm>
            <a:off x="419100" y="1077519"/>
            <a:ext cx="6047441" cy="136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 b="0"/>
              <a:t>Altmetric追踪单篇文章层级的被关注情况：</a:t>
            </a:r>
            <a:endParaRPr b="0"/>
          </a:p>
          <a:p>
            <a:pPr marL="285750" lvl="0" indent="-285750" algn="l" rtl="0">
              <a:spcBef>
                <a:spcPts val="4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zh-CN" b="0"/>
              <a:t>不同颜色代表该文章被提及的不同来源，包括社交媒体、新闻媒体、政府政策文件等</a:t>
            </a:r>
            <a:endParaRPr b="0"/>
          </a:p>
          <a:p>
            <a:pPr marL="285750" lvl="0" indent="-285750" algn="l" rtl="0">
              <a:spcBef>
                <a:spcPts val="4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zh-CN" b="0"/>
              <a:t>数字是按照文章被不同来源提到的次数和权重计算得出的关注得分（Attention Score），得分越高代表该文章越受关注</a:t>
            </a:r>
            <a:endParaRPr b="0"/>
          </a:p>
        </p:txBody>
      </p:sp>
      <p:sp>
        <p:nvSpPr>
          <p:cNvPr id="316" name="Google Shape;316;p7"/>
          <p:cNvSpPr txBox="1">
            <a:spLocks noGrp="1"/>
          </p:cNvSpPr>
          <p:nvPr>
            <p:ph type="subTitle" idx="2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通过Altmetric发现当前在互联网上被分享、讨论，最受欢迎的文章</a:t>
            </a:r>
            <a:endParaRPr/>
          </a:p>
        </p:txBody>
      </p:sp>
      <p:pic>
        <p:nvPicPr>
          <p:cNvPr id="317" name="Google Shape;317;p7"/>
          <p:cNvPicPr preferRelativeResize="0"/>
          <p:nvPr/>
        </p:nvPicPr>
        <p:blipFill rotWithShape="1">
          <a:blip r:embed="rId3">
            <a:alphaModFix/>
          </a:blip>
          <a:srcRect r="25255" b="8344"/>
          <a:stretch/>
        </p:blipFill>
        <p:spPr>
          <a:xfrm>
            <a:off x="419100" y="2819867"/>
            <a:ext cx="6400800" cy="16237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8" name="Google Shape;3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6368" y="943681"/>
            <a:ext cx="1188720" cy="3499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230" y="1652091"/>
            <a:ext cx="7132320" cy="20227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4" name="Google Shape;324;p8"/>
          <p:cNvSpPr txBox="1">
            <a:spLocks noGrp="1"/>
          </p:cNvSpPr>
          <p:nvPr>
            <p:ph type="title"/>
          </p:nvPr>
        </p:nvSpPr>
        <p:spPr>
          <a:xfrm>
            <a:off x="419224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检索</a:t>
            </a:r>
            <a:endParaRPr/>
          </a:p>
        </p:txBody>
      </p:sp>
      <p:sp>
        <p:nvSpPr>
          <p:cNvPr id="325" name="Google Shape;325;p8"/>
          <p:cNvSpPr txBox="1">
            <a:spLocks noGrp="1"/>
          </p:cNvSpPr>
          <p:nvPr>
            <p:ph type="subTitle" idx="4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在nature.com平台上可简洁、直观地找到您感兴趣的内容</a:t>
            </a:r>
            <a:endParaRPr/>
          </a:p>
        </p:txBody>
      </p:sp>
      <p:cxnSp>
        <p:nvCxnSpPr>
          <p:cNvPr id="326" name="Google Shape;326;p8"/>
          <p:cNvCxnSpPr>
            <a:stCxn id="327" idx="2"/>
          </p:cNvCxnSpPr>
          <p:nvPr/>
        </p:nvCxnSpPr>
        <p:spPr>
          <a:xfrm>
            <a:off x="7797521" y="1440498"/>
            <a:ext cx="0" cy="2742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7" name="Google Shape;327;p8"/>
          <p:cNvSpPr/>
          <p:nvPr/>
        </p:nvSpPr>
        <p:spPr>
          <a:xfrm>
            <a:off x="7081558" y="1074738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检索框位于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所有页面的右上角</a:t>
            </a:r>
            <a:endParaRPr/>
          </a:p>
        </p:txBody>
      </p:sp>
      <p:cxnSp>
        <p:nvCxnSpPr>
          <p:cNvPr id="328" name="Google Shape;328;p8"/>
          <p:cNvCxnSpPr>
            <a:stCxn id="329" idx="3"/>
          </p:cNvCxnSpPr>
          <p:nvPr/>
        </p:nvCxnSpPr>
        <p:spPr>
          <a:xfrm>
            <a:off x="1494119" y="2270630"/>
            <a:ext cx="621600" cy="2754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9" name="Google Shape;329;p8"/>
          <p:cNvSpPr/>
          <p:nvPr/>
        </p:nvSpPr>
        <p:spPr>
          <a:xfrm>
            <a:off x="62194" y="2087750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输入任意关键词以进行一般检索</a:t>
            </a:r>
            <a:endParaRPr/>
          </a:p>
        </p:txBody>
      </p:sp>
      <p:cxnSp>
        <p:nvCxnSpPr>
          <p:cNvPr id="330" name="Google Shape;330;p8"/>
          <p:cNvCxnSpPr>
            <a:stCxn id="331" idx="3"/>
          </p:cNvCxnSpPr>
          <p:nvPr/>
        </p:nvCxnSpPr>
        <p:spPr>
          <a:xfrm rot="10800000" flipH="1">
            <a:off x="1491131" y="2557889"/>
            <a:ext cx="3469200" cy="1296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1" name="Google Shape;331;p8"/>
          <p:cNvSpPr/>
          <p:nvPr/>
        </p:nvSpPr>
        <p:spPr>
          <a:xfrm>
            <a:off x="59206" y="2504609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指定检索范围：整个平台或当前期刊</a:t>
            </a:r>
            <a:endParaRPr/>
          </a:p>
        </p:txBody>
      </p:sp>
      <p:cxnSp>
        <p:nvCxnSpPr>
          <p:cNvPr id="332" name="Google Shape;332;p8"/>
          <p:cNvCxnSpPr>
            <a:stCxn id="333" idx="3"/>
          </p:cNvCxnSpPr>
          <p:nvPr/>
        </p:nvCxnSpPr>
        <p:spPr>
          <a:xfrm rot="10800000" flipH="1">
            <a:off x="1491131" y="2940548"/>
            <a:ext cx="224100" cy="1638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3" name="Google Shape;333;p8"/>
          <p:cNvSpPr/>
          <p:nvPr/>
        </p:nvSpPr>
        <p:spPr>
          <a:xfrm>
            <a:off x="59206" y="2921468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高级检索可实现</a:t>
            </a:r>
            <a:b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更精确的检索</a:t>
            </a:r>
            <a:endParaRPr/>
          </a:p>
        </p:txBody>
      </p:sp>
      <p:cxnSp>
        <p:nvCxnSpPr>
          <p:cNvPr id="334" name="Google Shape;334;p8"/>
          <p:cNvCxnSpPr/>
          <p:nvPr/>
        </p:nvCxnSpPr>
        <p:spPr>
          <a:xfrm rot="10800000">
            <a:off x="2008096" y="3448424"/>
            <a:ext cx="5974" cy="364564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5" name="Google Shape;335;p8"/>
          <p:cNvSpPr/>
          <p:nvPr/>
        </p:nvSpPr>
        <p:spPr>
          <a:xfrm>
            <a:off x="1601694" y="3800009"/>
            <a:ext cx="2808381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快速链接：按学科浏览文章、查找自然职场发布的职位、作者指南、编辑出版政策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8353" y="897311"/>
            <a:ext cx="3347294" cy="38404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1" name="Google Shape;341;p9"/>
          <p:cNvSpPr txBox="1">
            <a:spLocks noGrp="1"/>
          </p:cNvSpPr>
          <p:nvPr>
            <p:ph type="title"/>
          </p:nvPr>
        </p:nvSpPr>
        <p:spPr>
          <a:xfrm>
            <a:off x="419224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</a:pPr>
            <a:r>
              <a:rPr lang="zh-CN"/>
              <a:t>高级检索功能</a:t>
            </a:r>
            <a:endParaRPr/>
          </a:p>
        </p:txBody>
      </p:sp>
      <p:sp>
        <p:nvSpPr>
          <p:cNvPr id="342" name="Google Shape;342;p9"/>
          <p:cNvSpPr txBox="1">
            <a:spLocks noGrp="1"/>
          </p:cNvSpPr>
          <p:nvPr>
            <p:ph type="subTitle" idx="4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zh-CN"/>
              <a:t>通过额外参数优化检索结果</a:t>
            </a:r>
            <a:endParaRPr/>
          </a:p>
        </p:txBody>
      </p:sp>
      <p:cxnSp>
        <p:nvCxnSpPr>
          <p:cNvPr id="343" name="Google Shape;343;p9"/>
          <p:cNvCxnSpPr>
            <a:stCxn id="344" idx="3"/>
          </p:cNvCxnSpPr>
          <p:nvPr/>
        </p:nvCxnSpPr>
        <p:spPr>
          <a:xfrm rot="10800000" flipH="1">
            <a:off x="2704339" y="1757218"/>
            <a:ext cx="274200" cy="84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4" name="Google Shape;344;p9"/>
          <p:cNvSpPr/>
          <p:nvPr/>
        </p:nvSpPr>
        <p:spPr>
          <a:xfrm>
            <a:off x="1272414" y="1582738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在全文范围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按关键词查找</a:t>
            </a:r>
            <a:endParaRPr/>
          </a:p>
        </p:txBody>
      </p:sp>
      <p:cxnSp>
        <p:nvCxnSpPr>
          <p:cNvPr id="345" name="Google Shape;345;p9"/>
          <p:cNvCxnSpPr>
            <a:stCxn id="346" idx="3"/>
          </p:cNvCxnSpPr>
          <p:nvPr/>
        </p:nvCxnSpPr>
        <p:spPr>
          <a:xfrm rot="10800000" flipH="1">
            <a:off x="2704339" y="2187539"/>
            <a:ext cx="274200" cy="39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6" name="Google Shape;346;p9"/>
          <p:cNvSpPr/>
          <p:nvPr/>
        </p:nvSpPr>
        <p:spPr>
          <a:xfrm>
            <a:off x="1272414" y="2008559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按作者姓名查找</a:t>
            </a:r>
            <a:endParaRPr/>
          </a:p>
        </p:txBody>
      </p:sp>
      <p:cxnSp>
        <p:nvCxnSpPr>
          <p:cNvPr id="347" name="Google Shape;347;p9"/>
          <p:cNvCxnSpPr>
            <a:stCxn id="348" idx="3"/>
          </p:cNvCxnSpPr>
          <p:nvPr/>
        </p:nvCxnSpPr>
        <p:spPr>
          <a:xfrm rot="10800000" flipH="1">
            <a:off x="2704339" y="2605861"/>
            <a:ext cx="274200" cy="114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8" name="Google Shape;348;p9"/>
          <p:cNvSpPr/>
          <p:nvPr/>
        </p:nvSpPr>
        <p:spPr>
          <a:xfrm>
            <a:off x="1272414" y="2434381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在文章标题内查找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9" name="Google Shape;349;p9"/>
          <p:cNvCxnSpPr>
            <a:stCxn id="350" idx="3"/>
          </p:cNvCxnSpPr>
          <p:nvPr/>
        </p:nvCxnSpPr>
        <p:spPr>
          <a:xfrm>
            <a:off x="2704339" y="3304561"/>
            <a:ext cx="274200" cy="63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0" name="Google Shape;350;p9"/>
          <p:cNvSpPr/>
          <p:nvPr/>
        </p:nvSpPr>
        <p:spPr>
          <a:xfrm>
            <a:off x="1272414" y="3121681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指定出版年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9"/>
          <p:cNvCxnSpPr>
            <a:stCxn id="352" idx="3"/>
          </p:cNvCxnSpPr>
          <p:nvPr/>
        </p:nvCxnSpPr>
        <p:spPr>
          <a:xfrm>
            <a:off x="2704339" y="3872324"/>
            <a:ext cx="274200" cy="3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2" name="Google Shape;352;p9"/>
          <p:cNvSpPr/>
          <p:nvPr/>
        </p:nvSpPr>
        <p:spPr>
          <a:xfrm>
            <a:off x="1272414" y="3689444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指定期刊范围查找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9"/>
          <p:cNvCxnSpPr>
            <a:stCxn id="354" idx="3"/>
          </p:cNvCxnSpPr>
          <p:nvPr/>
        </p:nvCxnSpPr>
        <p:spPr>
          <a:xfrm>
            <a:off x="2704339" y="4296655"/>
            <a:ext cx="274200" cy="3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4" name="Google Shape;354;p9"/>
          <p:cNvSpPr/>
          <p:nvPr/>
        </p:nvSpPr>
        <p:spPr>
          <a:xfrm>
            <a:off x="1272414" y="4113775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指定期刊卷次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Google Shape;355;p9"/>
          <p:cNvCxnSpPr>
            <a:stCxn id="356" idx="1"/>
          </p:cNvCxnSpPr>
          <p:nvPr/>
        </p:nvCxnSpPr>
        <p:spPr>
          <a:xfrm rot="10800000">
            <a:off x="5354845" y="4279255"/>
            <a:ext cx="1096200" cy="17400"/>
          </a:xfrm>
          <a:prstGeom prst="straightConnector1">
            <a:avLst/>
          </a:prstGeom>
          <a:noFill/>
          <a:ln w="19050" cap="flat" cmpd="sng">
            <a:solidFill>
              <a:srgbClr val="006E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6" name="Google Shape;356;p9"/>
          <p:cNvSpPr/>
          <p:nvPr/>
        </p:nvSpPr>
        <p:spPr>
          <a:xfrm>
            <a:off x="6451045" y="4113775"/>
            <a:ext cx="1431925" cy="365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指定文章页码</a:t>
            </a:r>
            <a:endParaRPr sz="11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er Nature Group master">
  <a:themeElements>
    <a:clrScheme name="Custom 3">
      <a:dk1>
        <a:srgbClr val="01324B"/>
      </a:dk1>
      <a:lt1>
        <a:srgbClr val="FFFFFF"/>
      </a:lt1>
      <a:dk2>
        <a:srgbClr val="CEDBE0"/>
      </a:dk2>
      <a:lt2>
        <a:srgbClr val="EBF1F5"/>
      </a:lt2>
      <a:accent1>
        <a:srgbClr val="0070A8"/>
      </a:accent1>
      <a:accent2>
        <a:srgbClr val="01324B"/>
      </a:accent2>
      <a:accent3>
        <a:srgbClr val="BE1818"/>
      </a:accent3>
      <a:accent4>
        <a:srgbClr val="785BA7"/>
      </a:accent4>
      <a:accent5>
        <a:srgbClr val="007373"/>
      </a:accent5>
      <a:accent6>
        <a:srgbClr val="C75301"/>
      </a:accent6>
      <a:hlink>
        <a:srgbClr val="0070A8"/>
      </a:hlink>
      <a:folHlink>
        <a:srgbClr val="0070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1788</Words>
  <Application>Microsoft Office PowerPoint</Application>
  <PresentationFormat>On-screen Show (16:9)</PresentationFormat>
  <Paragraphs>158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Microsoft YaHei</vt:lpstr>
      <vt:lpstr>Arial</vt:lpstr>
      <vt:lpstr>Calibri</vt:lpstr>
      <vt:lpstr>Springer Nature Group master</vt:lpstr>
      <vt:lpstr>Nature电子期刊介绍及平台使用指南</vt:lpstr>
      <vt:lpstr>Nature电子期刊介绍</vt:lpstr>
      <vt:lpstr>访问 www.nature.com </vt:lpstr>
      <vt:lpstr>发现《自然》热门内容</vt:lpstr>
      <vt:lpstr>聚焦《自然》最新研究</vt:lpstr>
      <vt:lpstr>新闻资讯与时评</vt:lpstr>
      <vt:lpstr>发现最受关注的热点文章</vt:lpstr>
      <vt:lpstr>检索</vt:lpstr>
      <vt:lpstr>高级检索功能</vt:lpstr>
      <vt:lpstr>检索结果</vt:lpstr>
      <vt:lpstr>期刊文章页面</vt:lpstr>
      <vt:lpstr>文章关注指数详情页面</vt:lpstr>
      <vt:lpstr>注册个人帐户</vt:lpstr>
      <vt:lpstr>注册个人帐户</vt:lpstr>
      <vt:lpstr>个性化推送订阅</vt:lpstr>
      <vt:lpstr>个人专业信息和兴趣领域</vt:lpstr>
      <vt:lpstr>底部导航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Nature电子期刊介绍及平台使用指南</dc:title>
  <dc:creator>Antony Johnson</dc:creator>
  <cp:lastModifiedBy>Yao Zhang</cp:lastModifiedBy>
  <cp:revision>2</cp:revision>
  <dcterms:created xsi:type="dcterms:W3CDTF">2021-08-02T15:23:56Z</dcterms:created>
  <dcterms:modified xsi:type="dcterms:W3CDTF">2024-11-22T07:21:19Z</dcterms:modified>
</cp:coreProperties>
</file>